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46" name="Slide Image Placeholder 1"/>
          <p:cNvSpPr>
            <a:spLocks noChangeAspect="1" noRot="1" noGrp="1"/>
          </p:cNvSpPr>
          <p:nvPr>
            <p:ph type="sldImg"/>
          </p:nvPr>
        </p:nvSpPr>
        <p:spPr/>
      </p:sp>
      <p:sp>
        <p:nvSpPr>
          <p:cNvPr id="1048647" name="Notes Placeholder 2"/>
          <p:cNvSpPr>
            <a:spLocks noGrp="1"/>
          </p:cNvSpPr>
          <p:nvPr>
            <p:ph type="body" idx="1"/>
          </p:nvPr>
        </p:nvSpPr>
        <p:spPr/>
        <p:txBody>
          <a:bodyPr/>
          <a:p>
            <a:endParaRPr dirty="0" lang="en-IN"/>
          </a:p>
        </p:txBody>
      </p:sp>
      <p:sp>
        <p:nvSpPr>
          <p:cNvPr id="1048648"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7" name=""/>
        <p:cNvGrpSpPr/>
        <p:nvPr/>
      </p:nvGrpSpPr>
      <p:grpSpPr>
        <a:xfrm>
          <a:off x="0" y="0"/>
          <a:ext cx="0" cy="0"/>
          <a:chOff x="0" y="0"/>
          <a:chExt cx="0" cy="0"/>
        </a:xfrm>
      </p:grpSpPr>
      <p:sp>
        <p:nvSpPr>
          <p:cNvPr id="1048623"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24"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2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2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a:xfrm>
            <a:off x="609600" y="1577340"/>
            <a:ext cx="10972800" cy="266700"/>
          </a:xfrm>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876299" y="990600"/>
            <a:ext cx="1743075" cy="1333500"/>
            <a:chOff x="742950" y="1104900"/>
            <a:chExt cx="1743075" cy="1333500"/>
          </a:xfrm>
        </p:grpSpPr>
        <p:sp>
          <p:nvSpPr>
            <p:cNvPr id="1048639"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40"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41"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42"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43"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6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44"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45" name="TextBox 13"/>
          <p:cNvSpPr txBox="1"/>
          <p:nvPr/>
        </p:nvSpPr>
        <p:spPr>
          <a:xfrm>
            <a:off x="1188874" y="3314150"/>
            <a:ext cx="9976268" cy="1869441"/>
          </a:xfrm>
          <a:prstGeom prst="rect"/>
          <a:noFill/>
        </p:spPr>
        <p:txBody>
          <a:bodyPr rtlCol="0" wrap="square">
            <a:spAutoFit/>
          </a:bodyPr>
          <a:p>
            <a:r>
              <a:rPr sz="2400" lang="en-US"/>
              <a:t>STUDENT NAME:</a:t>
            </a:r>
            <a:r>
              <a:rPr sz="2400" lang="en-US"/>
              <a:t> </a:t>
            </a:r>
            <a:r>
              <a:rPr sz="2400" lang="en-US"/>
              <a:t>M</a:t>
            </a:r>
            <a:r>
              <a:rPr sz="2400" lang="en-US"/>
              <a:t>.</a:t>
            </a:r>
            <a:r>
              <a:rPr sz="2400" lang="en-US"/>
              <a:t>S</a:t>
            </a:r>
            <a:r>
              <a:rPr sz="2400" lang="en-US"/>
              <a:t>A</a:t>
            </a:r>
            <a:r>
              <a:rPr sz="2400" lang="en-US"/>
              <a:t>N</a:t>
            </a:r>
            <a:r>
              <a:rPr sz="2400" lang="en-US"/>
              <a:t>D</a:t>
            </a:r>
            <a:r>
              <a:rPr sz="2400" lang="en-US"/>
              <a:t>H</a:t>
            </a:r>
            <a:r>
              <a:rPr sz="2400" lang="en-US"/>
              <a:t>I</a:t>
            </a:r>
            <a:r>
              <a:rPr sz="2400" lang="en-US"/>
              <a:t>Y</a:t>
            </a:r>
            <a:r>
              <a:rPr sz="2400" lang="en-US"/>
              <a:t>A</a:t>
            </a:r>
            <a:endParaRPr dirty="0" sz="2400" lang="en-US"/>
          </a:p>
          <a:p>
            <a:r>
              <a:rPr dirty="0" sz="2400" lang="en-US"/>
              <a:t>REGISTER NO</a:t>
            </a:r>
            <a:r>
              <a:rPr dirty="0" sz="2400" lang="en-US"/>
              <a:t>. </a:t>
            </a:r>
            <a:r>
              <a:rPr dirty="0" sz="2400" lang="en-US"/>
              <a:t> </a:t>
            </a:r>
            <a:r>
              <a:rPr dirty="0" sz="2400" lang="en-US"/>
              <a:t> </a:t>
            </a:r>
            <a:r>
              <a:rPr dirty="0" sz="2400" lang="en-US"/>
              <a:t> </a:t>
            </a:r>
            <a:r>
              <a:rPr dirty="0" sz="2400" lang="en-US"/>
              <a:t> </a:t>
            </a:r>
            <a:r>
              <a:rPr dirty="0" sz="2400" lang="en-US"/>
              <a:t>:</a:t>
            </a:r>
            <a:r>
              <a:rPr dirty="0" sz="2400" lang="en-US"/>
              <a:t>3</a:t>
            </a:r>
            <a:r>
              <a:rPr dirty="0" sz="2400" lang="en-US"/>
              <a:t>1</a:t>
            </a:r>
            <a:r>
              <a:rPr dirty="0" sz="2400" lang="en-US"/>
              <a:t>2</a:t>
            </a:r>
            <a:r>
              <a:rPr dirty="0" sz="2400" lang="en-US"/>
              <a:t>2</a:t>
            </a:r>
            <a:r>
              <a:rPr dirty="0" sz="2400" lang="en-US"/>
              <a:t>0</a:t>
            </a:r>
            <a:r>
              <a:rPr dirty="0" sz="2400" lang="en-US"/>
              <a:t>4</a:t>
            </a:r>
            <a:r>
              <a:rPr dirty="0" sz="2400" lang="en-US"/>
              <a:t>2</a:t>
            </a:r>
            <a:r>
              <a:rPr dirty="0" sz="2400" lang="en-US"/>
              <a:t>4</a:t>
            </a:r>
            <a:r>
              <a:rPr dirty="0" sz="2400" lang="en-US"/>
              <a:t>8</a:t>
            </a:r>
            <a:endParaRPr altLang="en-US" lang="zh-CN"/>
          </a:p>
          <a:p>
            <a:r>
              <a:rPr dirty="0" sz="2400" lang="en-US"/>
              <a:t>DEPARTM</a:t>
            </a:r>
            <a:r>
              <a:rPr dirty="0" sz="2400" lang="en-US"/>
              <a:t>ENT</a:t>
            </a:r>
            <a:r>
              <a:rPr dirty="0" sz="2400" lang="en-US"/>
              <a:t> </a:t>
            </a:r>
            <a:r>
              <a:rPr dirty="0" sz="2400" lang="en-US"/>
              <a:t> </a:t>
            </a:r>
            <a:r>
              <a:rPr dirty="0" sz="2400" lang="en-US"/>
              <a:t> </a:t>
            </a:r>
            <a:r>
              <a:rPr dirty="0" sz="2400" lang="en-US"/>
              <a:t> </a:t>
            </a:r>
            <a:r>
              <a:rPr dirty="0" sz="2400" lang="en-US"/>
              <a:t> </a:t>
            </a:r>
            <a:r>
              <a:rPr dirty="0" sz="2400" lang="en-US"/>
              <a:t> </a:t>
            </a:r>
            <a:r>
              <a:rPr dirty="0" sz="2400" lang="en-US"/>
              <a:t>:</a:t>
            </a:r>
            <a:r>
              <a:rPr dirty="0" sz="2400" lang="en-US"/>
              <a:t>B</a:t>
            </a:r>
            <a:r>
              <a:rPr dirty="0" sz="2400" lang="en-US"/>
              <a:t>.</a:t>
            </a:r>
            <a:r>
              <a:rPr dirty="0" sz="2400" lang="en-US"/>
              <a:t>C</a:t>
            </a:r>
            <a:r>
              <a:rPr dirty="0" sz="2400" lang="en-US"/>
              <a:t>O</a:t>
            </a:r>
            <a:r>
              <a:rPr dirty="0" sz="2400" lang="en-US"/>
              <a:t>M</a:t>
            </a:r>
            <a:r>
              <a:rPr dirty="0" sz="2400" lang="en-US"/>
              <a:t> </a:t>
            </a:r>
            <a:r>
              <a:rPr dirty="0" sz="2400" lang="en-US"/>
              <a:t>(</a:t>
            </a:r>
            <a:r>
              <a:rPr dirty="0" sz="2400" lang="en-US"/>
              <a:t>A</a:t>
            </a:r>
            <a:r>
              <a:rPr dirty="0" sz="2400" lang="en-US"/>
              <a:t>c</a:t>
            </a:r>
            <a:r>
              <a:rPr dirty="0" sz="2400" lang="en-US"/>
              <a:t>c</a:t>
            </a:r>
            <a:r>
              <a:rPr dirty="0" sz="2400" lang="en-US"/>
              <a:t>ounting</a:t>
            </a:r>
            <a:r>
              <a:rPr dirty="0" sz="2400" lang="en-US"/>
              <a:t> and</a:t>
            </a:r>
            <a:r>
              <a:rPr dirty="0" sz="2400" lang="en-US"/>
              <a:t> Finance</a:t>
            </a:r>
            <a:r>
              <a:rPr dirty="0" sz="2400" lang="en-US"/>
              <a:t>)</a:t>
            </a:r>
            <a:endParaRPr altLang="en-US" lang="zh-CN"/>
          </a:p>
          <a:p>
            <a:r>
              <a:rPr dirty="0" sz="2400" lang="en-US"/>
              <a:t>COLLEGE</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a:t>
            </a:r>
            <a:r>
              <a:rPr dirty="0" sz="2400" lang="en-US"/>
              <a:t> </a:t>
            </a:r>
            <a:r>
              <a:rPr dirty="0" sz="2400" lang="en-US"/>
              <a:t>Annai</a:t>
            </a:r>
            <a:r>
              <a:rPr dirty="0" sz="2400" lang="en-US"/>
              <a:t> </a:t>
            </a:r>
            <a:r>
              <a:rPr dirty="0" sz="2400" lang="en-US"/>
              <a:t>V</a:t>
            </a:r>
            <a:r>
              <a:rPr dirty="0" sz="2400" lang="en-US"/>
              <a:t>i</a:t>
            </a:r>
            <a:r>
              <a:rPr dirty="0" sz="2400" lang="en-US"/>
              <a:t>o</a:t>
            </a:r>
            <a:r>
              <a:rPr dirty="0" sz="2400" lang="en-US"/>
              <a:t>let</a:t>
            </a:r>
            <a:r>
              <a:rPr dirty="0" sz="2400" lang="en-US"/>
              <a:t> </a:t>
            </a:r>
            <a:r>
              <a:rPr dirty="0" sz="2400" lang="en-US"/>
              <a:t>A</a:t>
            </a:r>
            <a:r>
              <a:rPr dirty="0" sz="2400" lang="en-US"/>
              <a:t>r</a:t>
            </a:r>
            <a:r>
              <a:rPr dirty="0" sz="2400" lang="en-US"/>
              <a:t>ts</a:t>
            </a:r>
            <a:r>
              <a:rPr dirty="0" sz="2400" lang="en-US"/>
              <a:t> </a:t>
            </a:r>
            <a:r>
              <a:rPr dirty="0" sz="2400" lang="en-US"/>
              <a:t>A</a:t>
            </a:r>
            <a:r>
              <a:rPr dirty="0" sz="2400" lang="en-US"/>
              <a:t>nd</a:t>
            </a:r>
            <a:r>
              <a:rPr dirty="0" sz="2400" lang="en-US"/>
              <a:t> </a:t>
            </a:r>
            <a:r>
              <a:rPr dirty="0" sz="2400" lang="en-US"/>
              <a:t>S</a:t>
            </a:r>
            <a:r>
              <a:rPr dirty="0" sz="2400" lang="en-US"/>
              <a:t>cience</a:t>
            </a:r>
            <a:r>
              <a:rPr dirty="0" sz="2400" lang="en-US"/>
              <a:t> </a:t>
            </a:r>
            <a:r>
              <a:rPr dirty="0" sz="2400" lang="en-US"/>
              <a:t>C</a:t>
            </a:r>
            <a:r>
              <a:rPr dirty="0" sz="2400" lang="en-US"/>
              <a:t>ollege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2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2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30" name="object 8"/>
          <p:cNvSpPr txBox="1"/>
          <p:nvPr/>
        </p:nvSpPr>
        <p:spPr>
          <a:xfrm>
            <a:off x="1666874" y="156522"/>
            <a:ext cx="6633632"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3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2" name=""/>
          <p:cNvSpPr txBox="1"/>
          <p:nvPr/>
        </p:nvSpPr>
        <p:spPr>
          <a:xfrm>
            <a:off x="4096000" y="3219450"/>
            <a:ext cx="4000000" cy="510540"/>
          </a:xfrm>
          <a:prstGeom prst="rect"/>
        </p:spPr>
        <p:txBody>
          <a:bodyPr rtlCol="0" wrap="square">
            <a:spAutoFit/>
          </a:bodyPr>
          <a:p>
            <a:r>
              <a:rPr sz="2800" lang="en-GB">
                <a:solidFill>
                  <a:srgbClr val="000000"/>
                </a:solidFill>
              </a:rPr>
              <a:t/>
            </a:r>
            <a:endParaRPr sz="2800" lang="en-GB">
              <a:solidFill>
                <a:srgbClr val="000000"/>
              </a:solidFill>
            </a:endParaRPr>
          </a:p>
        </p:txBody>
      </p:sp>
      <p:sp>
        <p:nvSpPr>
          <p:cNvPr id="1048710" name=""/>
          <p:cNvSpPr txBox="1"/>
          <p:nvPr/>
        </p:nvSpPr>
        <p:spPr>
          <a:xfrm>
            <a:off x="1948546" y="2450554"/>
            <a:ext cx="7624358" cy="3025140"/>
          </a:xfrm>
          <a:prstGeom prst="rect"/>
        </p:spPr>
        <p:txBody>
          <a:bodyPr rtlCol="0" wrap="square">
            <a:spAutoFit/>
          </a:bodyPr>
          <a:p>
            <a:r>
              <a:rPr sz="2800" lang="en-GB">
                <a:solidFill>
                  <a:srgbClr val="000000"/>
                </a:solidFill>
              </a:rPr>
              <a:t>Excel's charting and data visualization capabilities can help you create visually appealing reports and dashboards to visualize employee attendance trends. Here are some tips for using Excel to visualize employee attendance: 
</a:t>
            </a:r>
            <a:endParaRPr sz="2800" lang="en-GB">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9" name=""/>
          <p:cNvPicPr>
            <a:picLocks/>
          </p:cNvPicPr>
          <p:nvPr/>
        </p:nvPicPr>
        <p:blipFill>
          <a:blip xmlns:r="http://schemas.openxmlformats.org/officeDocument/2006/relationships" r:embed="rId2"/>
          <a:stretch>
            <a:fillRect/>
          </a:stretch>
        </p:blipFill>
        <p:spPr>
          <a:xfrm rot="0">
            <a:off x="2024456" y="1524414"/>
            <a:ext cx="6225185" cy="455253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
          <p:cNvSpPr txBox="1"/>
          <p:nvPr/>
        </p:nvSpPr>
        <p:spPr>
          <a:xfrm>
            <a:off x="2389907" y="1831066"/>
            <a:ext cx="4857482" cy="3025140"/>
          </a:xfrm>
          <a:prstGeom prst="rect"/>
        </p:spPr>
        <p:txBody>
          <a:bodyPr rtlCol="0" wrap="square">
            <a:spAutoFit/>
          </a:bodyPr>
          <a:p>
            <a:r>
              <a:rPr sz="2800" lang="en-GB">
                <a:solidFill>
                  <a:srgbClr val="000000"/>
                </a:solidFill>
              </a:rPr>
              <a:t>One of the key features of this dashboard is the 'Present Percentage by Date' area chart, which provides a clear visual representation of employee attendance on a daily basis.</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5" name=""/>
        <p:cNvGrpSpPr/>
        <p:nvPr/>
      </p:nvGrpSpPr>
      <p:grpSpPr>
        <a:xfrm>
          <a:off x="0" y="0"/>
          <a:ext cx="0" cy="0"/>
          <a:chOff x="0" y="0"/>
          <a:chExt cx="0" cy="0"/>
        </a:xfrm>
      </p:grpSpPr>
      <p:sp>
        <p:nvSpPr>
          <p:cNvPr id="1048649" name="object 2"/>
          <p:cNvSpPr/>
          <p:nvPr/>
        </p:nvSpPr>
        <p:spPr>
          <a:xfrm>
            <a:off x="0" y="710916"/>
            <a:ext cx="12192000" cy="6242217"/>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r>
              <a:rPr dirty="0" sz="2000" lang="en-US">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p:txBody>
      </p:sp>
      <p:grpSp>
        <p:nvGrpSpPr>
          <p:cNvPr id="36" name="object 3"/>
          <p:cNvGrpSpPr/>
          <p:nvPr/>
        </p:nvGrpSpPr>
        <p:grpSpPr>
          <a:xfrm>
            <a:off x="7443849" y="0"/>
            <a:ext cx="4752975" cy="6863080"/>
            <a:chOff x="7443849" y="0"/>
            <a:chExt cx="4752975" cy="6863080"/>
          </a:xfrm>
        </p:grpSpPr>
        <p:sp>
          <p:nvSpPr>
            <p:cNvPr id="104865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0"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7" name="object 18"/>
          <p:cNvGrpSpPr/>
          <p:nvPr/>
        </p:nvGrpSpPr>
        <p:grpSpPr>
          <a:xfrm>
            <a:off x="466725" y="6410325"/>
            <a:ext cx="3705225" cy="295275"/>
            <a:chOff x="466725" y="6410325"/>
            <a:chExt cx="3705225" cy="295275"/>
          </a:xfrm>
        </p:grpSpPr>
        <p:pic>
          <p:nvPicPr>
            <p:cNvPr id="209716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6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65" name="TextBox 22"/>
          <p:cNvSpPr txBox="1"/>
          <p:nvPr/>
        </p:nvSpPr>
        <p:spPr>
          <a:xfrm>
            <a:off x="1217522" y="2123271"/>
            <a:ext cx="8593228" cy="35077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a:p>
            <a:endParaRPr dirty="0" sz="2800" lang="en-IN">
              <a:solidFill>
                <a:srgbClr val="7030A0"/>
              </a:solidFill>
              <a:latin typeface="Times New Roman" panose="02020603050405020304" pitchFamily="18" charset="0"/>
              <a:cs typeface="Times New Roman" panose="02020603050405020304" pitchFamily="18" charset="0"/>
            </a:endParaRPr>
          </a:p>
          <a:p>
            <a:endParaRPr dirty="0" sz="2800" lang="en-IN">
              <a:solidFill>
                <a:srgbClr val="7030A0"/>
              </a:solidFill>
              <a:latin typeface="Times New Roman" panose="02020603050405020304" pitchFamily="18" charset="0"/>
              <a:cs typeface="Times New Roman" panose="02020603050405020304" pitchFamily="18" charset="0"/>
            </a:endParaRPr>
          </a:p>
          <a:p>
            <a:r>
              <a:rPr dirty="0" sz="2800" lang="en-US">
                <a:solidFill>
                  <a:srgbClr val="7030A0"/>
                </a:solidFill>
                <a:latin typeface="Times New Roman" panose="02020603050405020304" pitchFamily="18" charset="0"/>
                <a:cs typeface="Times New Roman" panose="02020603050405020304" pitchFamily="18" charset="0"/>
              </a:rPr>
              <a:t>V</a:t>
            </a:r>
            <a:r>
              <a:rPr dirty="0" sz="2800" lang="en-US">
                <a:solidFill>
                  <a:srgbClr val="7030A0"/>
                </a:solidFill>
                <a:latin typeface="Times New Roman" panose="02020603050405020304" pitchFamily="18" charset="0"/>
                <a:cs typeface="Times New Roman" panose="02020603050405020304" pitchFamily="18" charset="0"/>
              </a:rPr>
              <a:t>i</a:t>
            </a:r>
            <a:r>
              <a:rPr dirty="0" sz="2800" lang="en-US">
                <a:solidFill>
                  <a:srgbClr val="7030A0"/>
                </a:solidFill>
                <a:latin typeface="Times New Roman" panose="02020603050405020304" pitchFamily="18" charset="0"/>
                <a:cs typeface="Times New Roman" panose="02020603050405020304" pitchFamily="18" charset="0"/>
              </a:rPr>
              <a:t>s</a:t>
            </a:r>
            <a:r>
              <a:rPr dirty="0" sz="2800" lang="en-US">
                <a:solidFill>
                  <a:srgbClr val="7030A0"/>
                </a:solidFill>
                <a:latin typeface="Times New Roman" panose="02020603050405020304" pitchFamily="18" charset="0"/>
                <a:cs typeface="Times New Roman" panose="02020603050405020304" pitchFamily="18" charset="0"/>
              </a:rPr>
              <a:t>u</a:t>
            </a:r>
            <a:r>
              <a:rPr dirty="0" sz="2800" lang="en-US">
                <a:solidFill>
                  <a:srgbClr val="7030A0"/>
                </a:solidFill>
                <a:latin typeface="Times New Roman" panose="02020603050405020304" pitchFamily="18" charset="0"/>
                <a:cs typeface="Times New Roman" panose="02020603050405020304" pitchFamily="18" charset="0"/>
              </a:rPr>
              <a:t>a</a:t>
            </a:r>
            <a:r>
              <a:rPr dirty="0" sz="2800" lang="en-US">
                <a:solidFill>
                  <a:srgbClr val="7030A0"/>
                </a:solidFill>
                <a:latin typeface="Times New Roman" panose="02020603050405020304" pitchFamily="18" charset="0"/>
                <a:cs typeface="Times New Roman" panose="02020603050405020304" pitchFamily="18" charset="0"/>
              </a:rPr>
              <a:t>l</a:t>
            </a:r>
            <a:r>
              <a:rPr dirty="0" sz="2800" lang="en-US">
                <a:solidFill>
                  <a:srgbClr val="7030A0"/>
                </a:solidFill>
                <a:latin typeface="Times New Roman" panose="02020603050405020304" pitchFamily="18" charset="0"/>
                <a:cs typeface="Times New Roman" panose="02020603050405020304" pitchFamily="18" charset="0"/>
              </a:rPr>
              <a:t>i</a:t>
            </a:r>
            <a:r>
              <a:rPr dirty="0" sz="2800" lang="en-US">
                <a:solidFill>
                  <a:srgbClr val="7030A0"/>
                </a:solidFill>
                <a:latin typeface="Times New Roman" panose="02020603050405020304" pitchFamily="18" charset="0"/>
                <a:cs typeface="Times New Roman" panose="02020603050405020304" pitchFamily="18" charset="0"/>
              </a:rPr>
              <a:t>z</a:t>
            </a:r>
            <a:r>
              <a:rPr dirty="0" sz="2800" lang="en-US">
                <a:solidFill>
                  <a:srgbClr val="7030A0"/>
                </a:solidFill>
                <a:latin typeface="Times New Roman" panose="02020603050405020304" pitchFamily="18" charset="0"/>
                <a:cs typeface="Times New Roman" panose="02020603050405020304" pitchFamily="18" charset="0"/>
              </a:rPr>
              <a:t>i</a:t>
            </a:r>
            <a:r>
              <a:rPr dirty="0" sz="2800" lang="en-US">
                <a:solidFill>
                  <a:srgbClr val="7030A0"/>
                </a:solidFill>
                <a:latin typeface="Times New Roman" panose="02020603050405020304" pitchFamily="18" charset="0"/>
                <a:cs typeface="Times New Roman" panose="02020603050405020304" pitchFamily="18" charset="0"/>
              </a:rPr>
              <a:t>n</a:t>
            </a:r>
            <a:r>
              <a:rPr dirty="0" sz="2800" lang="en-US">
                <a:solidFill>
                  <a:srgbClr val="7030A0"/>
                </a:solidFill>
                <a:latin typeface="Times New Roman" panose="02020603050405020304" pitchFamily="18" charset="0"/>
                <a:cs typeface="Times New Roman" panose="02020603050405020304" pitchFamily="18" charset="0"/>
              </a:rPr>
              <a:t>g</a:t>
            </a:r>
            <a:r>
              <a:rPr dirty="0" sz="2800" lang="en-US">
                <a:solidFill>
                  <a:srgbClr val="7030A0"/>
                </a:solidFill>
                <a:latin typeface="Times New Roman" panose="02020603050405020304" pitchFamily="18" charset="0"/>
                <a:cs typeface="Times New Roman" panose="02020603050405020304" pitchFamily="18" charset="0"/>
              </a:rPr>
              <a:t> </a:t>
            </a:r>
            <a:r>
              <a:rPr dirty="0" sz="2800" lang="en-US">
                <a:solidFill>
                  <a:srgbClr val="7030A0"/>
                </a:solidFill>
                <a:latin typeface="Times New Roman" panose="02020603050405020304" pitchFamily="18" charset="0"/>
                <a:cs typeface="Times New Roman" panose="02020603050405020304" pitchFamily="18" charset="0"/>
              </a:rPr>
              <a:t>E</a:t>
            </a:r>
            <a:r>
              <a:rPr dirty="0" sz="2800" lang="en-US">
                <a:solidFill>
                  <a:srgbClr val="7030A0"/>
                </a:solidFill>
                <a:latin typeface="Times New Roman" panose="02020603050405020304" pitchFamily="18" charset="0"/>
                <a:cs typeface="Times New Roman" panose="02020603050405020304" pitchFamily="18" charset="0"/>
              </a:rPr>
              <a:t>m</a:t>
            </a:r>
            <a:r>
              <a:rPr dirty="0" sz="2800" lang="en-US">
                <a:solidFill>
                  <a:srgbClr val="7030A0"/>
                </a:solidFill>
                <a:latin typeface="Times New Roman" panose="02020603050405020304" pitchFamily="18" charset="0"/>
                <a:cs typeface="Times New Roman" panose="02020603050405020304" pitchFamily="18" charset="0"/>
              </a:rPr>
              <a:t>p</a:t>
            </a:r>
            <a:r>
              <a:rPr dirty="0" sz="2800" lang="en-US">
                <a:solidFill>
                  <a:srgbClr val="7030A0"/>
                </a:solidFill>
                <a:latin typeface="Times New Roman" panose="02020603050405020304" pitchFamily="18" charset="0"/>
                <a:cs typeface="Times New Roman" panose="02020603050405020304" pitchFamily="18" charset="0"/>
              </a:rPr>
              <a:t>l</a:t>
            </a:r>
            <a:r>
              <a:rPr dirty="0" sz="2800" lang="en-US">
                <a:solidFill>
                  <a:srgbClr val="7030A0"/>
                </a:solidFill>
                <a:latin typeface="Times New Roman" panose="02020603050405020304" pitchFamily="18" charset="0"/>
                <a:cs typeface="Times New Roman" panose="02020603050405020304" pitchFamily="18" charset="0"/>
              </a:rPr>
              <a:t>oyee</a:t>
            </a:r>
            <a:r>
              <a:rPr dirty="0" sz="2800" lang="en-US">
                <a:solidFill>
                  <a:srgbClr val="7030A0"/>
                </a:solidFill>
                <a:latin typeface="Times New Roman" panose="02020603050405020304" pitchFamily="18" charset="0"/>
                <a:cs typeface="Times New Roman" panose="02020603050405020304" pitchFamily="18" charset="0"/>
              </a:rPr>
              <a:t> </a:t>
            </a:r>
            <a:r>
              <a:rPr dirty="0" sz="2800" lang="en-US">
                <a:solidFill>
                  <a:srgbClr val="7030A0"/>
                </a:solidFill>
                <a:latin typeface="Times New Roman" panose="02020603050405020304" pitchFamily="18" charset="0"/>
                <a:cs typeface="Times New Roman" panose="02020603050405020304" pitchFamily="18" charset="0"/>
              </a:rPr>
              <a:t>A</a:t>
            </a:r>
            <a:r>
              <a:rPr dirty="0" sz="2800" lang="en-US">
                <a:solidFill>
                  <a:srgbClr val="7030A0"/>
                </a:solidFill>
                <a:latin typeface="Times New Roman" panose="02020603050405020304" pitchFamily="18" charset="0"/>
                <a:cs typeface="Times New Roman" panose="02020603050405020304" pitchFamily="18" charset="0"/>
              </a:rPr>
              <a:t>t</a:t>
            </a:r>
            <a:r>
              <a:rPr dirty="0" sz="2800" lang="en-US">
                <a:solidFill>
                  <a:srgbClr val="7030A0"/>
                </a:solidFill>
                <a:latin typeface="Times New Roman" panose="02020603050405020304" pitchFamily="18" charset="0"/>
                <a:cs typeface="Times New Roman" panose="02020603050405020304" pitchFamily="18" charset="0"/>
              </a:rPr>
              <a:t>t</a:t>
            </a:r>
            <a:r>
              <a:rPr dirty="0" sz="2800" lang="en-US">
                <a:solidFill>
                  <a:srgbClr val="7030A0"/>
                </a:solidFill>
                <a:latin typeface="Times New Roman" panose="02020603050405020304" pitchFamily="18" charset="0"/>
                <a:cs typeface="Times New Roman" panose="02020603050405020304" pitchFamily="18" charset="0"/>
              </a:rPr>
              <a:t>e</a:t>
            </a:r>
            <a:r>
              <a:rPr dirty="0" sz="2800" lang="en-US">
                <a:solidFill>
                  <a:srgbClr val="7030A0"/>
                </a:solidFill>
                <a:latin typeface="Times New Roman" panose="02020603050405020304" pitchFamily="18" charset="0"/>
                <a:cs typeface="Times New Roman" panose="02020603050405020304" pitchFamily="18" charset="0"/>
              </a:rPr>
              <a:t>n</a:t>
            </a:r>
            <a:r>
              <a:rPr dirty="0" sz="2800" lang="en-US">
                <a:solidFill>
                  <a:srgbClr val="7030A0"/>
                </a:solidFill>
                <a:latin typeface="Times New Roman" panose="02020603050405020304" pitchFamily="18" charset="0"/>
                <a:cs typeface="Times New Roman" panose="02020603050405020304" pitchFamily="18" charset="0"/>
              </a:rPr>
              <a:t>d</a:t>
            </a:r>
            <a:r>
              <a:rPr dirty="0" sz="2800" lang="en-US">
                <a:solidFill>
                  <a:srgbClr val="7030A0"/>
                </a:solidFill>
                <a:latin typeface="Times New Roman" panose="02020603050405020304" pitchFamily="18" charset="0"/>
                <a:cs typeface="Times New Roman" panose="02020603050405020304" pitchFamily="18" charset="0"/>
              </a:rPr>
              <a:t>ance</a:t>
            </a:r>
            <a:r>
              <a:rPr dirty="0" sz="2800" lang="en-US">
                <a:solidFill>
                  <a:srgbClr val="7030A0"/>
                </a:solidFill>
                <a:latin typeface="Times New Roman" panose="02020603050405020304" pitchFamily="18" charset="0"/>
                <a:cs typeface="Times New Roman" panose="02020603050405020304" pitchFamily="18" charset="0"/>
              </a:rPr>
              <a:t> </a:t>
            </a:r>
            <a:r>
              <a:rPr dirty="0" sz="2800" lang="en-US">
                <a:solidFill>
                  <a:srgbClr val="7030A0"/>
                </a:solidFill>
                <a:latin typeface="Times New Roman" panose="02020603050405020304" pitchFamily="18" charset="0"/>
                <a:cs typeface="Times New Roman" panose="02020603050405020304" pitchFamily="18" charset="0"/>
              </a:rPr>
              <a:t>T</a:t>
            </a:r>
            <a:r>
              <a:rPr dirty="0" sz="2800" lang="en-US">
                <a:solidFill>
                  <a:srgbClr val="7030A0"/>
                </a:solidFill>
                <a:latin typeface="Times New Roman" panose="02020603050405020304" pitchFamily="18" charset="0"/>
                <a:cs typeface="Times New Roman" panose="02020603050405020304" pitchFamily="18" charset="0"/>
              </a:rPr>
              <a:t>r</a:t>
            </a:r>
            <a:r>
              <a:rPr dirty="0" sz="2800" lang="en-US">
                <a:solidFill>
                  <a:srgbClr val="7030A0"/>
                </a:solidFill>
                <a:latin typeface="Times New Roman" panose="02020603050405020304" pitchFamily="18" charset="0"/>
                <a:cs typeface="Times New Roman" panose="02020603050405020304" pitchFamily="18" charset="0"/>
              </a:rPr>
              <a:t>e</a:t>
            </a:r>
            <a:r>
              <a:rPr dirty="0" sz="2800" lang="en-US">
                <a:solidFill>
                  <a:srgbClr val="7030A0"/>
                </a:solidFill>
                <a:latin typeface="Times New Roman" panose="02020603050405020304" pitchFamily="18" charset="0"/>
                <a:cs typeface="Times New Roman" panose="02020603050405020304" pitchFamily="18" charset="0"/>
              </a:rPr>
              <a:t>n</a:t>
            </a:r>
            <a:r>
              <a:rPr dirty="0" sz="2800" lang="en-US">
                <a:solidFill>
                  <a:srgbClr val="7030A0"/>
                </a:solidFill>
                <a:latin typeface="Times New Roman" panose="02020603050405020304" pitchFamily="18" charset="0"/>
                <a:cs typeface="Times New Roman" panose="02020603050405020304" pitchFamily="18" charset="0"/>
              </a:rPr>
              <a:t>ds</a:t>
            </a:r>
            <a:r>
              <a:rPr dirty="0" sz="2800" lang="en-US">
                <a:solidFill>
                  <a:srgbClr val="7030A0"/>
                </a:solidFill>
                <a:latin typeface="Times New Roman" panose="02020603050405020304" pitchFamily="18" charset="0"/>
                <a:cs typeface="Times New Roman" panose="02020603050405020304" pitchFamily="18" charset="0"/>
              </a:rPr>
              <a:t> </a:t>
            </a:r>
            <a:r>
              <a:rPr dirty="0" sz="2800" lang="en-US">
                <a:solidFill>
                  <a:srgbClr val="7030A0"/>
                </a:solidFill>
                <a:latin typeface="Times New Roman" panose="02020603050405020304" pitchFamily="18" charset="0"/>
                <a:cs typeface="Times New Roman" panose="02020603050405020304" pitchFamily="18" charset="0"/>
              </a:rPr>
              <a:t>W</a:t>
            </a:r>
            <a:r>
              <a:rPr dirty="0" sz="2800" lang="en-US">
                <a:solidFill>
                  <a:srgbClr val="7030A0"/>
                </a:solidFill>
                <a:latin typeface="Times New Roman" panose="02020603050405020304" pitchFamily="18" charset="0"/>
                <a:cs typeface="Times New Roman" panose="02020603050405020304" pitchFamily="18" charset="0"/>
              </a:rPr>
              <a:t>i</a:t>
            </a:r>
            <a:r>
              <a:rPr dirty="0" sz="2800" lang="en-US">
                <a:solidFill>
                  <a:srgbClr val="7030A0"/>
                </a:solidFill>
                <a:latin typeface="Times New Roman" panose="02020603050405020304" pitchFamily="18" charset="0"/>
                <a:cs typeface="Times New Roman" panose="02020603050405020304" pitchFamily="18" charset="0"/>
              </a:rPr>
              <a:t>t</a:t>
            </a:r>
            <a:r>
              <a:rPr dirty="0" sz="2800" lang="en-US">
                <a:solidFill>
                  <a:srgbClr val="7030A0"/>
                </a:solidFill>
                <a:latin typeface="Times New Roman" panose="02020603050405020304" pitchFamily="18" charset="0"/>
                <a:cs typeface="Times New Roman" panose="02020603050405020304" pitchFamily="18" charset="0"/>
              </a:rPr>
              <a:t>h</a:t>
            </a:r>
            <a:r>
              <a:rPr dirty="0" sz="2800" lang="en-US">
                <a:solidFill>
                  <a:srgbClr val="7030A0"/>
                </a:solidFill>
                <a:latin typeface="Times New Roman" panose="02020603050405020304" pitchFamily="18" charset="0"/>
                <a:cs typeface="Times New Roman" panose="02020603050405020304" pitchFamily="18" charset="0"/>
              </a:rPr>
              <a:t> </a:t>
            </a:r>
            <a:endParaRPr dirty="0" sz="2800" lang="en-IN">
              <a:solidFill>
                <a:srgbClr val="7030A0"/>
              </a:solidFill>
              <a:latin typeface="Times New Roman" panose="02020603050405020304" pitchFamily="18" charset="0"/>
              <a:cs typeface="Times New Roman" panose="02020603050405020304" pitchFamily="18" charset="0"/>
            </a:endParaRPr>
          </a:p>
          <a:p>
            <a:r>
              <a:rPr dirty="0" sz="2800" lang="en-US">
                <a:solidFill>
                  <a:srgbClr val="7030A0"/>
                </a:solidFill>
                <a:latin typeface="Times New Roman" panose="02020603050405020304" pitchFamily="18" charset="0"/>
                <a:cs typeface="Times New Roman" panose="02020603050405020304" pitchFamily="18" charset="0"/>
              </a:rPr>
              <a:t>E</a:t>
            </a:r>
            <a:r>
              <a:rPr dirty="0" sz="2800" lang="en-US">
                <a:solidFill>
                  <a:srgbClr val="7030A0"/>
                </a:solidFill>
                <a:latin typeface="Times New Roman" panose="02020603050405020304" pitchFamily="18" charset="0"/>
                <a:cs typeface="Times New Roman" panose="02020603050405020304" pitchFamily="18" charset="0"/>
              </a:rPr>
              <a:t>x</a:t>
            </a:r>
            <a:r>
              <a:rPr dirty="0" sz="2800" lang="en-US">
                <a:solidFill>
                  <a:srgbClr val="7030A0"/>
                </a:solidFill>
                <a:latin typeface="Times New Roman" panose="02020603050405020304" pitchFamily="18" charset="0"/>
                <a:cs typeface="Times New Roman" panose="02020603050405020304" pitchFamily="18" charset="0"/>
              </a:rPr>
              <a:t>c</a:t>
            </a:r>
            <a:r>
              <a:rPr dirty="0" sz="2800" lang="en-US">
                <a:solidFill>
                  <a:srgbClr val="7030A0"/>
                </a:solidFill>
                <a:latin typeface="Times New Roman" panose="02020603050405020304" pitchFamily="18" charset="0"/>
                <a:cs typeface="Times New Roman" panose="02020603050405020304" pitchFamily="18" charset="0"/>
              </a:rPr>
              <a:t>e</a:t>
            </a:r>
            <a:r>
              <a:rPr dirty="0" sz="2800" lang="en-US">
                <a:solidFill>
                  <a:srgbClr val="7030A0"/>
                </a:solidFill>
                <a:latin typeface="Times New Roman" panose="02020603050405020304" pitchFamily="18" charset="0"/>
                <a:cs typeface="Times New Roman" panose="02020603050405020304" pitchFamily="18" charset="0"/>
              </a:rPr>
              <a:t>l</a:t>
            </a:r>
            <a:r>
              <a:rPr dirty="0" sz="2800" lang="en-US">
                <a:solidFill>
                  <a:srgbClr val="7030A0"/>
                </a:solidFill>
                <a:latin typeface="Times New Roman" panose="02020603050405020304" pitchFamily="18" charset="0"/>
                <a:cs typeface="Times New Roman" panose="02020603050405020304" pitchFamily="18" charset="0"/>
              </a:rPr>
              <a:t> </a:t>
            </a:r>
            <a:r>
              <a:rPr dirty="0" sz="2800" lang="en-US">
                <a:solidFill>
                  <a:srgbClr val="7030A0"/>
                </a:solidFill>
                <a:latin typeface="Times New Roman" panose="02020603050405020304" pitchFamily="18" charset="0"/>
                <a:cs typeface="Times New Roman" panose="02020603050405020304" pitchFamily="18" charset="0"/>
              </a:rPr>
              <a:t>C</a:t>
            </a:r>
            <a:r>
              <a:rPr dirty="0" sz="2800" lang="en-US">
                <a:solidFill>
                  <a:srgbClr val="7030A0"/>
                </a:solidFill>
                <a:latin typeface="Times New Roman" panose="02020603050405020304" pitchFamily="18" charset="0"/>
                <a:cs typeface="Times New Roman" panose="02020603050405020304" pitchFamily="18" charset="0"/>
              </a:rPr>
              <a:t>h</a:t>
            </a:r>
            <a:r>
              <a:rPr dirty="0" sz="2800" lang="en-US">
                <a:solidFill>
                  <a:srgbClr val="7030A0"/>
                </a:solidFill>
                <a:latin typeface="Times New Roman" panose="02020603050405020304" pitchFamily="18" charset="0"/>
                <a:cs typeface="Times New Roman" panose="02020603050405020304" pitchFamily="18" charset="0"/>
              </a:rPr>
              <a:t>a</a:t>
            </a:r>
            <a:r>
              <a:rPr dirty="0" sz="2800" lang="en-US">
                <a:solidFill>
                  <a:srgbClr val="7030A0"/>
                </a:solidFill>
                <a:latin typeface="Times New Roman" panose="02020603050405020304" pitchFamily="18" charset="0"/>
                <a:cs typeface="Times New Roman" panose="02020603050405020304" pitchFamily="18" charset="0"/>
              </a:rPr>
              <a:t>r</a:t>
            </a:r>
            <a:r>
              <a:rPr dirty="0" sz="2800" lang="en-US">
                <a:solidFill>
                  <a:srgbClr val="7030A0"/>
                </a:solidFill>
                <a:latin typeface="Times New Roman" panose="02020603050405020304" pitchFamily="18" charset="0"/>
                <a:cs typeface="Times New Roman" panose="02020603050405020304" pitchFamily="18" charset="0"/>
              </a:rPr>
              <a:t>t</a:t>
            </a:r>
            <a:r>
              <a:rPr dirty="0" sz="2800" lang="en-US">
                <a:solidFill>
                  <a:srgbClr val="7030A0"/>
                </a:solidFill>
                <a:latin typeface="Times New Roman" panose="02020603050405020304" pitchFamily="18" charset="0"/>
                <a:cs typeface="Times New Roman" panose="02020603050405020304" pitchFamily="18" charset="0"/>
              </a:rPr>
              <a:t>s</a:t>
            </a:r>
            <a:r>
              <a:rPr dirty="0" sz="2800" lang="en-US">
                <a:solidFill>
                  <a:srgbClr val="7030A0"/>
                </a:solidFill>
                <a:latin typeface="Times New Roman" panose="02020603050405020304" pitchFamily="18" charset="0"/>
                <a:cs typeface="Times New Roman" panose="02020603050405020304" pitchFamily="18" charset="0"/>
              </a:rPr>
              <a:t> </a:t>
            </a:r>
            <a:endParaRPr dirty="0" sz="2800" lang="en-IN">
              <a:solidFill>
                <a:srgbClr val="7030A0"/>
              </a:solidFill>
              <a:latin typeface="Times New Roman" panose="02020603050405020304" pitchFamily="18" charset="0"/>
              <a:cs typeface="Times New Roman" panose="02020603050405020304" pitchFamily="18" charset="0"/>
            </a:endParaRPr>
          </a:p>
          <a:p>
            <a:r>
              <a:rPr dirty="0" sz="2800" lang="en-US">
                <a:solidFill>
                  <a:srgbClr val="7030A0"/>
                </a:solidFill>
                <a:latin typeface="Times New Roman" panose="02020603050405020304" pitchFamily="18" charset="0"/>
                <a:cs typeface="Times New Roman" panose="02020603050405020304" pitchFamily="18" charset="0"/>
              </a:rPr>
              <a:t> </a:t>
            </a:r>
            <a:r>
              <a:rPr dirty="0" sz="2800" lang="en-US">
                <a:solidFill>
                  <a:srgbClr val="7030A0"/>
                </a:solidFill>
                <a:latin typeface="Times New Roman" panose="02020603050405020304" pitchFamily="18" charset="0"/>
                <a:cs typeface="Times New Roman" panose="02020603050405020304" pitchFamily="18" charset="0"/>
              </a:rPr>
              <a:t> </a:t>
            </a:r>
            <a:r>
              <a:rPr dirty="0" sz="2800" lang="en-US">
                <a:solidFill>
                  <a:srgbClr val="7030A0"/>
                </a:solidFill>
                <a:latin typeface="Times New Roman" panose="02020603050405020304" pitchFamily="18" charset="0"/>
                <a:cs typeface="Times New Roman" panose="02020603050405020304" pitchFamily="18" charset="0"/>
              </a:rPr>
              <a:t> </a:t>
            </a:r>
            <a:r>
              <a:rPr dirty="0" sz="2800" lang="en-US">
                <a:solidFill>
                  <a:srgbClr val="7030A0"/>
                </a:solidFill>
                <a:latin typeface="Times New Roman" panose="02020603050405020304" pitchFamily="18" charset="0"/>
                <a:cs typeface="Times New Roman" panose="02020603050405020304" pitchFamily="18" charset="0"/>
              </a:rPr>
              <a:t> </a:t>
            </a:r>
            <a:r>
              <a:rPr dirty="0" sz="2800" lang="en-US">
                <a:solidFill>
                  <a:srgbClr val="7030A0"/>
                </a:solidFill>
                <a:latin typeface="Times New Roman" panose="02020603050405020304" pitchFamily="18" charset="0"/>
                <a:cs typeface="Times New Roman" panose="02020603050405020304" pitchFamily="18" charset="0"/>
              </a:rPr>
              <a:t> </a:t>
            </a:r>
            <a:r>
              <a:rPr dirty="0" sz="2800" lang="en-US">
                <a:solidFill>
                  <a:srgbClr val="7030A0"/>
                </a:solidFill>
                <a:latin typeface="Times New Roman" panose="02020603050405020304" pitchFamily="18" charset="0"/>
                <a:cs typeface="Times New Roman" panose="02020603050405020304" pitchFamily="18" charset="0"/>
              </a:rPr>
              <a:t> </a:t>
            </a:r>
            <a:r>
              <a:rPr dirty="0" sz="2800" lang="en-US">
                <a:solidFill>
                  <a:srgbClr val="7030A0"/>
                </a:solidFill>
                <a:latin typeface="Times New Roman" panose="02020603050405020304" pitchFamily="18" charset="0"/>
                <a:cs typeface="Times New Roman" panose="02020603050405020304" pitchFamily="18" charset="0"/>
              </a:rPr>
              <a:t>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8" name=""/>
        <p:cNvGrpSpPr/>
        <p:nvPr/>
      </p:nvGrpSpPr>
      <p:grpSpPr>
        <a:xfrm>
          <a:off x="0" y="0"/>
          <a:ext cx="0" cy="0"/>
          <a:chOff x="0" y="0"/>
          <a:chExt cx="0" cy="0"/>
        </a:xfrm>
      </p:grpSpPr>
      <p:sp>
        <p:nvSpPr>
          <p:cNvPr id="104866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9" name="object 3"/>
          <p:cNvGrpSpPr/>
          <p:nvPr/>
        </p:nvGrpSpPr>
        <p:grpSpPr>
          <a:xfrm>
            <a:off x="7443849" y="0"/>
            <a:ext cx="4752975" cy="6863080"/>
            <a:chOff x="7443849" y="0"/>
            <a:chExt cx="4752975" cy="6863080"/>
          </a:xfrm>
        </p:grpSpPr>
        <p:sp>
          <p:nvSpPr>
            <p:cNvPr id="104866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6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6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7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7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7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7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7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7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7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7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7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0" name="object 18"/>
          <p:cNvGrpSpPr/>
          <p:nvPr/>
        </p:nvGrpSpPr>
        <p:grpSpPr>
          <a:xfrm>
            <a:off x="47625" y="3819523"/>
            <a:ext cx="4124325" cy="3009900"/>
            <a:chOff x="47625" y="3819523"/>
            <a:chExt cx="4124325" cy="3009900"/>
          </a:xfrm>
        </p:grpSpPr>
        <p:pic>
          <p:nvPicPr>
            <p:cNvPr id="209716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8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8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82"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grpSp>
        <p:nvGrpSpPr>
          <p:cNvPr id="30" name="object 2"/>
          <p:cNvGrpSpPr/>
          <p:nvPr/>
        </p:nvGrpSpPr>
        <p:grpSpPr>
          <a:xfrm>
            <a:off x="7991475" y="2933700"/>
            <a:ext cx="2762250" cy="3257550"/>
            <a:chOff x="7991475" y="2933700"/>
            <a:chExt cx="2762250" cy="3257550"/>
          </a:xfrm>
        </p:grpSpPr>
        <p:sp>
          <p:nvSpPr>
            <p:cNvPr id="104863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3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6" name="object 7"/>
          <p:cNvSpPr txBox="1">
            <a:spLocks noGrp="1"/>
          </p:cNvSpPr>
          <p:nvPr>
            <p:ph type="title"/>
          </p:nvPr>
        </p:nvSpPr>
        <p:spPr>
          <a:xfrm>
            <a:off x="834072" y="575055"/>
            <a:ext cx="8381827"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38" name=""/>
          <p:cNvSpPr txBox="1"/>
          <p:nvPr/>
        </p:nvSpPr>
        <p:spPr>
          <a:xfrm>
            <a:off x="389424" y="2171572"/>
            <a:ext cx="7049926" cy="3863340"/>
          </a:xfrm>
          <a:prstGeom prst="rect"/>
        </p:spPr>
        <p:txBody>
          <a:bodyPr rtlCol="0" wrap="square">
            <a:spAutoFit/>
          </a:bodyPr>
          <a:p>
            <a:r>
              <a:rPr sz="2800" lang="en-GB">
                <a:solidFill>
                  <a:srgbClr val="000000"/>
                </a:solidFill>
              </a:rPr>
              <a:t>In this project, an analysis was conducted to showcase the employee attendance trends, work preference patterns, such as working from home, and the frequency of sick leaves taken. The objective was to provide insights for managers to facilitate meeting planning and allocation of office space in accordance with the majority of employee presence in a given week etc.</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grpSp>
        <p:nvGrpSpPr>
          <p:cNvPr id="26" name="object 2"/>
          <p:cNvGrpSpPr/>
          <p:nvPr/>
        </p:nvGrpSpPr>
        <p:grpSpPr>
          <a:xfrm>
            <a:off x="8658225" y="2647950"/>
            <a:ext cx="3533775" cy="3810000"/>
            <a:chOff x="8658225" y="2647950"/>
            <a:chExt cx="3533775" cy="3810000"/>
          </a:xfrm>
        </p:grpSpPr>
        <p:sp>
          <p:nvSpPr>
            <p:cNvPr id="104861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6"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18"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9"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57"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0"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21" name="TextBox 10"/>
          <p:cNvSpPr txBox="1"/>
          <p:nvPr/>
        </p:nvSpPr>
        <p:spPr>
          <a:xfrm>
            <a:off x="1129144" y="2848609"/>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22" name=""/>
          <p:cNvSpPr txBox="1"/>
          <p:nvPr/>
        </p:nvSpPr>
        <p:spPr>
          <a:xfrm>
            <a:off x="495983" y="2545079"/>
            <a:ext cx="7823086" cy="1767841"/>
          </a:xfrm>
          <a:prstGeom prst="rect"/>
        </p:spPr>
        <p:txBody>
          <a:bodyPr rtlCol="0" wrap="square">
            <a:spAutoFit/>
          </a:bodyPr>
          <a:p>
            <a:r>
              <a:rPr sz="2800" lang="en-GB">
                <a:solidFill>
                  <a:srgbClr val="000000"/>
                </a:solidFill>
              </a:rPr>
              <a:t>The dataset contains of attendance data, the day an employee worked from home, took sick leave, half leave etc. Here are the metics of the attendance</a:t>
            </a:r>
            <a:endParaRPr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03"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06"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54"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0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08" name=""/>
          <p:cNvSpPr txBox="1"/>
          <p:nvPr/>
        </p:nvSpPr>
        <p:spPr>
          <a:xfrm>
            <a:off x="723899" y="1695449"/>
            <a:ext cx="7873711" cy="10568940"/>
          </a:xfrm>
          <a:prstGeom prst="rect"/>
        </p:spPr>
        <p:txBody>
          <a:bodyPr rtlCol="0" wrap="square">
            <a:spAutoFit/>
          </a:bodyPr>
          <a:p>
            <a:r>
              <a:rPr sz="2800" lang="en-US">
                <a:solidFill>
                  <a:srgbClr val="000000"/>
                </a:solidFill>
              </a:rPr>
              <a:t>H</a:t>
            </a:r>
            <a:r>
              <a:rPr sz="2800" lang="en-US">
                <a:solidFill>
                  <a:srgbClr val="000000"/>
                </a:solidFill>
              </a:rPr>
              <a:t>R</a:t>
            </a:r>
            <a:r>
              <a:rPr sz="2800" lang="en-US">
                <a:solidFill>
                  <a:srgbClr val="000000"/>
                </a:solidFill>
              </a:rPr>
              <a:t> </a:t>
            </a:r>
            <a:r>
              <a:rPr sz="2800" lang="en-US">
                <a:solidFill>
                  <a:srgbClr val="000000"/>
                </a:solidFill>
              </a:rPr>
              <a:t>m</a:t>
            </a:r>
            <a:r>
              <a:rPr sz="2800" lang="en-US">
                <a:solidFill>
                  <a:srgbClr val="000000"/>
                </a:solidFill>
              </a:rPr>
              <a:t>a</a:t>
            </a:r>
            <a:r>
              <a:rPr sz="2800" lang="en-US">
                <a:solidFill>
                  <a:srgbClr val="000000"/>
                </a:solidFill>
              </a:rPr>
              <a:t>nager</a:t>
            </a:r>
            <a:r>
              <a:rPr sz="2800" lang="en-US">
                <a:solidFill>
                  <a:srgbClr val="000000"/>
                </a:solidFill>
              </a:rPr>
              <a:t>s</a:t>
            </a:r>
            <a:r>
              <a:rPr sz="2800" lang="en-US">
                <a:solidFill>
                  <a:srgbClr val="000000"/>
                </a:solidFill>
              </a:rPr>
              <a:t> </a:t>
            </a:r>
            <a:endParaRPr sz="2800" lang="en-GB">
              <a:solidFill>
                <a:srgbClr val="000000"/>
              </a:solidFill>
            </a:endParaRPr>
          </a:p>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endParaRPr sz="2800" lang="en-GB">
              <a:solidFill>
                <a:srgbClr val="000000"/>
              </a:solidFill>
            </a:endParaRPr>
          </a:p>
          <a:p>
            <a:r>
              <a:rPr sz="2800" lang="en-US">
                <a:solidFill>
                  <a:srgbClr val="000000"/>
                </a:solidFill>
              </a:rPr>
              <a:t>S</a:t>
            </a:r>
            <a:r>
              <a:rPr sz="2800" lang="en-US">
                <a:solidFill>
                  <a:srgbClr val="000000"/>
                </a:solidFill>
              </a:rPr>
              <a:t>u</a:t>
            </a:r>
            <a:r>
              <a:rPr sz="2800" lang="en-US">
                <a:solidFill>
                  <a:srgbClr val="000000"/>
                </a:solidFill>
              </a:rPr>
              <a:t>p</a:t>
            </a:r>
            <a:r>
              <a:rPr sz="2800" lang="en-US">
                <a:solidFill>
                  <a:srgbClr val="000000"/>
                </a:solidFill>
              </a:rPr>
              <a:t>e</a:t>
            </a:r>
            <a:r>
              <a:rPr sz="2800" lang="en-US">
                <a:solidFill>
                  <a:srgbClr val="000000"/>
                </a:solidFill>
              </a:rPr>
              <a:t>r</a:t>
            </a:r>
            <a:r>
              <a:rPr sz="2800" lang="en-US">
                <a:solidFill>
                  <a:srgbClr val="000000"/>
                </a:solidFill>
              </a:rPr>
              <a:t>v</a:t>
            </a:r>
            <a:r>
              <a:rPr sz="2800" lang="en-US">
                <a:solidFill>
                  <a:srgbClr val="000000"/>
                </a:solidFill>
              </a:rPr>
              <a:t>i</a:t>
            </a:r>
            <a:r>
              <a:rPr sz="2800" lang="en-US">
                <a:solidFill>
                  <a:srgbClr val="000000"/>
                </a:solidFill>
              </a:rPr>
              <a:t>sor</a:t>
            </a:r>
            <a:endParaRPr sz="2800" lang="en-GB">
              <a:solidFill>
                <a:srgbClr val="000000"/>
              </a:solidFill>
            </a:endParaRPr>
          </a:p>
          <a:p>
            <a:endParaRPr sz="2800" lang="en-GB">
              <a:solidFill>
                <a:srgbClr val="000000"/>
              </a:solidFill>
            </a:endParaRPr>
          </a:p>
          <a:p>
            <a:r>
              <a:rPr sz="2800" lang="en-US">
                <a:solidFill>
                  <a:srgbClr val="000000"/>
                </a:solidFill>
              </a:rPr>
              <a:t>Senior</a:t>
            </a:r>
            <a:r>
              <a:rPr sz="2800" lang="en-US">
                <a:solidFill>
                  <a:srgbClr val="000000"/>
                </a:solidFill>
              </a:rPr>
              <a:t> Management</a:t>
            </a:r>
            <a:r>
              <a:rPr sz="2800" lang="en-US">
                <a:solidFill>
                  <a:srgbClr val="000000"/>
                </a:solidFill>
              </a:rPr>
              <a:t> </a:t>
            </a:r>
            <a:r>
              <a:rPr sz="2800" lang="en-US">
                <a:solidFill>
                  <a:srgbClr val="000000"/>
                </a:solidFill>
              </a:rPr>
              <a:t>D</a:t>
            </a:r>
            <a:r>
              <a:rPr sz="2800" lang="en-US">
                <a:solidFill>
                  <a:srgbClr val="000000"/>
                </a:solidFill>
              </a:rPr>
              <a:t>a</a:t>
            </a:r>
            <a:r>
              <a:rPr sz="2800" lang="en-US">
                <a:solidFill>
                  <a:srgbClr val="000000"/>
                </a:solidFill>
              </a:rPr>
              <a:t>t</a:t>
            </a:r>
            <a:r>
              <a:rPr sz="2800" lang="en-US">
                <a:solidFill>
                  <a:srgbClr val="000000"/>
                </a:solidFill>
              </a:rPr>
              <a:t>a</a:t>
            </a:r>
            <a:r>
              <a:rPr sz="2800" lang="en-US">
                <a:solidFill>
                  <a:srgbClr val="000000"/>
                </a:solidFill>
              </a:rPr>
              <a:t> </a:t>
            </a:r>
            <a:r>
              <a:rPr sz="2800" lang="en-US">
                <a:solidFill>
                  <a:srgbClr val="000000"/>
                </a:solidFill>
              </a:rPr>
              <a:t>A</a:t>
            </a:r>
            <a:r>
              <a:rPr sz="2800" lang="en-US">
                <a:solidFill>
                  <a:srgbClr val="000000"/>
                </a:solidFill>
              </a:rPr>
              <a:t>n</a:t>
            </a:r>
            <a:r>
              <a:rPr sz="2800" lang="en-US">
                <a:solidFill>
                  <a:srgbClr val="000000"/>
                </a:solidFill>
              </a:rPr>
              <a:t>a</a:t>
            </a:r>
            <a:r>
              <a:rPr sz="2800" lang="en-US">
                <a:solidFill>
                  <a:srgbClr val="000000"/>
                </a:solidFill>
              </a:rPr>
              <a:t>l</a:t>
            </a:r>
            <a:r>
              <a:rPr sz="2800" lang="en-US">
                <a:solidFill>
                  <a:srgbClr val="000000"/>
                </a:solidFill>
              </a:rPr>
              <a:t>y</a:t>
            </a:r>
            <a:r>
              <a:rPr sz="2800" lang="en-US">
                <a:solidFill>
                  <a:srgbClr val="000000"/>
                </a:solidFill>
              </a:rPr>
              <a:t>s</a:t>
            </a:r>
            <a:r>
              <a:rPr sz="2800" lang="en-US">
                <a:solidFill>
                  <a:srgbClr val="000000"/>
                </a:solidFill>
              </a:rPr>
              <a:t>t</a:t>
            </a:r>
            <a:r>
              <a:rPr sz="2800" lang="en-US">
                <a:solidFill>
                  <a:srgbClr val="000000"/>
                </a:solidFill>
              </a:rPr>
              <a:t>s</a:t>
            </a:r>
            <a:r>
              <a:rPr sz="2800" lang="en-US">
                <a:solidFill>
                  <a:srgbClr val="000000"/>
                </a:solidFill>
              </a:rPr>
              <a:t> </a:t>
            </a:r>
            <a:endParaRPr sz="2800" lang="en-GB">
              <a:solidFill>
                <a:srgbClr val="000000"/>
              </a:solidFill>
            </a:endParaRPr>
          </a:p>
          <a:p>
            <a:endParaRPr sz="2800" lang="en-GB">
              <a:solidFill>
                <a:srgbClr val="000000"/>
              </a:solidFill>
            </a:endParaRPr>
          </a:p>
          <a:p>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o</a:t>
            </a:r>
            <a:r>
              <a:rPr sz="2800" lang="en-US">
                <a:solidFill>
                  <a:srgbClr val="000000"/>
                </a:solidFill>
              </a:rPr>
              <a:t>y</a:t>
            </a:r>
            <a:r>
              <a:rPr sz="2800" lang="en-US">
                <a:solidFill>
                  <a:srgbClr val="000000"/>
                </a:solidFill>
              </a:rPr>
              <a:t>e</a:t>
            </a:r>
            <a:r>
              <a:rPr sz="2800" lang="en-US">
                <a:solidFill>
                  <a:srgbClr val="000000"/>
                </a:solidFill>
              </a:rPr>
              <a:t>e</a:t>
            </a:r>
            <a:r>
              <a:rPr sz="2800" lang="en-US">
                <a:solidFill>
                  <a:srgbClr val="000000"/>
                </a:solidFill>
              </a:rPr>
              <a:t>s</a:t>
            </a:r>
            <a:r>
              <a:rPr sz="2800" lang="en-US">
                <a:solidFill>
                  <a:srgbClr val="000000"/>
                </a:solidFill>
              </a:rPr>
              <a:t> </a:t>
            </a:r>
            <a:endParaRPr sz="2800" lang="en-GB">
              <a:solidFill>
                <a:srgbClr val="000000"/>
              </a:solidFill>
            </a:endParaRPr>
          </a:p>
          <a:p>
            <a:endParaRPr sz="2800" lang="en-GB">
              <a:solidFill>
                <a:srgbClr val="000000"/>
              </a:solidFill>
            </a:endParaRPr>
          </a:p>
          <a:p>
            <a:r>
              <a:rPr sz="2800" lang="en-US">
                <a:solidFill>
                  <a:srgbClr val="000000"/>
                </a:solidFill>
              </a:rPr>
              <a:t>T</a:t>
            </a:r>
            <a:r>
              <a:rPr sz="2800" lang="en-US">
                <a:solidFill>
                  <a:srgbClr val="000000"/>
                </a:solidFill>
              </a:rPr>
              <a:t>r</a:t>
            </a:r>
            <a:r>
              <a:rPr sz="2800" lang="en-US">
                <a:solidFill>
                  <a:srgbClr val="000000"/>
                </a:solidFill>
              </a:rPr>
              <a:t>a</a:t>
            </a:r>
            <a:r>
              <a:rPr sz="2800" lang="en-US">
                <a:solidFill>
                  <a:srgbClr val="000000"/>
                </a:solidFill>
              </a:rPr>
              <a:t>i</a:t>
            </a:r>
            <a:r>
              <a:rPr sz="2800" lang="en-US">
                <a:solidFill>
                  <a:srgbClr val="000000"/>
                </a:solidFill>
              </a:rPr>
              <a:t>n</a:t>
            </a:r>
            <a:r>
              <a:rPr sz="2800" lang="en-US">
                <a:solidFill>
                  <a:srgbClr val="000000"/>
                </a:solidFill>
              </a:rPr>
              <a:t>ing</a:t>
            </a:r>
            <a:r>
              <a:rPr sz="2800" lang="en-US">
                <a:solidFill>
                  <a:srgbClr val="000000"/>
                </a:solidFill>
              </a:rPr>
              <a:t> </a:t>
            </a:r>
            <a:r>
              <a:rPr sz="2800" lang="en-US">
                <a:solidFill>
                  <a:srgbClr val="000000"/>
                </a:solidFill>
              </a:rPr>
              <a:t>a</a:t>
            </a:r>
            <a:r>
              <a:rPr sz="2800" lang="en-US">
                <a:solidFill>
                  <a:srgbClr val="000000"/>
                </a:solidFill>
              </a:rPr>
              <a:t>n</a:t>
            </a:r>
            <a:r>
              <a:rPr sz="2800" lang="en-US">
                <a:solidFill>
                  <a:srgbClr val="000000"/>
                </a:solidFill>
              </a:rPr>
              <a:t>d</a:t>
            </a:r>
            <a:r>
              <a:rPr sz="2800" lang="en-US">
                <a:solidFill>
                  <a:srgbClr val="000000"/>
                </a:solidFill>
              </a:rPr>
              <a:t> </a:t>
            </a:r>
            <a:r>
              <a:rPr sz="2800" lang="en-US">
                <a:solidFill>
                  <a:srgbClr val="000000"/>
                </a:solidFill>
              </a:rPr>
              <a:t>D</a:t>
            </a:r>
            <a:r>
              <a:rPr sz="2800" lang="en-US">
                <a:solidFill>
                  <a:srgbClr val="000000"/>
                </a:solidFill>
              </a:rPr>
              <a:t>e</a:t>
            </a:r>
            <a:r>
              <a:rPr sz="2800" lang="en-US">
                <a:solidFill>
                  <a:srgbClr val="000000"/>
                </a:solidFill>
              </a:rPr>
              <a:t>v</a:t>
            </a:r>
            <a:r>
              <a:rPr sz="2800" lang="en-US">
                <a:solidFill>
                  <a:srgbClr val="000000"/>
                </a:solidFill>
              </a:rPr>
              <a:t>elopment</a:t>
            </a:r>
            <a:r>
              <a:rPr sz="2800" lang="en-US">
                <a:solidFill>
                  <a:srgbClr val="000000"/>
                </a:solidFill>
              </a:rPr>
              <a:t> </a:t>
            </a:r>
            <a:r>
              <a:rPr sz="2800" lang="en-US">
                <a:solidFill>
                  <a:srgbClr val="000000"/>
                </a:solidFill>
              </a:rPr>
              <a:t>T</a:t>
            </a:r>
            <a:r>
              <a:rPr sz="2800" lang="en-US">
                <a:solidFill>
                  <a:srgbClr val="000000"/>
                </a:solidFill>
              </a:rPr>
              <a:t>e</a:t>
            </a:r>
            <a:r>
              <a:rPr sz="2800" lang="en-US">
                <a:solidFill>
                  <a:srgbClr val="000000"/>
                </a:solidFill>
              </a:rPr>
              <a:t>a</a:t>
            </a:r>
            <a:r>
              <a:rPr sz="2800" lang="en-US">
                <a:solidFill>
                  <a:srgbClr val="000000"/>
                </a:solidFill>
              </a:rPr>
              <a:t>m</a:t>
            </a:r>
            <a:r>
              <a:rPr sz="2800" lang="en-US">
                <a:solidFill>
                  <a:srgbClr val="000000"/>
                </a:solidFill>
              </a:rPr>
              <a:t>s</a:t>
            </a:r>
            <a:r>
              <a:rPr sz="2800" lang="en-US">
                <a:solidFill>
                  <a:srgbClr val="000000"/>
                </a:solidFill>
              </a:rPr>
              <a:t> </a:t>
            </a:r>
            <a:endParaRPr sz="2800" lang="en-GB">
              <a:solidFill>
                <a:srgbClr val="000000"/>
              </a:solidFill>
            </a:endParaRPr>
          </a:p>
          <a:p>
            <a:endParaRPr sz="2800" lang="en-GB">
              <a:solidFill>
                <a:srgbClr val="000000"/>
              </a:solidFill>
            </a:endParaRPr>
          </a:p>
          <a:p>
            <a:endParaRPr sz="2800" lang="en-GB">
              <a:solidFill>
                <a:srgbClr val="000000"/>
              </a:solidFill>
            </a:endParaRPr>
          </a:p>
          <a:p>
            <a:endParaRPr sz="2800" lang="en-GB">
              <a:solidFill>
                <a:srgbClr val="000000"/>
              </a:solidFill>
            </a:endParaRPr>
          </a:p>
          <a:p>
            <a:endParaRPr sz="2800" lang="en-GB">
              <a:solidFill>
                <a:srgbClr val="000000"/>
              </a:solidFill>
            </a:endParaRPr>
          </a:p>
          <a:p>
            <a:endParaRPr sz="2800" lang="en-GB">
              <a:solidFill>
                <a:srgbClr val="000000"/>
              </a:solidFill>
            </a:endParaRPr>
          </a:p>
          <a:p>
            <a:endParaRPr sz="2800" lang="en-GB">
              <a:solidFill>
                <a:srgbClr val="000000"/>
              </a:solidFill>
            </a:endParaRPr>
          </a:p>
          <a:p>
            <a:endParaRPr sz="2800" lang="en-GB">
              <a:solidFill>
                <a:srgbClr val="000000"/>
              </a:solidFill>
            </a:endParaRPr>
          </a:p>
          <a:p>
            <a:endParaRPr sz="2800" lang="en-GB">
              <a:solidFill>
                <a:srgbClr val="000000"/>
              </a:solidFill>
            </a:endParaRPr>
          </a:p>
          <a:p>
            <a:endParaRPr sz="2800" lang="en-GB">
              <a:solidFill>
                <a:srgbClr val="000000"/>
              </a:solidFill>
            </a:endParaRPr>
          </a:p>
          <a:p>
            <a:endParaRPr sz="2800" lang="en-GB">
              <a:solidFill>
                <a:srgbClr val="000000"/>
              </a:solidFill>
            </a:endParaRPr>
          </a:p>
          <a:p>
            <a:endParaRPr sz="2800" lang="en-GB">
              <a:solidFill>
                <a:srgbClr val="000000"/>
              </a:solidFill>
            </a:endParaRPr>
          </a:p>
          <a:p>
            <a:endParaRPr sz="2800" lang="en-GB">
              <a:solidFill>
                <a:srgbClr val="000000"/>
              </a:solidFill>
            </a:endParaRPr>
          </a:p>
          <a:p>
            <a:r>
              <a:rPr sz="2800" lang="en-US">
                <a:solidFill>
                  <a:srgbClr val="000000"/>
                </a:solidFill>
              </a:rPr>
              <a:t> </a:t>
            </a:r>
            <a:endParaRPr sz="2800" lang="en-GB">
              <a:solidFill>
                <a:srgbClr val="000000"/>
              </a:solidFill>
            </a:endParaRPr>
          </a:p>
          <a:p>
            <a:endParaRPr sz="2800" lang="en-GB">
              <a:solidFill>
                <a:srgbClr val="000000"/>
              </a:solidFill>
            </a:endParaRPr>
          </a:p>
          <a:p>
            <a:endParaRPr sz="2800" lang="en-GB">
              <a:solidFill>
                <a:srgbClr val="000000"/>
              </a:solidFill>
            </a:endParaRPr>
          </a:p>
          <a:p>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pic>
        <p:nvPicPr>
          <p:cNvPr id="2097152"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598"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53"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599"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00" name=""/>
          <p:cNvSpPr txBox="1"/>
          <p:nvPr/>
        </p:nvSpPr>
        <p:spPr>
          <a:xfrm>
            <a:off x="2819399" y="2019300"/>
            <a:ext cx="6909955" cy="4282440"/>
          </a:xfrm>
          <a:prstGeom prst="rect"/>
        </p:spPr>
        <p:txBody>
          <a:bodyPr rtlCol="0" wrap="square">
            <a:spAutoFit/>
          </a:bodyPr>
          <a:p>
            <a:r>
              <a:rPr sz="2800" lang="en-GB">
                <a:solidFill>
                  <a:srgbClr val="000000"/>
                </a:solidFill>
              </a:rPr>
              <a:t>Overall, this attendance insights dashboard provides us with a powerful tool to monitor and optimize our workforce attendance, enabling us to make data-driven decisions that ultimately benefit our organization.
</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1" name="Title 1"/>
          <p:cNvSpPr>
            <a:spLocks noGrp="1"/>
          </p:cNvSpPr>
          <p:nvPr>
            <p:ph type="title"/>
          </p:nvPr>
        </p:nvSpPr>
        <p:spPr>
          <a:xfrm>
            <a:off x="755332" y="385444"/>
            <a:ext cx="10681335" cy="723901"/>
          </a:xfrm>
        </p:spPr>
        <p:txBody>
          <a:bodyPr/>
          <a:p>
            <a:r>
              <a:rPr dirty="0" lang="en-IN"/>
              <a:t>Dataset Description</a:t>
            </a:r>
          </a:p>
        </p:txBody>
      </p:sp>
      <p:sp>
        <p:nvSpPr>
          <p:cNvPr id="1048602" name=""/>
          <p:cNvSpPr txBox="1"/>
          <p:nvPr/>
        </p:nvSpPr>
        <p:spPr>
          <a:xfrm>
            <a:off x="987137" y="2176762"/>
            <a:ext cx="6477000" cy="3444240"/>
          </a:xfrm>
          <a:prstGeom prst="rect"/>
        </p:spPr>
        <p:txBody>
          <a:bodyPr rtlCol="0" wrap="square">
            <a:spAutoFit/>
          </a:bodyPr>
          <a:p>
            <a:r>
              <a:rPr sz="2800" lang="en-GB">
                <a:solidFill>
                  <a:srgbClr val="000000"/>
                </a:solidFill>
              </a:rPr>
              <a:t>if the data shows that employees tend to take more sick leave on Mondays, organizations may want to consider offering flexible work arrangements or mental health resources to help employees manage the transition from the weekend to the workweek more effectively.</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3"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1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5" name="TextBox 8"/>
          <p:cNvSpPr txBox="1"/>
          <p:nvPr/>
        </p:nvSpPr>
        <p:spPr>
          <a:xfrm>
            <a:off x="3003898" y="2756535"/>
            <a:ext cx="5007202" cy="3025140"/>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This dashboard offers a comprehensive overview of our employee attendance and trends over time, allowing us to make data-driven decisions to optimize our workforce management.</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2024-03-27T08:07:22Z</dcterms:created>
  <dcterms:modified xsi:type="dcterms:W3CDTF">2024-09-27T04:42:54Z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ef2d8f7ecc0a46a7bed1899ad999787c</vt:lpwstr>
  </property>
</Properties>
</file>