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7" d="100"/>
          <a:sy n="117" d="100"/>
        </p:scale>
        <p:origin x="53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b%20com%20cs%20b%20iii%20year%202022%202025\B%20COM%20CS%20B%20III%20YEAR%202022%20-%202025%20NAAN%20MUDHALVAN\VISUALIZING%20EMPLOYEE%20ATTENDANCE%20TRENDS%20WITH%20EXCEL%20CHART\VISUALIZING%20EMPLOYEE%20ATTENDANCE%20TRENDS%20WITH%20EXCEL%20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ATTENDANCE TRENDS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9.0358705161854749E-2"/>
          <c:y val="0.18300925925925926"/>
          <c:w val="0.83027296587926513"/>
          <c:h val="0.65873468941382329"/>
        </c:manualLayout>
      </c:layout>
      <c:areaChart>
        <c:grouping val="standar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Sheet1!$B$7:$B$13</c:f>
              <c:numCache>
                <c:formatCode>General</c:formatCode>
                <c:ptCount val="7"/>
                <c:pt idx="0">
                  <c:v>8</c:v>
                </c:pt>
                <c:pt idx="1">
                  <c:v>3</c:v>
                </c:pt>
                <c:pt idx="2">
                  <c:v>40</c:v>
                </c:pt>
                <c:pt idx="3">
                  <c:v>164</c:v>
                </c:pt>
                <c:pt idx="4">
                  <c:v>30</c:v>
                </c:pt>
                <c:pt idx="5">
                  <c:v>10</c:v>
                </c:pt>
                <c:pt idx="6">
                  <c:v>255</c:v>
                </c:pt>
              </c:numCache>
            </c:numRef>
          </c:val>
          <c:extLst>
            <c:ext xmlns:c16="http://schemas.microsoft.com/office/drawing/2014/chart" uri="{C3380CC4-5D6E-409C-BE32-E72D297353CC}">
              <c16:uniqueId val="{00000000-76FD-452E-BFE6-F6543388583F}"/>
            </c:ext>
          </c:extLst>
        </c:ser>
        <c:ser>
          <c:idx val="1"/>
          <c:order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Sheet1!$C$7:$C$13</c:f>
              <c:numCache>
                <c:formatCode>General</c:formatCode>
                <c:ptCount val="7"/>
                <c:pt idx="0">
                  <c:v>19</c:v>
                </c:pt>
                <c:pt idx="1">
                  <c:v>7</c:v>
                </c:pt>
                <c:pt idx="2">
                  <c:v>88</c:v>
                </c:pt>
                <c:pt idx="3">
                  <c:v>405</c:v>
                </c:pt>
                <c:pt idx="4">
                  <c:v>56</c:v>
                </c:pt>
                <c:pt idx="5">
                  <c:v>23</c:v>
                </c:pt>
                <c:pt idx="6">
                  <c:v>598</c:v>
                </c:pt>
              </c:numCache>
            </c:numRef>
          </c:val>
          <c:extLst>
            <c:ext xmlns:c16="http://schemas.microsoft.com/office/drawing/2014/chart" uri="{C3380CC4-5D6E-409C-BE32-E72D297353CC}">
              <c16:uniqueId val="{00000001-76FD-452E-BFE6-F6543388583F}"/>
            </c:ext>
          </c:extLst>
        </c:ser>
        <c:ser>
          <c:idx val="2"/>
          <c:order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Sheet1!$D$7:$D$13</c:f>
              <c:numCache>
                <c:formatCode>General</c:formatCode>
                <c:ptCount val="7"/>
                <c:pt idx="0">
                  <c:v>16</c:v>
                </c:pt>
                <c:pt idx="1">
                  <c:v>5</c:v>
                </c:pt>
                <c:pt idx="2">
                  <c:v>75</c:v>
                </c:pt>
                <c:pt idx="3">
                  <c:v>397</c:v>
                </c:pt>
                <c:pt idx="4">
                  <c:v>80</c:v>
                </c:pt>
                <c:pt idx="5">
                  <c:v>19</c:v>
                </c:pt>
                <c:pt idx="6">
                  <c:v>592</c:v>
                </c:pt>
              </c:numCache>
            </c:numRef>
          </c:val>
          <c:extLst>
            <c:ext xmlns:c16="http://schemas.microsoft.com/office/drawing/2014/chart" uri="{C3380CC4-5D6E-409C-BE32-E72D297353CC}">
              <c16:uniqueId val="{00000002-76FD-452E-BFE6-F6543388583F}"/>
            </c:ext>
          </c:extLst>
        </c:ser>
        <c:ser>
          <c:idx val="3"/>
          <c:order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Sheet1!$E$7:$E$13</c:f>
              <c:numCache>
                <c:formatCode>General</c:formatCode>
                <c:ptCount val="7"/>
                <c:pt idx="0">
                  <c:v>16</c:v>
                </c:pt>
                <c:pt idx="1">
                  <c:v>4</c:v>
                </c:pt>
                <c:pt idx="2">
                  <c:v>98</c:v>
                </c:pt>
                <c:pt idx="3">
                  <c:v>397</c:v>
                </c:pt>
                <c:pt idx="4">
                  <c:v>68</c:v>
                </c:pt>
                <c:pt idx="5">
                  <c:v>17</c:v>
                </c:pt>
                <c:pt idx="6">
                  <c:v>600</c:v>
                </c:pt>
              </c:numCache>
            </c:numRef>
          </c:val>
          <c:extLst>
            <c:ext xmlns:c16="http://schemas.microsoft.com/office/drawing/2014/chart" uri="{C3380CC4-5D6E-409C-BE32-E72D297353CC}">
              <c16:uniqueId val="{00000003-76FD-452E-BFE6-F6543388583F}"/>
            </c:ext>
          </c:extLst>
        </c:ser>
        <c:ser>
          <c:idx val="4"/>
          <c:order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Sheet1!$F$7:$F$13</c:f>
              <c:numCache>
                <c:formatCode>General</c:formatCode>
                <c:ptCount val="7"/>
                <c:pt idx="0">
                  <c:v>11</c:v>
                </c:pt>
                <c:pt idx="1">
                  <c:v>3</c:v>
                </c:pt>
                <c:pt idx="2">
                  <c:v>88</c:v>
                </c:pt>
                <c:pt idx="3">
                  <c:v>427</c:v>
                </c:pt>
                <c:pt idx="4">
                  <c:v>62</c:v>
                </c:pt>
                <c:pt idx="5">
                  <c:v>29</c:v>
                </c:pt>
                <c:pt idx="6">
                  <c:v>620</c:v>
                </c:pt>
              </c:numCache>
            </c:numRef>
          </c:val>
          <c:extLst>
            <c:ext xmlns:c16="http://schemas.microsoft.com/office/drawing/2014/chart" uri="{C3380CC4-5D6E-409C-BE32-E72D297353CC}">
              <c16:uniqueId val="{00000004-76FD-452E-BFE6-F6543388583F}"/>
            </c:ext>
          </c:extLst>
        </c:ser>
        <c:ser>
          <c:idx val="5"/>
          <c:order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Sheet1!$G$7:$G$13</c:f>
              <c:numCache>
                <c:formatCode>General</c:formatCode>
                <c:ptCount val="7"/>
                <c:pt idx="0">
                  <c:v>10</c:v>
                </c:pt>
                <c:pt idx="1">
                  <c:v>2</c:v>
                </c:pt>
                <c:pt idx="2">
                  <c:v>41</c:v>
                </c:pt>
                <c:pt idx="3">
                  <c:v>230</c:v>
                </c:pt>
                <c:pt idx="4">
                  <c:v>35</c:v>
                </c:pt>
                <c:pt idx="5">
                  <c:v>17</c:v>
                </c:pt>
                <c:pt idx="6">
                  <c:v>335</c:v>
                </c:pt>
              </c:numCache>
            </c:numRef>
          </c:val>
          <c:extLst>
            <c:ext xmlns:c16="http://schemas.microsoft.com/office/drawing/2014/chart" uri="{C3380CC4-5D6E-409C-BE32-E72D297353CC}">
              <c16:uniqueId val="{00000005-76FD-452E-BFE6-F6543388583F}"/>
            </c:ext>
          </c:extLst>
        </c:ser>
        <c:dLbls>
          <c:showLegendKey val="0"/>
          <c:showVal val="0"/>
          <c:showCatName val="0"/>
          <c:showSerName val="0"/>
          <c:showPercent val="0"/>
          <c:showBubbleSize val="0"/>
        </c:dLbls>
        <c:axId val="1137260351"/>
        <c:axId val="1137261183"/>
      </c:areaChart>
      <c:catAx>
        <c:axId val="1137260351"/>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37261183"/>
        <c:crosses val="autoZero"/>
        <c:auto val="1"/>
        <c:lblAlgn val="ctr"/>
        <c:lblOffset val="100"/>
        <c:noMultiLvlLbl val="0"/>
      </c:catAx>
      <c:valAx>
        <c:axId val="1137261183"/>
        <c:scaling>
          <c:orientation val="minMax"/>
        </c:scaling>
        <c:delete val="0"/>
        <c:axPos val="l"/>
        <c:majorGridlines>
          <c:spPr>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a:softEdge rad="38100"/>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37260351"/>
        <c:crosses val="autoZero"/>
        <c:crossBetween val="midCat"/>
      </c:valAx>
      <c:spPr>
        <a:noFill/>
        <a:ln>
          <a:noFill/>
        </a:ln>
        <a:effectLst/>
      </c:spPr>
    </c:plotArea>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smtClean="0"/>
              <a:t>Saran M</a:t>
            </a:r>
            <a:endParaRPr lang="en-US" sz="2400" dirty="0"/>
          </a:p>
          <a:p>
            <a:r>
              <a:rPr lang="en-US" sz="2400" dirty="0"/>
              <a:t>REGISTER NO</a:t>
            </a:r>
            <a:r>
              <a:rPr lang="en-US" sz="2400" dirty="0" smtClean="0"/>
              <a:t>: </a:t>
            </a:r>
            <a:r>
              <a:rPr lang="en-US" sz="2400" dirty="0" smtClean="0"/>
              <a:t>122203438</a:t>
            </a:r>
            <a:endParaRPr lang="en-US" sz="2400" dirty="0" smtClean="0"/>
          </a:p>
          <a:p>
            <a:r>
              <a:rPr lang="en-US" sz="2400"/>
              <a:t>FD9077F70454FB2A11642EC62CFFAE55</a:t>
            </a:r>
            <a:endParaRPr lang="en-US" sz="2400" dirty="0"/>
          </a:p>
          <a:p>
            <a:r>
              <a:rPr lang="en-US" sz="2400" dirty="0"/>
              <a:t>DEPARTMENT: B.COM [CS]</a:t>
            </a:r>
          </a:p>
          <a:p>
            <a:r>
              <a:rPr lang="en-US" sz="2400" dirty="0"/>
              <a:t>COLLEGE: ST. Thomas College of arts &amp; Science</a:t>
            </a:r>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09600" y="304800"/>
            <a:ext cx="3303904" cy="758190"/>
          </a:xfrm>
          <a:prstGeom prst="rect">
            <a:avLst/>
          </a:prstGeom>
        </p:spPr>
        <p:txBody>
          <a:bodyPr vert="horz" wrap="square" lIns="0" tIns="13335" rIns="0" bIns="0" rtlCol="0">
            <a:spAutoFit/>
          </a:bodyPr>
          <a:lstStyle/>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itle 3"/>
          <p:cNvSpPr>
            <a:spLocks noGrp="1"/>
          </p:cNvSpPr>
          <p:nvPr>
            <p:ph type="title"/>
          </p:nvPr>
        </p:nvSpPr>
        <p:spPr>
          <a:xfrm>
            <a:off x="755332" y="385444"/>
            <a:ext cx="10681335" cy="738664"/>
          </a:xfrm>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7" name="Text Placeholder 6"/>
          <p:cNvSpPr>
            <a:spLocks noGrp="1"/>
          </p:cNvSpPr>
          <p:nvPr>
            <p:ph type="body" idx="1"/>
          </p:nvPr>
        </p:nvSpPr>
        <p:spPr>
          <a:xfrm>
            <a:off x="609600" y="1577340"/>
            <a:ext cx="10972800" cy="4985980"/>
          </a:xfrm>
        </p:spPr>
        <p:txBody>
          <a:bodyPr/>
          <a:lstStyle/>
          <a:p>
            <a:r>
              <a:rPr lang="en-GB" dirty="0"/>
              <a:t>In the "Employee Performance Analysis Using Excel" project, the </a:t>
            </a:r>
            <a:r>
              <a:rPr lang="en-GB" dirty="0" err="1"/>
              <a:t>modeling</a:t>
            </a:r>
            <a:r>
              <a:rPr lang="en-GB" dirty="0"/>
              <a:t> phase involves setting up the Excel workbook with various tools and techniques to </a:t>
            </a:r>
            <a:r>
              <a:rPr lang="en-GB" dirty="0" err="1"/>
              <a:t>analyze</a:t>
            </a:r>
            <a:r>
              <a:rPr lang="en-GB" dirty="0"/>
              <a:t> and visualize the data effectively.</a:t>
            </a:r>
          </a:p>
          <a:p>
            <a:endParaRPr lang="en-GB" dirty="0"/>
          </a:p>
          <a:p>
            <a:r>
              <a:rPr lang="en-GB" dirty="0"/>
              <a:t>Here's how each component will be used:</a:t>
            </a:r>
          </a:p>
          <a:p>
            <a:pPr marL="342900" indent="-342900">
              <a:buAutoNum type="arabicPeriod"/>
            </a:pPr>
            <a:r>
              <a:rPr lang="en-GB" dirty="0"/>
              <a:t>Data Filtering Purpose: To sort and refine the data to focus on specific criteria, such as department, date range, or individual employee performance.</a:t>
            </a:r>
          </a:p>
          <a:p>
            <a:pPr marL="342900" indent="-342900">
              <a:buAutoNum type="arabicPeriod"/>
            </a:pPr>
            <a:endParaRPr lang="en-GB" dirty="0"/>
          </a:p>
          <a:p>
            <a:pPr marL="342900" indent="-342900">
              <a:buAutoNum type="arabicPeriod"/>
            </a:pPr>
            <a:r>
              <a:rPr lang="en-GB" dirty="0"/>
              <a:t>Implementation: Excel's filtering feature will be applied to datasets, allowing users to easily narrow down the data to view only the relevant information. For example, filtering by department or by performance rating.</a:t>
            </a:r>
          </a:p>
          <a:p>
            <a:pPr marL="342900" indent="-342900">
              <a:buAutoNum type="arabicPeriod"/>
            </a:pPr>
            <a:endParaRPr lang="en-GB" dirty="0"/>
          </a:p>
          <a:p>
            <a:pPr marL="342900" indent="-342900">
              <a:buAutoNum type="arabicPeriod"/>
            </a:pPr>
            <a:r>
              <a:rPr lang="en-GB" dirty="0"/>
              <a:t>2. Pivot </a:t>
            </a:r>
          </a:p>
          <a:p>
            <a:pPr marL="342900" indent="-342900">
              <a:buAutoNum type="arabicPeriod"/>
            </a:pPr>
            <a:endParaRPr lang="en-GB" dirty="0"/>
          </a:p>
          <a:p>
            <a:pPr marL="342900" indent="-342900">
              <a:buAutoNum type="arabicPeriod"/>
            </a:pPr>
            <a:r>
              <a:rPr lang="en-GB" dirty="0"/>
              <a:t>Tables Purpose: To summarize and </a:t>
            </a:r>
            <a:r>
              <a:rPr lang="en-GB" dirty="0" err="1"/>
              <a:t>analyze</a:t>
            </a:r>
            <a:r>
              <a:rPr lang="en-GB" dirty="0"/>
              <a:t> large datasets by grouping and aggregating data based on different performance metrics.</a:t>
            </a:r>
          </a:p>
          <a:p>
            <a:pPr marL="342900" indent="-342900">
              <a:buAutoNum type="arabicPeriod"/>
            </a:pPr>
            <a:endParaRPr lang="en-GB" dirty="0"/>
          </a:p>
          <a:p>
            <a:pPr marL="342900" indent="-342900">
              <a:buAutoNum type="arabicPeriod"/>
            </a:pPr>
            <a:r>
              <a:rPr lang="en-GB" dirty="0"/>
              <a:t>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146866723"/>
              </p:ext>
            </p:extLst>
          </p:nvPr>
        </p:nvGraphicFramePr>
        <p:xfrm>
          <a:off x="1371600" y="1991926"/>
          <a:ext cx="6477000" cy="408502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1938992"/>
          </a:xfrm>
        </p:spPr>
        <p:txBody>
          <a:bodyPr/>
          <a:lstStyle/>
          <a:p>
            <a:r>
              <a:rPr lang="en-GB" dirty="0"/>
              <a:t>The "</a:t>
            </a:r>
            <a:r>
              <a:rPr lang="en-IN" b="1" dirty="0">
                <a:solidFill>
                  <a:srgbClr val="0F0F0F"/>
                </a:solidFill>
                <a:latin typeface="Times New Roman" panose="02020603050405020304" pitchFamily="18" charset="0"/>
                <a:cs typeface="Times New Roman" panose="02020603050405020304" pitchFamily="18" charset="0"/>
              </a:rPr>
              <a:t>VISUALIZING EMPLOYEE ATTENDANCE TRENDS WITH EXCEL CHARTS</a:t>
            </a:r>
            <a:r>
              <a:rPr lang="en-GB" dirty="0"/>
              <a:t>" project provides a robust and user- friendly solution for evaluating and managing employee attendance. By leveraging Excel's powerful tools such as filtering, pivot tables, charts, and conditional formatting-the project transforms raw attendance data into actionable insights. The resulting interactive dashboards and customizable reports empower managers to make data 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IN" sz="4400" b="1" dirty="0">
                <a:solidFill>
                  <a:srgbClr val="0F0F0F"/>
                </a:solidFill>
                <a:latin typeface="Times New Roman" panose="02020603050405020304" pitchFamily="18" charset="0"/>
                <a:cs typeface="Times New Roman" panose="02020603050405020304" pitchFamily="18" charset="0"/>
              </a:rPr>
              <a:t>VISUALIZING EMPLOYEE ATTENDANCE TRENDS WITH</a:t>
            </a:r>
          </a:p>
          <a:p>
            <a:r>
              <a:rPr lang="en-IN" sz="4400" b="1" dirty="0">
                <a:solidFill>
                  <a:srgbClr val="0F0F0F"/>
                </a:solidFill>
                <a:latin typeface="Times New Roman" panose="02020603050405020304" pitchFamily="18" charset="0"/>
                <a:cs typeface="Times New Roman" panose="02020603050405020304" pitchFamily="18" charset="0"/>
              </a:rPr>
              <a:t>EXCEL CHARTS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458200" y="3854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E6CBCDBC-7C5C-C750-E296-324C4A2F560F}"/>
              </a:ext>
            </a:extLst>
          </p:cNvPr>
          <p:cNvSpPr>
            <a:spLocks noGrp="1"/>
          </p:cNvSpPr>
          <p:nvPr>
            <p:ph type="body" idx="1"/>
          </p:nvPr>
        </p:nvSpPr>
        <p:spPr>
          <a:xfrm>
            <a:off x="380618" y="1442263"/>
            <a:ext cx="10972800" cy="1938992"/>
          </a:xfrm>
        </p:spPr>
        <p:txBody>
          <a:bodyPr/>
          <a:lstStyle/>
          <a:p>
            <a:r>
              <a:rPr lang="en-IN" sz="1800" dirty="0">
                <a:solidFill>
                  <a:srgbClr val="0F0F0F"/>
                </a:solidFill>
                <a:latin typeface="Times New Roman" panose="02020603050405020304" pitchFamily="18" charset="0"/>
                <a:cs typeface="Times New Roman" panose="02020603050405020304" pitchFamily="18" charset="0"/>
              </a:rPr>
              <a:t>VISUALIZING EMPLOYEE ATTENDANCE ANALYSIS using excel involves  evaluating and </a:t>
            </a:r>
          </a:p>
          <a:p>
            <a:r>
              <a:rPr lang="en-IN" dirty="0">
                <a:solidFill>
                  <a:srgbClr val="0F0F0F"/>
                </a:solidFill>
                <a:latin typeface="Times New Roman" panose="02020603050405020304" pitchFamily="18" charset="0"/>
                <a:cs typeface="Times New Roman" panose="02020603050405020304" pitchFamily="18" charset="0"/>
              </a:rPr>
              <a:t>Measuring an employee’s attendance throughout the company’s work days based on their attendance </a:t>
            </a:r>
          </a:p>
          <a:p>
            <a:r>
              <a:rPr lang="en-IN" dirty="0">
                <a:solidFill>
                  <a:srgbClr val="0F0F0F"/>
                </a:solidFill>
                <a:latin typeface="Times New Roman" panose="02020603050405020304" pitchFamily="18" charset="0"/>
                <a:cs typeface="Times New Roman" panose="02020603050405020304" pitchFamily="18" charset="0"/>
              </a:rPr>
              <a:t>Records given employee data set. This data is then </a:t>
            </a:r>
            <a:r>
              <a:rPr lang="en-IN" dirty="0" err="1">
                <a:solidFill>
                  <a:srgbClr val="0F0F0F"/>
                </a:solidFill>
                <a:latin typeface="Times New Roman" panose="02020603050405020304" pitchFamily="18" charset="0"/>
                <a:cs typeface="Times New Roman" panose="02020603050405020304" pitchFamily="18" charset="0"/>
              </a:rPr>
              <a:t>analyzed</a:t>
            </a:r>
            <a:r>
              <a:rPr lang="en-IN" dirty="0">
                <a:solidFill>
                  <a:srgbClr val="0F0F0F"/>
                </a:solidFill>
                <a:latin typeface="Times New Roman" panose="02020603050405020304" pitchFamily="18" charset="0"/>
                <a:cs typeface="Times New Roman" panose="02020603050405020304" pitchFamily="18" charset="0"/>
              </a:rPr>
              <a:t> using </a:t>
            </a:r>
            <a:r>
              <a:rPr lang="en-IN" dirty="0" err="1">
                <a:solidFill>
                  <a:srgbClr val="0F0F0F"/>
                </a:solidFill>
                <a:latin typeface="Times New Roman" panose="02020603050405020304" pitchFamily="18" charset="0"/>
                <a:cs typeface="Times New Roman" panose="02020603050405020304" pitchFamily="18" charset="0"/>
              </a:rPr>
              <a:t>excel’s</a:t>
            </a:r>
            <a:r>
              <a:rPr lang="en-IN" dirty="0">
                <a:solidFill>
                  <a:srgbClr val="0F0F0F"/>
                </a:solidFill>
                <a:latin typeface="Times New Roman" panose="02020603050405020304" pitchFamily="18" charset="0"/>
                <a:cs typeface="Times New Roman" panose="02020603050405020304" pitchFamily="18" charset="0"/>
              </a:rPr>
              <a:t> functions and tools, such as</a:t>
            </a:r>
          </a:p>
          <a:p>
            <a:r>
              <a:rPr lang="en-IN" dirty="0">
                <a:solidFill>
                  <a:srgbClr val="0F0F0F"/>
                </a:solidFill>
                <a:latin typeface="Times New Roman" panose="02020603050405020304" pitchFamily="18" charset="0"/>
                <a:cs typeface="Times New Roman" panose="02020603050405020304" pitchFamily="18" charset="0"/>
              </a:rPr>
              <a:t> pivot tables, charts, and conditional formatting, to identify the attendance percentages, records divided</a:t>
            </a:r>
          </a:p>
          <a:p>
            <a:r>
              <a:rPr lang="en-IN" dirty="0">
                <a:solidFill>
                  <a:srgbClr val="0F0F0F"/>
                </a:solidFill>
                <a:latin typeface="Times New Roman" panose="02020603050405020304" pitchFamily="18" charset="0"/>
                <a:cs typeface="Times New Roman" panose="02020603050405020304" pitchFamily="18" charset="0"/>
              </a:rPr>
              <a:t>Based on business units, departments, divisions available within the company. The analysis helps in</a:t>
            </a:r>
          </a:p>
          <a:p>
            <a:r>
              <a:rPr lang="en-IN" dirty="0">
                <a:solidFill>
                  <a:srgbClr val="0F0F0F"/>
                </a:solidFill>
                <a:latin typeface="Times New Roman" panose="02020603050405020304" pitchFamily="18" charset="0"/>
                <a:cs typeface="Times New Roman" panose="02020603050405020304" pitchFamily="18" charset="0"/>
              </a:rPr>
              <a:t>Making informed decisions regarding the employee’s attendance in order to appropriate steps</a:t>
            </a:r>
          </a:p>
          <a:p>
            <a:r>
              <a:rPr lang="en-IN" dirty="0">
                <a:solidFill>
                  <a:srgbClr val="0F0F0F"/>
                </a:solidFill>
                <a:latin typeface="Times New Roman" panose="02020603050405020304" pitchFamily="18" charset="0"/>
                <a:cs typeface="Times New Roman" panose="02020603050405020304" pitchFamily="18" charset="0"/>
              </a:rPr>
              <a:t>To prevent in future. </a:t>
            </a:r>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pic>
        <p:nvPicPr>
          <p:cNvPr id="1026" name="Picture 2" descr="Vector office software. attendance management. business concept. infographics for web banner. calendar, task list and chart. the user personal account.">
            <a:extLst>
              <a:ext uri="{FF2B5EF4-FFF2-40B4-BE49-F238E27FC236}">
                <a16:creationId xmlns:a16="http://schemas.microsoft.com/office/drawing/2014/main" id="{7D8223F0-E9E6-05F6-1230-6FB86B2E6E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262767"/>
            <a:ext cx="4191382" cy="35952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758237" y="2381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a:extLst>
              <a:ext uri="{FF2B5EF4-FFF2-40B4-BE49-F238E27FC236}">
                <a16:creationId xmlns:a16="http://schemas.microsoft.com/office/drawing/2014/main" id="{F4A012DC-74BC-158F-51DA-023D848D52A8}"/>
              </a:ext>
            </a:extLst>
          </p:cNvPr>
          <p:cNvSpPr>
            <a:spLocks noGrp="1"/>
          </p:cNvSpPr>
          <p:nvPr>
            <p:ph type="body" idx="1"/>
          </p:nvPr>
        </p:nvSpPr>
        <p:spPr>
          <a:xfrm>
            <a:off x="609600" y="1577340"/>
            <a:ext cx="10972800" cy="2492990"/>
          </a:xfrm>
        </p:spPr>
        <p:txBody>
          <a:bodyPr/>
          <a:lstStyle/>
          <a:p>
            <a:r>
              <a:rPr lang="en-IN" dirty="0"/>
              <a:t>The project “</a:t>
            </a:r>
            <a:r>
              <a:rPr lang="en-IN" sz="1800" dirty="0">
                <a:solidFill>
                  <a:srgbClr val="0F0F0F"/>
                </a:solidFill>
                <a:latin typeface="Times New Roman" panose="02020603050405020304" pitchFamily="18" charset="0"/>
                <a:cs typeface="Times New Roman" panose="02020603050405020304" pitchFamily="18" charset="0"/>
              </a:rPr>
              <a:t>VISUALIZING EMPLOYEE ATTENDANCE TRENDS WITH EXCEL CHARTS”</a:t>
            </a:r>
          </a:p>
          <a:p>
            <a:r>
              <a:rPr lang="en-IN" dirty="0">
                <a:solidFill>
                  <a:srgbClr val="0F0F0F"/>
                </a:solidFill>
                <a:latin typeface="Times New Roman" panose="02020603050405020304" pitchFamily="18" charset="0"/>
                <a:cs typeface="Times New Roman" panose="02020603050405020304" pitchFamily="18" charset="0"/>
              </a:rPr>
              <a:t>Aims to systematically evaluate employee attendance and causes for it by leveraging </a:t>
            </a:r>
            <a:r>
              <a:rPr lang="en-IN" dirty="0" err="1">
                <a:solidFill>
                  <a:srgbClr val="0F0F0F"/>
                </a:solidFill>
                <a:latin typeface="Times New Roman" panose="02020603050405020304" pitchFamily="18" charset="0"/>
                <a:cs typeface="Times New Roman" panose="02020603050405020304" pitchFamily="18" charset="0"/>
              </a:rPr>
              <a:t>excel’s</a:t>
            </a:r>
            <a:endParaRPr lang="en-IN" dirty="0">
              <a:solidFill>
                <a:srgbClr val="0F0F0F"/>
              </a:solidFill>
              <a:latin typeface="Times New Roman" panose="02020603050405020304" pitchFamily="18" charset="0"/>
              <a:cs typeface="Times New Roman" panose="02020603050405020304" pitchFamily="18" charset="0"/>
            </a:endParaRPr>
          </a:p>
          <a:p>
            <a:r>
              <a:rPr lang="en-IN" dirty="0">
                <a:solidFill>
                  <a:srgbClr val="0F0F0F"/>
                </a:solidFill>
                <a:latin typeface="Times New Roman" panose="02020603050405020304" pitchFamily="18" charset="0"/>
                <a:cs typeface="Times New Roman" panose="02020603050405020304" pitchFamily="18" charset="0"/>
              </a:rPr>
              <a:t>Analytical tools. The project will involve collecting and organizing attendance records data such as</a:t>
            </a:r>
          </a:p>
          <a:p>
            <a:r>
              <a:rPr lang="en-IN" dirty="0">
                <a:solidFill>
                  <a:srgbClr val="0F0F0F"/>
                </a:solidFill>
                <a:latin typeface="Times New Roman" panose="02020603050405020304" pitchFamily="18" charset="0"/>
                <a:cs typeface="Times New Roman" panose="02020603050405020304" pitchFamily="18" charset="0"/>
              </a:rPr>
              <a:t>How many days is the employee was present, reason for absence, etc. this data will be processed and</a:t>
            </a:r>
          </a:p>
          <a:p>
            <a:r>
              <a:rPr lang="en-IN" dirty="0">
                <a:solidFill>
                  <a:srgbClr val="0F0F0F"/>
                </a:solidFill>
                <a:latin typeface="Times New Roman" panose="02020603050405020304" pitchFamily="18" charset="0"/>
                <a:cs typeface="Times New Roman" panose="02020603050405020304" pitchFamily="18" charset="0"/>
              </a:rPr>
              <a:t>Analysed using excel functions like pivot tables, charts, and statistical formulas to generate insights</a:t>
            </a:r>
          </a:p>
          <a:p>
            <a:r>
              <a:rPr lang="en-IN" dirty="0">
                <a:solidFill>
                  <a:srgbClr val="0F0F0F"/>
                </a:solidFill>
                <a:latin typeface="Times New Roman" panose="02020603050405020304" pitchFamily="18" charset="0"/>
                <a:cs typeface="Times New Roman" panose="02020603050405020304" pitchFamily="18" charset="0"/>
              </a:rPr>
              <a:t>Into the individuals attendance. The outcome will help in identifying the regulars who take leave </a:t>
            </a:r>
          </a:p>
          <a:p>
            <a:r>
              <a:rPr lang="en-IN" dirty="0">
                <a:solidFill>
                  <a:srgbClr val="0F0F0F"/>
                </a:solidFill>
                <a:latin typeface="Times New Roman" panose="02020603050405020304" pitchFamily="18" charset="0"/>
                <a:cs typeface="Times New Roman" panose="02020603050405020304" pitchFamily="18" charset="0"/>
              </a:rPr>
              <a:t>Of absence rarely, those frequently take leave of absence and without proper reasons. The </a:t>
            </a:r>
          </a:p>
          <a:p>
            <a:r>
              <a:rPr lang="en-IN" dirty="0">
                <a:solidFill>
                  <a:srgbClr val="0F0F0F"/>
                </a:solidFill>
                <a:latin typeface="Times New Roman" panose="02020603050405020304" pitchFamily="18" charset="0"/>
                <a:cs typeface="Times New Roman" panose="02020603050405020304" pitchFamily="18" charset="0"/>
              </a:rPr>
              <a:t>Final deliverable will include a detailed report and visual dashboards  for easy interpretation and</a:t>
            </a:r>
          </a:p>
          <a:p>
            <a:r>
              <a:rPr lang="en-IN" dirty="0">
                <a:solidFill>
                  <a:srgbClr val="0F0F0F"/>
                </a:solidFill>
                <a:latin typeface="Times New Roman" panose="02020603050405020304" pitchFamily="18" charset="0"/>
                <a:cs typeface="Times New Roman" panose="02020603050405020304" pitchFamily="18" charset="0"/>
              </a:rPr>
              <a:t>Strategic planning.</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pic>
        <p:nvPicPr>
          <p:cNvPr id="2052" name="Picture 4" descr="Photo attendance report is written on a white card next to a potted flower, diaries and calculator">
            <a:extLst>
              <a:ext uri="{FF2B5EF4-FFF2-40B4-BE49-F238E27FC236}">
                <a16:creationId xmlns:a16="http://schemas.microsoft.com/office/drawing/2014/main" id="{7086D8E4-638B-0C62-0E93-10BA6CD0B1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095730"/>
            <a:ext cx="4762500" cy="2514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1938992"/>
          </a:xfrm>
        </p:spPr>
        <p:txBody>
          <a:bodyPr/>
          <a:lstStyle/>
          <a:p>
            <a:r>
              <a:rPr lang="en-GB" b="1" dirty="0"/>
              <a:t>Human Resources (HR) Managers:</a:t>
            </a:r>
          </a:p>
          <a:p>
            <a:endParaRPr lang="en-GB" b="1" dirty="0"/>
          </a:p>
          <a:p>
            <a:r>
              <a:rPr lang="en-GB" b="1" dirty="0"/>
              <a:t>Department Managers/Supervisors:</a:t>
            </a:r>
          </a:p>
          <a:p>
            <a:endParaRPr lang="en-GB" b="1" dirty="0"/>
          </a:p>
          <a:p>
            <a:r>
              <a:rPr lang="en-GB" b="1" dirty="0"/>
              <a:t>Senior Management/Executives:</a:t>
            </a:r>
          </a:p>
          <a:p>
            <a:endParaRPr lang="en-GB" b="1" dirty="0"/>
          </a:p>
          <a:p>
            <a:r>
              <a:rPr lang="en-GB" b="1" dirty="0"/>
              <a:t>Employees:</a:t>
            </a:r>
            <a:endParaRPr lang="en-IN"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629400" y="47371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819400" y="1219200"/>
            <a:ext cx="8763000" cy="3877985"/>
          </a:xfrm>
        </p:spPr>
        <p:txBody>
          <a:bodyPr/>
          <a:lstStyle/>
          <a:p>
            <a:r>
              <a:rPr lang="en-GB" b="1" dirty="0">
                <a:solidFill>
                  <a:srgbClr val="FF0000"/>
                </a:solidFill>
              </a:rPr>
              <a:t>Data-Driven Insights: </a:t>
            </a:r>
            <a:r>
              <a:rPr lang="en-GB" dirty="0"/>
              <a:t>Enables managers to make informed decisions based on accurate, real-time performance data,</a:t>
            </a:r>
          </a:p>
          <a:p>
            <a:endParaRPr lang="en-GB" dirty="0"/>
          </a:p>
          <a:p>
            <a:r>
              <a:rPr lang="en-GB" b="1" dirty="0">
                <a:solidFill>
                  <a:srgbClr val="FF0000"/>
                </a:solidFill>
              </a:rPr>
              <a:t>Improved Efficiency: </a:t>
            </a:r>
            <a:r>
              <a:rPr lang="en-GB" dirty="0"/>
              <a:t>Automates the data collection and analysis process, saving time and reducing manual errors.</a:t>
            </a:r>
          </a:p>
          <a:p>
            <a:endParaRPr lang="en-GB" dirty="0"/>
          </a:p>
          <a:p>
            <a:r>
              <a:rPr lang="en-GB" b="1" dirty="0">
                <a:solidFill>
                  <a:srgbClr val="FF0000"/>
                </a:solidFill>
              </a:rPr>
              <a:t>Enhanced Employee Development: </a:t>
            </a:r>
            <a:r>
              <a:rPr lang="en-GB" dirty="0"/>
              <a:t>Identifies training needs and development opportunities, leading to a more skilled workforce.</a:t>
            </a:r>
          </a:p>
          <a:p>
            <a:endParaRPr lang="en-GB" dirty="0"/>
          </a:p>
          <a:p>
            <a:r>
              <a:rPr lang="en-GB" b="1" dirty="0">
                <a:solidFill>
                  <a:srgbClr val="FF0000"/>
                </a:solidFill>
              </a:rPr>
              <a:t>Better Attendance trends: </a:t>
            </a:r>
            <a:r>
              <a:rPr lang="en-GB" dirty="0"/>
              <a:t>Helps in recognizing regulars and addressing absentee, ultimately improving overall productivity.</a:t>
            </a:r>
          </a:p>
          <a:p>
            <a:endParaRPr lang="en-GB" dirty="0"/>
          </a:p>
          <a:p>
            <a:r>
              <a:rPr lang="en-GB" b="1" dirty="0">
                <a:solidFill>
                  <a:srgbClr val="FF0000"/>
                </a:solidFill>
              </a:rPr>
              <a:t>Cost-Effective Solution: </a:t>
            </a:r>
            <a:r>
              <a:rPr lang="en-GB" dirty="0"/>
              <a:t>Leverages the widely accessible Excel platform, avoiding the need for expensive software or tools.</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1938992"/>
          </a:xfrm>
        </p:spPr>
        <p:txBody>
          <a:bodyPr/>
          <a:lstStyle/>
          <a:p>
            <a:r>
              <a:rPr lang="en-GB" dirty="0"/>
              <a:t>Descriptions for each of the columns in the dataset:</a:t>
            </a:r>
          </a:p>
          <a:p>
            <a:pPr marL="342900" indent="-342900">
              <a:buAutoNum type="arabicPeriod"/>
            </a:pPr>
            <a:r>
              <a:rPr lang="en-GB" dirty="0"/>
              <a:t>Employee ID: Unique identifier for each employee in the organization.</a:t>
            </a:r>
          </a:p>
          <a:p>
            <a:pPr marL="342900" indent="-342900">
              <a:buAutoNum type="arabicPeriod"/>
            </a:pPr>
            <a:r>
              <a:rPr lang="en-GB" dirty="0"/>
              <a:t>First Name: The first name of the employee.</a:t>
            </a:r>
          </a:p>
          <a:p>
            <a:pPr marL="342900" indent="-342900">
              <a:buAutoNum type="arabicPeriod"/>
            </a:pPr>
            <a:r>
              <a:rPr lang="en-GB" dirty="0"/>
              <a:t> Last Name: The last name of the employee,</a:t>
            </a:r>
          </a:p>
          <a:p>
            <a:pPr marL="342900" indent="-342900">
              <a:buAutoNum type="arabicPeriod"/>
            </a:pPr>
            <a:r>
              <a:rPr lang="en-GB" dirty="0"/>
              <a:t>Business unit: under what basis the employee works under the company</a:t>
            </a:r>
          </a:p>
          <a:p>
            <a:pPr marL="342900" indent="-342900">
              <a:buAutoNum type="arabicPeriod"/>
            </a:pPr>
            <a:r>
              <a:rPr lang="en-GB" dirty="0"/>
              <a:t>Employee type: under what basis the employee joined</a:t>
            </a:r>
          </a:p>
          <a:p>
            <a:pPr marL="342900" indent="-342900">
              <a:buAutoNum type="arabicPeriod"/>
            </a:pPr>
            <a:r>
              <a:rPr lang="en-GB" dirty="0"/>
              <a:t>Department type: under which sub-divided group the employee is part of the company.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2BC510F-6B38-21C5-6AF0-FE7A0E2E4C1A}"/>
              </a:ext>
            </a:extLst>
          </p:cNvPr>
          <p:cNvSpPr txBox="1"/>
          <p:nvPr/>
        </p:nvSpPr>
        <p:spPr>
          <a:xfrm>
            <a:off x="3050540" y="2002919"/>
            <a:ext cx="6101080" cy="2308324"/>
          </a:xfrm>
          <a:prstGeom prst="rect">
            <a:avLst/>
          </a:prstGeom>
          <a:noFill/>
        </p:spPr>
        <p:txBody>
          <a:bodyPr wrap="square">
            <a:spAutoFit/>
          </a:bodyPr>
          <a:lstStyle/>
          <a:p>
            <a:pPr marL="285750" indent="-285750">
              <a:buFont typeface="Wingdings" panose="05000000000000000000" pitchFamily="2" charset="2"/>
              <a:buChar char="§"/>
            </a:pPr>
            <a:r>
              <a:rPr lang="en-IN" b="1" dirty="0"/>
              <a:t>Predictive analytics: </a:t>
            </a:r>
            <a:r>
              <a:rPr lang="en-IN" dirty="0"/>
              <a:t>Integrating predictive methods to forecast future attendance trends based on historical data, giving managers a proactive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 critical employee attendance issues, ensuring that managers  are immediately notified when attention needed.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333</TotalTime>
  <Words>844</Words>
  <Application>Microsoft Office PowerPoint</Application>
  <PresentationFormat>Widescreen</PresentationFormat>
  <Paragraphs>99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24</cp:revision>
  <dcterms:created xsi:type="dcterms:W3CDTF">2024-03-29T15:07:22Z</dcterms:created>
  <dcterms:modified xsi:type="dcterms:W3CDTF">2024-09-10T10:00:45Z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