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044CFC-51C3-419A-94E1-4643028751E2}">
          <p14:sldIdLst>
            <p14:sldId id="256"/>
            <p14:sldId id="257"/>
            <p14:sldId id="258"/>
          </p14:sldIdLst>
        </p14:section>
        <p14:section name="Untitled Section" id="{378105ED-7F44-4C98-BA4B-52439CA3AAA5}">
          <p14:sldIdLst>
            <p14:sldId id="259"/>
            <p14:sldId id="260"/>
            <p14:sldId id="261"/>
            <p14:sldId id="262"/>
            <p14:sldId id="263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5" d="100"/>
          <a:sy n="35" d="100"/>
        </p:scale>
        <p:origin x="8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Buzz</a:t>
            </a:r>
            <a:endParaRPr lang="en-US" sz="10533" spc="-105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phik Regular" panose="020B0503030202060203" pitchFamily="34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A46CDF-1715-6A25-9790-FD98D7C7BED0}"/>
              </a:ext>
            </a:extLst>
          </p:cNvPr>
          <p:cNvSpPr/>
          <p:nvPr/>
        </p:nvSpPr>
        <p:spPr>
          <a:xfrm>
            <a:off x="3902726" y="4961740"/>
            <a:ext cx="2164689" cy="282307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826351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826351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866746" y="7769679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085416" y="11453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DCBE0F-FD8E-4230-C43F-ADE8CD88DD18}"/>
              </a:ext>
            </a:extLst>
          </p:cNvPr>
          <p:cNvSpPr txBox="1"/>
          <p:nvPr/>
        </p:nvSpPr>
        <p:spPr>
          <a:xfrm>
            <a:off x="10472998" y="1009930"/>
            <a:ext cx="767315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ANALYSIS</a:t>
            </a:r>
          </a:p>
          <a:p>
            <a:r>
              <a:rPr lang="en-US" sz="2800" dirty="0"/>
              <a:t>Animals and science are the two most popular categories of content, showing that people enjoy “real-life” and “factual” content the most.</a:t>
            </a:r>
          </a:p>
          <a:p>
            <a:endParaRPr lang="en-US" sz="2800" dirty="0"/>
          </a:p>
          <a:p>
            <a:r>
              <a:rPr lang="en-US" sz="2800" b="1" u="sng" dirty="0"/>
              <a:t>INSIGHT</a:t>
            </a:r>
          </a:p>
          <a:p>
            <a:r>
              <a:rPr lang="en-US" sz="2800" dirty="0"/>
              <a:t>Food is a common theme with the top 5 categories with “Healthy Eating” ranking the highest. This may give an indication to the audience within your user base. You could use the insight to create a campaign and work with healthy eating brands to boost user engagement.</a:t>
            </a:r>
          </a:p>
          <a:p>
            <a:endParaRPr lang="en-US" sz="2800" dirty="0"/>
          </a:p>
          <a:p>
            <a:r>
              <a:rPr lang="en-US" sz="2800" b="1" u="sng" dirty="0"/>
              <a:t>NEXT STEPS</a:t>
            </a:r>
          </a:p>
          <a:p>
            <a:r>
              <a:rPr lang="en-US" sz="2800" dirty="0"/>
              <a:t>This ad-hoc analysis is insightful, but its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30975" y="3458349"/>
            <a:ext cx="9474361" cy="4326466"/>
            <a:chOff x="-254155" y="195337"/>
            <a:chExt cx="12632482" cy="4883761"/>
          </a:xfrm>
        </p:grpSpPr>
        <p:sp>
          <p:nvSpPr>
            <p:cNvPr id="3" name="TextBox 3"/>
            <p:cNvSpPr txBox="1"/>
            <p:nvPr/>
          </p:nvSpPr>
          <p:spPr>
            <a:xfrm>
              <a:off x="-254155" y="195337"/>
              <a:ext cx="12632482" cy="11761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80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633320" y="1909667"/>
            <a:ext cx="11089018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M                                                </a:t>
            </a:r>
          </a:p>
          <a:p>
            <a:r>
              <a:rPr lang="en-US" dirty="0"/>
              <a:t>                               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id="{779ECB4D-64AF-2B6F-9893-31638966EBE2}"/>
              </a:ext>
            </a:extLst>
          </p:cNvPr>
          <p:cNvSpPr/>
          <p:nvPr/>
        </p:nvSpPr>
        <p:spPr>
          <a:xfrm>
            <a:off x="8524868" y="3269903"/>
            <a:ext cx="7872430" cy="399080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Social Buzz is a fast growing technology unicorn that need to adapt quickly to it’s global scale.</a:t>
            </a:r>
          </a:p>
          <a:p>
            <a:r>
              <a:rPr lang="en-US" sz="2400" dirty="0"/>
              <a:t>Accenture has begun a 3 month POC focusing on these tasks.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audit of Social Buzz’s big data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5 most popular categories of content.                                             </a:t>
            </a:r>
          </a:p>
          <a:p>
            <a:r>
              <a:rPr lang="en-US" sz="2400" dirty="0"/>
              <a:t>                                   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57C71-B230-D273-4CCE-92908C22BEC6}"/>
              </a:ext>
            </a:extLst>
          </p:cNvPr>
          <p:cNvSpPr txBox="1"/>
          <p:nvPr/>
        </p:nvSpPr>
        <p:spPr>
          <a:xfrm>
            <a:off x="2384199" y="5336261"/>
            <a:ext cx="719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>
                <a:solidFill>
                  <a:schemeClr val="bg1"/>
                </a:solidFill>
                <a:latin typeface="+mj-lt"/>
              </a:rPr>
              <a:t>Over </a:t>
            </a:r>
            <a:r>
              <a:rPr lang="en-US" sz="3200" b="1" i="0" u="sng" strike="noStrike" baseline="0" dirty="0">
                <a:solidFill>
                  <a:schemeClr val="bg1"/>
                </a:solidFill>
                <a:latin typeface="+mj-lt"/>
              </a:rPr>
              <a:t>100,000</a:t>
            </a:r>
            <a:r>
              <a:rPr lang="en-US" sz="3200" b="1" i="0" u="none" strike="noStrike" baseline="0" dirty="0">
                <a:solidFill>
                  <a:schemeClr val="bg1"/>
                </a:solidFill>
                <a:latin typeface="+mj-lt"/>
              </a:rPr>
              <a:t> pieces of content each day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737A5-F26D-2AC1-7621-E366C72019EE}"/>
              </a:ext>
            </a:extLst>
          </p:cNvPr>
          <p:cNvSpPr txBox="1"/>
          <p:nvPr/>
        </p:nvSpPr>
        <p:spPr>
          <a:xfrm>
            <a:off x="2384199" y="6339643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chemeClr val="bg1"/>
                </a:solidFill>
              </a:rPr>
              <a:t>Data is highly unstructured.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502695" y="965168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</a:t>
            </a:r>
          </a:p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409A69-071E-7F46-C88A-64A312948BE7}"/>
              </a:ext>
            </a:extLst>
          </p:cNvPr>
          <p:cNvSpPr txBox="1"/>
          <p:nvPr/>
        </p:nvSpPr>
        <p:spPr>
          <a:xfrm>
            <a:off x="13876455" y="1604566"/>
            <a:ext cx="4148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Manav Sathi</a:t>
            </a:r>
          </a:p>
          <a:p>
            <a:pPr algn="ctr"/>
            <a:r>
              <a:rPr lang="en-US" sz="24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6CC043-E553-D155-0467-9AC0C9A82130}"/>
              </a:ext>
            </a:extLst>
          </p:cNvPr>
          <p:cNvSpPr txBox="1"/>
          <p:nvPr/>
        </p:nvSpPr>
        <p:spPr>
          <a:xfrm>
            <a:off x="13981007" y="4670626"/>
            <a:ext cx="4148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Marcus </a:t>
            </a:r>
            <a:r>
              <a:rPr lang="en-US" sz="3600" b="1" dirty="0" err="1"/>
              <a:t>Rompton</a:t>
            </a:r>
            <a:endParaRPr lang="en-US" sz="3600" b="1" dirty="0"/>
          </a:p>
          <a:p>
            <a:pPr algn="ctr"/>
            <a:r>
              <a:rPr lang="en-US" sz="24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ED4DD9-E9EC-D3F4-816E-21BDE7498177}"/>
              </a:ext>
            </a:extLst>
          </p:cNvPr>
          <p:cNvSpPr txBox="1"/>
          <p:nvPr/>
        </p:nvSpPr>
        <p:spPr>
          <a:xfrm>
            <a:off x="13910934" y="7461113"/>
            <a:ext cx="4148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Andrew Fleming</a:t>
            </a:r>
          </a:p>
          <a:p>
            <a:pPr algn="ctr"/>
            <a:r>
              <a:rPr lang="en-US" sz="2400" dirty="0"/>
              <a:t>Chief Technical Architect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8D939DC-828D-4834-9F3C-2E2BC819AA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46" y="1008321"/>
            <a:ext cx="2065803" cy="2015219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6468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FEE79F-77A8-8D23-01FD-49B71340F7FA}"/>
              </a:ext>
            </a:extLst>
          </p:cNvPr>
          <p:cNvSpPr txBox="1"/>
          <p:nvPr/>
        </p:nvSpPr>
        <p:spPr>
          <a:xfrm>
            <a:off x="3965347" y="1562100"/>
            <a:ext cx="31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BB9A8-63EC-FA26-560B-0D1A676F9D90}"/>
              </a:ext>
            </a:extLst>
          </p:cNvPr>
          <p:cNvSpPr txBox="1"/>
          <p:nvPr/>
        </p:nvSpPr>
        <p:spPr>
          <a:xfrm>
            <a:off x="5613717" y="3115711"/>
            <a:ext cx="31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FCBE0D-59FF-0170-FF17-9E7896943277}"/>
              </a:ext>
            </a:extLst>
          </p:cNvPr>
          <p:cNvSpPr txBox="1"/>
          <p:nvPr/>
        </p:nvSpPr>
        <p:spPr>
          <a:xfrm>
            <a:off x="7425865" y="4715082"/>
            <a:ext cx="31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4D1DA1-EC64-9ED3-0486-283BA05B31CC}"/>
              </a:ext>
            </a:extLst>
          </p:cNvPr>
          <p:cNvSpPr txBox="1"/>
          <p:nvPr/>
        </p:nvSpPr>
        <p:spPr>
          <a:xfrm>
            <a:off x="9294198" y="6479461"/>
            <a:ext cx="31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6AFDCA-8053-8B46-D72C-B190F523CDAA}"/>
              </a:ext>
            </a:extLst>
          </p:cNvPr>
          <p:cNvSpPr txBox="1"/>
          <p:nvPr/>
        </p:nvSpPr>
        <p:spPr>
          <a:xfrm>
            <a:off x="11149010" y="8037333"/>
            <a:ext cx="31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43BF2-916B-EA6B-9255-0DEEA2EFABA7}"/>
              </a:ext>
            </a:extLst>
          </p:cNvPr>
          <p:cNvSpPr txBox="1"/>
          <p:nvPr/>
        </p:nvSpPr>
        <p:spPr>
          <a:xfrm>
            <a:off x="1035627" y="2961445"/>
            <a:ext cx="46361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</a:rPr>
              <a:t>16</a:t>
            </a:r>
          </a:p>
          <a:p>
            <a:pPr algn="ctr"/>
            <a:r>
              <a:rPr lang="en-US" sz="4000" dirty="0"/>
              <a:t>UNIQUE</a:t>
            </a:r>
          </a:p>
          <a:p>
            <a:pPr algn="ctr"/>
            <a:r>
              <a:rPr lang="en-US" sz="4000" dirty="0"/>
              <a:t>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5A02F-D7B7-189B-A04C-20FB612E4A6C}"/>
              </a:ext>
            </a:extLst>
          </p:cNvPr>
          <p:cNvSpPr txBox="1"/>
          <p:nvPr/>
        </p:nvSpPr>
        <p:spPr>
          <a:xfrm>
            <a:off x="6372264" y="2961445"/>
            <a:ext cx="46361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</a:rPr>
              <a:t>1897</a:t>
            </a:r>
            <a:endParaRPr lang="en-US" sz="4000" dirty="0">
              <a:solidFill>
                <a:srgbClr val="A100FF"/>
              </a:solidFill>
            </a:endParaRPr>
          </a:p>
          <a:p>
            <a:pPr algn="ctr"/>
            <a:r>
              <a:rPr lang="en-US" sz="4000" dirty="0"/>
              <a:t>REACTIONS TO “ANIMALS”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AED9F-BC87-66C5-948B-E051F24C2211}"/>
              </a:ext>
            </a:extLst>
          </p:cNvPr>
          <p:cNvSpPr txBox="1"/>
          <p:nvPr/>
        </p:nvSpPr>
        <p:spPr>
          <a:xfrm>
            <a:off x="11708901" y="2961444"/>
            <a:ext cx="56717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A100FF"/>
                </a:solidFill>
              </a:rPr>
              <a:t>JANUARY</a:t>
            </a:r>
            <a:endParaRPr lang="en-US" sz="4000" dirty="0">
              <a:solidFill>
                <a:srgbClr val="A100FF"/>
              </a:solidFill>
            </a:endParaRPr>
          </a:p>
          <a:p>
            <a:pPr algn="ctr"/>
            <a:r>
              <a:rPr lang="en-US" sz="4000" dirty="0"/>
              <a:t>MONTHS WITH </a:t>
            </a:r>
            <a:br>
              <a:rPr lang="en-US" sz="4000" dirty="0"/>
            </a:br>
            <a:r>
              <a:rPr lang="en-US" sz="4000" dirty="0"/>
              <a:t>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37882AF-5918-CD8A-87A2-F2DFA36A46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9" t="43374" r="32879" b="20075"/>
          <a:stretch/>
        </p:blipFill>
        <p:spPr>
          <a:xfrm>
            <a:off x="2831389" y="1070284"/>
            <a:ext cx="14753681" cy="8573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4B346D0-92A6-BA1D-8262-48FE0FA2C1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 t="42309" r="6668" b="18136"/>
          <a:stretch/>
        </p:blipFill>
        <p:spPr>
          <a:xfrm>
            <a:off x="2594862" y="943469"/>
            <a:ext cx="15011399" cy="78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283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simran sathi</cp:lastModifiedBy>
  <cp:revision>12</cp:revision>
  <dcterms:created xsi:type="dcterms:W3CDTF">2006-08-16T00:00:00Z</dcterms:created>
  <dcterms:modified xsi:type="dcterms:W3CDTF">2023-11-30T11:28:40Z</dcterms:modified>
  <dc:identifier>DAEhDyfaYKE</dc:identifier>
</cp:coreProperties>
</file>