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3" r:id="rId3"/>
    <p:sldId id="264" r:id="rId4"/>
    <p:sldId id="258" r:id="rId5"/>
    <p:sldId id="281" r:id="rId6"/>
    <p:sldId id="265" r:id="rId7"/>
    <p:sldId id="268" r:id="rId8"/>
    <p:sldId id="266" r:id="rId9"/>
    <p:sldId id="260" r:id="rId10"/>
    <p:sldId id="257" r:id="rId11"/>
    <p:sldId id="267" r:id="rId12"/>
    <p:sldId id="269" r:id="rId13"/>
    <p:sldId id="270" r:id="rId14"/>
    <p:sldId id="271" r:id="rId15"/>
    <p:sldId id="274" r:id="rId16"/>
    <p:sldId id="275"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2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7" autoAdjust="0"/>
    <p:restoredTop sz="94660"/>
  </p:normalViewPr>
  <p:slideViewPr>
    <p:cSldViewPr snapToGrid="0">
      <p:cViewPr varScale="1">
        <p:scale>
          <a:sx n="85" d="100"/>
          <a:sy n="85" d="100"/>
        </p:scale>
        <p:origin x="45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99B0BC-885E-49E7-9953-326C642E2491}"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BCBC3FD-EB58-4A00-9C22-F0957530F9DD}">
      <dgm:prSet/>
      <dgm:spPr/>
      <dgm:t>
        <a:bodyPr/>
        <a:lstStyle/>
        <a:p>
          <a:pPr>
            <a:lnSpc>
              <a:spcPct val="100000"/>
            </a:lnSpc>
          </a:pPr>
          <a:r>
            <a:rPr lang="en-US"/>
            <a:t>In the telecom industry, customers are abled to choose from multiple service providers and actively switch from one operator to another. </a:t>
          </a:r>
        </a:p>
      </dgm:t>
    </dgm:pt>
    <dgm:pt modelId="{4A9E8F06-3380-4B76-A0DA-0252002EDCCA}" type="parTrans" cxnId="{3B5859AE-D492-4279-A1B6-5330D0A10EF8}">
      <dgm:prSet/>
      <dgm:spPr/>
      <dgm:t>
        <a:bodyPr/>
        <a:lstStyle/>
        <a:p>
          <a:endParaRPr lang="en-US"/>
        </a:p>
      </dgm:t>
    </dgm:pt>
    <dgm:pt modelId="{C6797EAE-9D6E-4EF3-B9A6-3569D9B61AB6}" type="sibTrans" cxnId="{3B5859AE-D492-4279-A1B6-5330D0A10EF8}">
      <dgm:prSet/>
      <dgm:spPr/>
      <dgm:t>
        <a:bodyPr/>
        <a:lstStyle/>
        <a:p>
          <a:endParaRPr lang="en-US"/>
        </a:p>
      </dgm:t>
    </dgm:pt>
    <dgm:pt modelId="{11C8F449-7A43-45AB-9D7B-064A217E692E}">
      <dgm:prSet/>
      <dgm:spPr/>
      <dgm:t>
        <a:bodyPr/>
        <a:lstStyle/>
        <a:p>
          <a:pPr>
            <a:lnSpc>
              <a:spcPct val="100000"/>
            </a:lnSpc>
          </a:pPr>
          <a:r>
            <a:rPr lang="en-US"/>
            <a:t>In this highly competitive market, the telecommunications industry experiences an average of 15-25% annual churn rate. </a:t>
          </a:r>
        </a:p>
      </dgm:t>
    </dgm:pt>
    <dgm:pt modelId="{E466FB5C-67B3-4B95-92C8-96DBAA7DE69A}" type="parTrans" cxnId="{9E2FDA2A-1727-4C28-97FB-B5680397ED58}">
      <dgm:prSet/>
      <dgm:spPr/>
      <dgm:t>
        <a:bodyPr/>
        <a:lstStyle/>
        <a:p>
          <a:endParaRPr lang="en-US"/>
        </a:p>
      </dgm:t>
    </dgm:pt>
    <dgm:pt modelId="{2A194A83-A5DE-499B-87F1-D89BD1724450}" type="sibTrans" cxnId="{9E2FDA2A-1727-4C28-97FB-B5680397ED58}">
      <dgm:prSet/>
      <dgm:spPr/>
      <dgm:t>
        <a:bodyPr/>
        <a:lstStyle/>
        <a:p>
          <a:endParaRPr lang="en-US"/>
        </a:p>
      </dgm:t>
    </dgm:pt>
    <dgm:pt modelId="{28A66B15-973D-41A0-9E32-4177FA089BE8}">
      <dgm:prSet/>
      <dgm:spPr/>
      <dgm:t>
        <a:bodyPr/>
        <a:lstStyle/>
        <a:p>
          <a:pPr>
            <a:lnSpc>
              <a:spcPct val="100000"/>
            </a:lnSpc>
          </a:pPr>
          <a:r>
            <a:rPr lang="en-US" dirty="0"/>
            <a:t>Given the fact that it costs 5-10 times more to acquire a new customer than to retain an existing one, customer retention has now become even more important than customer acquisition.</a:t>
          </a:r>
        </a:p>
      </dgm:t>
    </dgm:pt>
    <dgm:pt modelId="{8D994987-6599-4A24-9FCC-2F279CEDBCEF}" type="parTrans" cxnId="{C5893273-6199-4BEA-BB92-203889D87D46}">
      <dgm:prSet/>
      <dgm:spPr/>
      <dgm:t>
        <a:bodyPr/>
        <a:lstStyle/>
        <a:p>
          <a:endParaRPr lang="en-US"/>
        </a:p>
      </dgm:t>
    </dgm:pt>
    <dgm:pt modelId="{8C5449DF-8788-40FC-BB7C-514ADDB5883E}" type="sibTrans" cxnId="{C5893273-6199-4BEA-BB92-203889D87D46}">
      <dgm:prSet/>
      <dgm:spPr/>
      <dgm:t>
        <a:bodyPr/>
        <a:lstStyle/>
        <a:p>
          <a:endParaRPr lang="en-US"/>
        </a:p>
      </dgm:t>
    </dgm:pt>
    <dgm:pt modelId="{16A853D4-EADD-4D78-97A1-F4B5B4D332D9}">
      <dgm:prSet/>
      <dgm:spPr/>
      <dgm:t>
        <a:bodyPr/>
        <a:lstStyle/>
        <a:p>
          <a:pPr>
            <a:lnSpc>
              <a:spcPct val="100000"/>
            </a:lnSpc>
          </a:pPr>
          <a:r>
            <a:rPr lang="en-US"/>
            <a:t>For many incumbent operators, retaining high profitable customers is the number one business goal. </a:t>
          </a:r>
        </a:p>
      </dgm:t>
    </dgm:pt>
    <dgm:pt modelId="{642C3297-1CF0-41AB-AAA4-E13D7B3C2CAF}" type="parTrans" cxnId="{63FA7138-CB3E-456B-9C70-479F0AF1905D}">
      <dgm:prSet/>
      <dgm:spPr/>
      <dgm:t>
        <a:bodyPr/>
        <a:lstStyle/>
        <a:p>
          <a:endParaRPr lang="en-US"/>
        </a:p>
      </dgm:t>
    </dgm:pt>
    <dgm:pt modelId="{C64118C5-670E-4814-BF95-C1453F893D9C}" type="sibTrans" cxnId="{63FA7138-CB3E-456B-9C70-479F0AF1905D}">
      <dgm:prSet/>
      <dgm:spPr/>
      <dgm:t>
        <a:bodyPr/>
        <a:lstStyle/>
        <a:p>
          <a:endParaRPr lang="en-US"/>
        </a:p>
      </dgm:t>
    </dgm:pt>
    <dgm:pt modelId="{FC1D34A4-2438-4343-B016-0DCB1FF040E3}">
      <dgm:prSet/>
      <dgm:spPr/>
      <dgm:t>
        <a:bodyPr/>
        <a:lstStyle/>
        <a:p>
          <a:pPr>
            <a:lnSpc>
              <a:spcPct val="100000"/>
            </a:lnSpc>
          </a:pPr>
          <a:r>
            <a:rPr lang="en-US"/>
            <a:t>To reduce customer churn, telecom companies need to predict which customers are at high risk of churn.</a:t>
          </a:r>
        </a:p>
      </dgm:t>
    </dgm:pt>
    <dgm:pt modelId="{108D1C5D-A17A-4FFF-B3E4-A73E6BA511EE}" type="parTrans" cxnId="{3D439A79-092A-4ECE-85F5-5A6AFC366FEA}">
      <dgm:prSet/>
      <dgm:spPr/>
      <dgm:t>
        <a:bodyPr/>
        <a:lstStyle/>
        <a:p>
          <a:endParaRPr lang="en-US"/>
        </a:p>
      </dgm:t>
    </dgm:pt>
    <dgm:pt modelId="{61E2C0C1-7279-466D-8BF1-784ED67FAEFB}" type="sibTrans" cxnId="{3D439A79-092A-4ECE-85F5-5A6AFC366FEA}">
      <dgm:prSet/>
      <dgm:spPr/>
      <dgm:t>
        <a:bodyPr/>
        <a:lstStyle/>
        <a:p>
          <a:endParaRPr lang="en-US"/>
        </a:p>
      </dgm:t>
    </dgm:pt>
    <dgm:pt modelId="{7A48938B-F811-4B50-9B00-4BD274BAA2FA}">
      <dgm:prSet/>
      <dgm:spPr/>
      <dgm:t>
        <a:bodyPr/>
        <a:lstStyle/>
        <a:p>
          <a:pPr>
            <a:lnSpc>
              <a:spcPct val="100000"/>
            </a:lnSpc>
          </a:pPr>
          <a:r>
            <a:rPr lang="en-US"/>
            <a:t>In this project, we will analyze customer-level data of a leading telecom firm, build predictive models to identify customers at high risk of churn and identify the main indicators of churn.</a:t>
          </a:r>
        </a:p>
      </dgm:t>
    </dgm:pt>
    <dgm:pt modelId="{2BFC8820-2FA2-4B19-AF84-911A4B482A5F}" type="parTrans" cxnId="{2495BB37-E3B2-4791-B325-478700B1A7DC}">
      <dgm:prSet/>
      <dgm:spPr/>
      <dgm:t>
        <a:bodyPr/>
        <a:lstStyle/>
        <a:p>
          <a:endParaRPr lang="en-US"/>
        </a:p>
      </dgm:t>
    </dgm:pt>
    <dgm:pt modelId="{A5DEEDEB-B7AB-4AE1-80B1-E28461D7C132}" type="sibTrans" cxnId="{2495BB37-E3B2-4791-B325-478700B1A7DC}">
      <dgm:prSet/>
      <dgm:spPr/>
      <dgm:t>
        <a:bodyPr/>
        <a:lstStyle/>
        <a:p>
          <a:endParaRPr lang="en-US"/>
        </a:p>
      </dgm:t>
    </dgm:pt>
    <dgm:pt modelId="{7496CF41-A472-49E3-9C96-B05420E6FBC6}" type="pres">
      <dgm:prSet presAssocID="{4E99B0BC-885E-49E7-9953-326C642E2491}" presName="root" presStyleCnt="0">
        <dgm:presLayoutVars>
          <dgm:dir/>
          <dgm:resizeHandles val="exact"/>
        </dgm:presLayoutVars>
      </dgm:prSet>
      <dgm:spPr/>
    </dgm:pt>
    <dgm:pt modelId="{2F88CFC4-A799-4A77-A4DB-675CDDBA8791}" type="pres">
      <dgm:prSet presAssocID="{BBCBC3FD-EB58-4A00-9C22-F0957530F9DD}" presName="compNode" presStyleCnt="0"/>
      <dgm:spPr/>
    </dgm:pt>
    <dgm:pt modelId="{85B05983-68B1-4A61-B08E-6684CAD315F9}" type="pres">
      <dgm:prSet presAssocID="{BBCBC3FD-EB58-4A00-9C22-F0957530F9DD}" presName="bgRect" presStyleLbl="bgShp" presStyleIdx="0" presStyleCnt="6"/>
      <dgm:spPr/>
    </dgm:pt>
    <dgm:pt modelId="{955F2923-07B4-463F-B10E-2EFE31F1CFF9}" type="pres">
      <dgm:prSet presAssocID="{BBCBC3FD-EB58-4A00-9C22-F0957530F9D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ream"/>
        </a:ext>
      </dgm:extLst>
    </dgm:pt>
    <dgm:pt modelId="{81BA98B0-7CE5-461B-A161-DE4013FA9F0C}" type="pres">
      <dgm:prSet presAssocID="{BBCBC3FD-EB58-4A00-9C22-F0957530F9DD}" presName="spaceRect" presStyleCnt="0"/>
      <dgm:spPr/>
    </dgm:pt>
    <dgm:pt modelId="{99E80C72-596E-4DFE-BC49-FE5B24057A28}" type="pres">
      <dgm:prSet presAssocID="{BBCBC3FD-EB58-4A00-9C22-F0957530F9DD}" presName="parTx" presStyleLbl="revTx" presStyleIdx="0" presStyleCnt="6">
        <dgm:presLayoutVars>
          <dgm:chMax val="0"/>
          <dgm:chPref val="0"/>
        </dgm:presLayoutVars>
      </dgm:prSet>
      <dgm:spPr/>
    </dgm:pt>
    <dgm:pt modelId="{3D9FA463-CD52-43CB-97D5-44EB83149F97}" type="pres">
      <dgm:prSet presAssocID="{C6797EAE-9D6E-4EF3-B9A6-3569D9B61AB6}" presName="sibTrans" presStyleCnt="0"/>
      <dgm:spPr/>
    </dgm:pt>
    <dgm:pt modelId="{390EE981-171A-4D19-B3B3-CE5965AC9735}" type="pres">
      <dgm:prSet presAssocID="{11C8F449-7A43-45AB-9D7B-064A217E692E}" presName="compNode" presStyleCnt="0"/>
      <dgm:spPr/>
    </dgm:pt>
    <dgm:pt modelId="{093D6FD9-30F9-440E-9052-35BE5CC83A58}" type="pres">
      <dgm:prSet presAssocID="{11C8F449-7A43-45AB-9D7B-064A217E692E}" presName="bgRect" presStyleLbl="bgShp" presStyleIdx="1" presStyleCnt="6"/>
      <dgm:spPr/>
    </dgm:pt>
    <dgm:pt modelId="{38C3A3A2-98A1-4277-8B0C-98496F148CC1}" type="pres">
      <dgm:prSet presAssocID="{11C8F449-7A43-45AB-9D7B-064A217E692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ading"/>
        </a:ext>
      </dgm:extLst>
    </dgm:pt>
    <dgm:pt modelId="{6757E7A5-2AA2-4053-AD51-87CEE25EE09E}" type="pres">
      <dgm:prSet presAssocID="{11C8F449-7A43-45AB-9D7B-064A217E692E}" presName="spaceRect" presStyleCnt="0"/>
      <dgm:spPr/>
    </dgm:pt>
    <dgm:pt modelId="{067BF338-DC67-43A0-A689-BBA21DBD2499}" type="pres">
      <dgm:prSet presAssocID="{11C8F449-7A43-45AB-9D7B-064A217E692E}" presName="parTx" presStyleLbl="revTx" presStyleIdx="1" presStyleCnt="6">
        <dgm:presLayoutVars>
          <dgm:chMax val="0"/>
          <dgm:chPref val="0"/>
        </dgm:presLayoutVars>
      </dgm:prSet>
      <dgm:spPr/>
    </dgm:pt>
    <dgm:pt modelId="{4E2705CE-B6F9-498B-A98C-8B2BC11FE9F9}" type="pres">
      <dgm:prSet presAssocID="{2A194A83-A5DE-499B-87F1-D89BD1724450}" presName="sibTrans" presStyleCnt="0"/>
      <dgm:spPr/>
    </dgm:pt>
    <dgm:pt modelId="{917EA5F2-E4D2-40B3-871F-EBBCB3C72D66}" type="pres">
      <dgm:prSet presAssocID="{28A66B15-973D-41A0-9E32-4177FA089BE8}" presName="compNode" presStyleCnt="0"/>
      <dgm:spPr/>
    </dgm:pt>
    <dgm:pt modelId="{3817ADAB-3D15-4028-9AB4-CCC1D55867D3}" type="pres">
      <dgm:prSet presAssocID="{28A66B15-973D-41A0-9E32-4177FA089BE8}" presName="bgRect" presStyleLbl="bgShp" presStyleIdx="2" presStyleCnt="6"/>
      <dgm:spPr/>
    </dgm:pt>
    <dgm:pt modelId="{209F52C0-047D-4E57-9325-37FCC1D4C872}" type="pres">
      <dgm:prSet presAssocID="{28A66B15-973D-41A0-9E32-4177FA089BE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85D01B91-7EA1-43DD-AFE2-FB38F3A728AE}" type="pres">
      <dgm:prSet presAssocID="{28A66B15-973D-41A0-9E32-4177FA089BE8}" presName="spaceRect" presStyleCnt="0"/>
      <dgm:spPr/>
    </dgm:pt>
    <dgm:pt modelId="{655708E3-5020-474B-886A-0C9412C19AA7}" type="pres">
      <dgm:prSet presAssocID="{28A66B15-973D-41A0-9E32-4177FA089BE8}" presName="parTx" presStyleLbl="revTx" presStyleIdx="2" presStyleCnt="6">
        <dgm:presLayoutVars>
          <dgm:chMax val="0"/>
          <dgm:chPref val="0"/>
        </dgm:presLayoutVars>
      </dgm:prSet>
      <dgm:spPr/>
    </dgm:pt>
    <dgm:pt modelId="{749D2DC6-CAF8-426B-84CA-ED5E03C9781F}" type="pres">
      <dgm:prSet presAssocID="{8C5449DF-8788-40FC-BB7C-514ADDB5883E}" presName="sibTrans" presStyleCnt="0"/>
      <dgm:spPr/>
    </dgm:pt>
    <dgm:pt modelId="{283BCF17-01F9-466E-B728-1A838EDC8CAC}" type="pres">
      <dgm:prSet presAssocID="{16A853D4-EADD-4D78-97A1-F4B5B4D332D9}" presName="compNode" presStyleCnt="0"/>
      <dgm:spPr/>
    </dgm:pt>
    <dgm:pt modelId="{9AC0CE76-5F8D-4F6B-AE9E-A64702502B31}" type="pres">
      <dgm:prSet presAssocID="{16A853D4-EADD-4D78-97A1-F4B5B4D332D9}" presName="bgRect" presStyleLbl="bgShp" presStyleIdx="3" presStyleCnt="6"/>
      <dgm:spPr/>
    </dgm:pt>
    <dgm:pt modelId="{D1692213-B85A-4344-A27D-CD6CA5232CED}" type="pres">
      <dgm:prSet presAssocID="{16A853D4-EADD-4D78-97A1-F4B5B4D332D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iosk"/>
        </a:ext>
      </dgm:extLst>
    </dgm:pt>
    <dgm:pt modelId="{8F5597F5-B0DE-4958-ABFF-E80F3FE7B06F}" type="pres">
      <dgm:prSet presAssocID="{16A853D4-EADD-4D78-97A1-F4B5B4D332D9}" presName="spaceRect" presStyleCnt="0"/>
      <dgm:spPr/>
    </dgm:pt>
    <dgm:pt modelId="{8A222CCD-2FA4-4FA4-9A3C-828DDEC47AE7}" type="pres">
      <dgm:prSet presAssocID="{16A853D4-EADD-4D78-97A1-F4B5B4D332D9}" presName="parTx" presStyleLbl="revTx" presStyleIdx="3" presStyleCnt="6">
        <dgm:presLayoutVars>
          <dgm:chMax val="0"/>
          <dgm:chPref val="0"/>
        </dgm:presLayoutVars>
      </dgm:prSet>
      <dgm:spPr/>
    </dgm:pt>
    <dgm:pt modelId="{49D30F7E-2122-4880-AAD2-946CC88AF9F5}" type="pres">
      <dgm:prSet presAssocID="{C64118C5-670E-4814-BF95-C1453F893D9C}" presName="sibTrans" presStyleCnt="0"/>
      <dgm:spPr/>
    </dgm:pt>
    <dgm:pt modelId="{8B8975E1-8335-45F0-8F5C-19624162C2B9}" type="pres">
      <dgm:prSet presAssocID="{FC1D34A4-2438-4343-B016-0DCB1FF040E3}" presName="compNode" presStyleCnt="0"/>
      <dgm:spPr/>
    </dgm:pt>
    <dgm:pt modelId="{89230F73-D8CD-4504-9934-78114C63D77A}" type="pres">
      <dgm:prSet presAssocID="{FC1D34A4-2438-4343-B016-0DCB1FF040E3}" presName="bgRect" presStyleLbl="bgShp" presStyleIdx="4" presStyleCnt="6"/>
      <dgm:spPr/>
    </dgm:pt>
    <dgm:pt modelId="{9016A5BA-E136-4DA8-AF15-E413544E5BBC}" type="pres">
      <dgm:prSet presAssocID="{FC1D34A4-2438-4343-B016-0DCB1FF040E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2C2C49AF-9F50-4129-93DC-14CFD0CDA779}" type="pres">
      <dgm:prSet presAssocID="{FC1D34A4-2438-4343-B016-0DCB1FF040E3}" presName="spaceRect" presStyleCnt="0"/>
      <dgm:spPr/>
    </dgm:pt>
    <dgm:pt modelId="{D3E1AD16-63C8-4D66-A193-1CE85F49FD2C}" type="pres">
      <dgm:prSet presAssocID="{FC1D34A4-2438-4343-B016-0DCB1FF040E3}" presName="parTx" presStyleLbl="revTx" presStyleIdx="4" presStyleCnt="6">
        <dgm:presLayoutVars>
          <dgm:chMax val="0"/>
          <dgm:chPref val="0"/>
        </dgm:presLayoutVars>
      </dgm:prSet>
      <dgm:spPr/>
    </dgm:pt>
    <dgm:pt modelId="{849D58EA-06FB-4153-BF8E-488BE8F56D0A}" type="pres">
      <dgm:prSet presAssocID="{61E2C0C1-7279-466D-8BF1-784ED67FAEFB}" presName="sibTrans" presStyleCnt="0"/>
      <dgm:spPr/>
    </dgm:pt>
    <dgm:pt modelId="{E3C55759-E003-4FF6-88C7-3C5106E31778}" type="pres">
      <dgm:prSet presAssocID="{7A48938B-F811-4B50-9B00-4BD274BAA2FA}" presName="compNode" presStyleCnt="0"/>
      <dgm:spPr/>
    </dgm:pt>
    <dgm:pt modelId="{127D8C19-4021-4AFF-AD4F-58A70D083FC1}" type="pres">
      <dgm:prSet presAssocID="{7A48938B-F811-4B50-9B00-4BD274BAA2FA}" presName="bgRect" presStyleLbl="bgShp" presStyleIdx="5" presStyleCnt="6"/>
      <dgm:spPr/>
    </dgm:pt>
    <dgm:pt modelId="{E4AE1304-52CD-444D-8E0A-314787DB996C}" type="pres">
      <dgm:prSet presAssocID="{7A48938B-F811-4B50-9B00-4BD274BAA2F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cessor"/>
        </a:ext>
      </dgm:extLst>
    </dgm:pt>
    <dgm:pt modelId="{BB8A7C32-8505-4E3A-AB55-3086F49E3A9E}" type="pres">
      <dgm:prSet presAssocID="{7A48938B-F811-4B50-9B00-4BD274BAA2FA}" presName="spaceRect" presStyleCnt="0"/>
      <dgm:spPr/>
    </dgm:pt>
    <dgm:pt modelId="{2525E6EA-C949-4692-A715-98AA73AD2470}" type="pres">
      <dgm:prSet presAssocID="{7A48938B-F811-4B50-9B00-4BD274BAA2FA}" presName="parTx" presStyleLbl="revTx" presStyleIdx="5" presStyleCnt="6">
        <dgm:presLayoutVars>
          <dgm:chMax val="0"/>
          <dgm:chPref val="0"/>
        </dgm:presLayoutVars>
      </dgm:prSet>
      <dgm:spPr/>
    </dgm:pt>
  </dgm:ptLst>
  <dgm:cxnLst>
    <dgm:cxn modelId="{9E2FDA2A-1727-4C28-97FB-B5680397ED58}" srcId="{4E99B0BC-885E-49E7-9953-326C642E2491}" destId="{11C8F449-7A43-45AB-9D7B-064A217E692E}" srcOrd="1" destOrd="0" parTransId="{E466FB5C-67B3-4B95-92C8-96DBAA7DE69A}" sibTransId="{2A194A83-A5DE-499B-87F1-D89BD1724450}"/>
    <dgm:cxn modelId="{2495BB37-E3B2-4791-B325-478700B1A7DC}" srcId="{4E99B0BC-885E-49E7-9953-326C642E2491}" destId="{7A48938B-F811-4B50-9B00-4BD274BAA2FA}" srcOrd="5" destOrd="0" parTransId="{2BFC8820-2FA2-4B19-AF84-911A4B482A5F}" sibTransId="{A5DEEDEB-B7AB-4AE1-80B1-E28461D7C132}"/>
    <dgm:cxn modelId="{63FA7138-CB3E-456B-9C70-479F0AF1905D}" srcId="{4E99B0BC-885E-49E7-9953-326C642E2491}" destId="{16A853D4-EADD-4D78-97A1-F4B5B4D332D9}" srcOrd="3" destOrd="0" parTransId="{642C3297-1CF0-41AB-AAA4-E13D7B3C2CAF}" sibTransId="{C64118C5-670E-4814-BF95-C1453F893D9C}"/>
    <dgm:cxn modelId="{0FB2585D-6A3E-4BC0-BF15-A24882F135D5}" type="presOf" srcId="{11C8F449-7A43-45AB-9D7B-064A217E692E}" destId="{067BF338-DC67-43A0-A689-BBA21DBD2499}" srcOrd="0" destOrd="0" presId="urn:microsoft.com/office/officeart/2018/2/layout/IconVerticalSolidList"/>
    <dgm:cxn modelId="{C5893273-6199-4BEA-BB92-203889D87D46}" srcId="{4E99B0BC-885E-49E7-9953-326C642E2491}" destId="{28A66B15-973D-41A0-9E32-4177FA089BE8}" srcOrd="2" destOrd="0" parTransId="{8D994987-6599-4A24-9FCC-2F279CEDBCEF}" sibTransId="{8C5449DF-8788-40FC-BB7C-514ADDB5883E}"/>
    <dgm:cxn modelId="{3D439A79-092A-4ECE-85F5-5A6AFC366FEA}" srcId="{4E99B0BC-885E-49E7-9953-326C642E2491}" destId="{FC1D34A4-2438-4343-B016-0DCB1FF040E3}" srcOrd="4" destOrd="0" parTransId="{108D1C5D-A17A-4FFF-B3E4-A73E6BA511EE}" sibTransId="{61E2C0C1-7279-466D-8BF1-784ED67FAEFB}"/>
    <dgm:cxn modelId="{7BB3A7AC-5BDB-4503-82F2-59ABF2E005A8}" type="presOf" srcId="{16A853D4-EADD-4D78-97A1-F4B5B4D332D9}" destId="{8A222CCD-2FA4-4FA4-9A3C-828DDEC47AE7}" srcOrd="0" destOrd="0" presId="urn:microsoft.com/office/officeart/2018/2/layout/IconVerticalSolidList"/>
    <dgm:cxn modelId="{3B5859AE-D492-4279-A1B6-5330D0A10EF8}" srcId="{4E99B0BC-885E-49E7-9953-326C642E2491}" destId="{BBCBC3FD-EB58-4A00-9C22-F0957530F9DD}" srcOrd="0" destOrd="0" parTransId="{4A9E8F06-3380-4B76-A0DA-0252002EDCCA}" sibTransId="{C6797EAE-9D6E-4EF3-B9A6-3569D9B61AB6}"/>
    <dgm:cxn modelId="{75FCB9BE-6350-4046-8EB4-14DE7ACBC7D9}" type="presOf" srcId="{FC1D34A4-2438-4343-B016-0DCB1FF040E3}" destId="{D3E1AD16-63C8-4D66-A193-1CE85F49FD2C}" srcOrd="0" destOrd="0" presId="urn:microsoft.com/office/officeart/2018/2/layout/IconVerticalSolidList"/>
    <dgm:cxn modelId="{7D58EFCE-5406-4FE6-A323-CA8917412AF5}" type="presOf" srcId="{7A48938B-F811-4B50-9B00-4BD274BAA2FA}" destId="{2525E6EA-C949-4692-A715-98AA73AD2470}" srcOrd="0" destOrd="0" presId="urn:microsoft.com/office/officeart/2018/2/layout/IconVerticalSolidList"/>
    <dgm:cxn modelId="{B59110D1-80F6-463A-B692-26DD4C8EE8AD}" type="presOf" srcId="{4E99B0BC-885E-49E7-9953-326C642E2491}" destId="{7496CF41-A472-49E3-9C96-B05420E6FBC6}" srcOrd="0" destOrd="0" presId="urn:microsoft.com/office/officeart/2018/2/layout/IconVerticalSolidList"/>
    <dgm:cxn modelId="{42A32BEC-837F-4878-97D6-6B1217D9E180}" type="presOf" srcId="{BBCBC3FD-EB58-4A00-9C22-F0957530F9DD}" destId="{99E80C72-596E-4DFE-BC49-FE5B24057A28}" srcOrd="0" destOrd="0" presId="urn:microsoft.com/office/officeart/2018/2/layout/IconVerticalSolidList"/>
    <dgm:cxn modelId="{5052E7F6-BFF0-44DE-8D0F-E5219926E851}" type="presOf" srcId="{28A66B15-973D-41A0-9E32-4177FA089BE8}" destId="{655708E3-5020-474B-886A-0C9412C19AA7}" srcOrd="0" destOrd="0" presId="urn:microsoft.com/office/officeart/2018/2/layout/IconVerticalSolidList"/>
    <dgm:cxn modelId="{679EDEA3-73E6-42B0-9448-7B17297409B2}" type="presParOf" srcId="{7496CF41-A472-49E3-9C96-B05420E6FBC6}" destId="{2F88CFC4-A799-4A77-A4DB-675CDDBA8791}" srcOrd="0" destOrd="0" presId="urn:microsoft.com/office/officeart/2018/2/layout/IconVerticalSolidList"/>
    <dgm:cxn modelId="{0A946A45-D95C-415A-88F8-DBE02EAD401B}" type="presParOf" srcId="{2F88CFC4-A799-4A77-A4DB-675CDDBA8791}" destId="{85B05983-68B1-4A61-B08E-6684CAD315F9}" srcOrd="0" destOrd="0" presId="urn:microsoft.com/office/officeart/2018/2/layout/IconVerticalSolidList"/>
    <dgm:cxn modelId="{5023FD60-4501-4DE6-BFE7-A3868397AE34}" type="presParOf" srcId="{2F88CFC4-A799-4A77-A4DB-675CDDBA8791}" destId="{955F2923-07B4-463F-B10E-2EFE31F1CFF9}" srcOrd="1" destOrd="0" presId="urn:microsoft.com/office/officeart/2018/2/layout/IconVerticalSolidList"/>
    <dgm:cxn modelId="{7A2D9B0B-7A86-4456-BCE9-337A30A5DC2A}" type="presParOf" srcId="{2F88CFC4-A799-4A77-A4DB-675CDDBA8791}" destId="{81BA98B0-7CE5-461B-A161-DE4013FA9F0C}" srcOrd="2" destOrd="0" presId="urn:microsoft.com/office/officeart/2018/2/layout/IconVerticalSolidList"/>
    <dgm:cxn modelId="{315D4C70-25FD-4B9D-8087-BA9C690FAC73}" type="presParOf" srcId="{2F88CFC4-A799-4A77-A4DB-675CDDBA8791}" destId="{99E80C72-596E-4DFE-BC49-FE5B24057A28}" srcOrd="3" destOrd="0" presId="urn:microsoft.com/office/officeart/2018/2/layout/IconVerticalSolidList"/>
    <dgm:cxn modelId="{05809954-5B6A-4AE4-8367-051778696099}" type="presParOf" srcId="{7496CF41-A472-49E3-9C96-B05420E6FBC6}" destId="{3D9FA463-CD52-43CB-97D5-44EB83149F97}" srcOrd="1" destOrd="0" presId="urn:microsoft.com/office/officeart/2018/2/layout/IconVerticalSolidList"/>
    <dgm:cxn modelId="{F39070FF-F605-47E9-AC6B-796020BA0FE3}" type="presParOf" srcId="{7496CF41-A472-49E3-9C96-B05420E6FBC6}" destId="{390EE981-171A-4D19-B3B3-CE5965AC9735}" srcOrd="2" destOrd="0" presId="urn:microsoft.com/office/officeart/2018/2/layout/IconVerticalSolidList"/>
    <dgm:cxn modelId="{F87FFF1F-F63D-435B-8547-F7352F079655}" type="presParOf" srcId="{390EE981-171A-4D19-B3B3-CE5965AC9735}" destId="{093D6FD9-30F9-440E-9052-35BE5CC83A58}" srcOrd="0" destOrd="0" presId="urn:microsoft.com/office/officeart/2018/2/layout/IconVerticalSolidList"/>
    <dgm:cxn modelId="{E4D1163F-DC85-4A18-9F04-ED3FEC0F7140}" type="presParOf" srcId="{390EE981-171A-4D19-B3B3-CE5965AC9735}" destId="{38C3A3A2-98A1-4277-8B0C-98496F148CC1}" srcOrd="1" destOrd="0" presId="urn:microsoft.com/office/officeart/2018/2/layout/IconVerticalSolidList"/>
    <dgm:cxn modelId="{6BDA5200-0AC1-421F-95D8-6F84B40C93B2}" type="presParOf" srcId="{390EE981-171A-4D19-B3B3-CE5965AC9735}" destId="{6757E7A5-2AA2-4053-AD51-87CEE25EE09E}" srcOrd="2" destOrd="0" presId="urn:microsoft.com/office/officeart/2018/2/layout/IconVerticalSolidList"/>
    <dgm:cxn modelId="{457884A7-1185-4855-9A92-43E0A6BEEC92}" type="presParOf" srcId="{390EE981-171A-4D19-B3B3-CE5965AC9735}" destId="{067BF338-DC67-43A0-A689-BBA21DBD2499}" srcOrd="3" destOrd="0" presId="urn:microsoft.com/office/officeart/2018/2/layout/IconVerticalSolidList"/>
    <dgm:cxn modelId="{432DE5CE-4769-48CB-B952-4AF47853F16E}" type="presParOf" srcId="{7496CF41-A472-49E3-9C96-B05420E6FBC6}" destId="{4E2705CE-B6F9-498B-A98C-8B2BC11FE9F9}" srcOrd="3" destOrd="0" presId="urn:microsoft.com/office/officeart/2018/2/layout/IconVerticalSolidList"/>
    <dgm:cxn modelId="{A5F821F2-DDCC-43CC-AA5A-A70E17DB03D3}" type="presParOf" srcId="{7496CF41-A472-49E3-9C96-B05420E6FBC6}" destId="{917EA5F2-E4D2-40B3-871F-EBBCB3C72D66}" srcOrd="4" destOrd="0" presId="urn:microsoft.com/office/officeart/2018/2/layout/IconVerticalSolidList"/>
    <dgm:cxn modelId="{A7CA7426-5BF7-4FD7-A86B-CABC8BBC90B0}" type="presParOf" srcId="{917EA5F2-E4D2-40B3-871F-EBBCB3C72D66}" destId="{3817ADAB-3D15-4028-9AB4-CCC1D55867D3}" srcOrd="0" destOrd="0" presId="urn:microsoft.com/office/officeart/2018/2/layout/IconVerticalSolidList"/>
    <dgm:cxn modelId="{64D4B37F-171B-4A74-8F4D-6CE21DCB51BC}" type="presParOf" srcId="{917EA5F2-E4D2-40B3-871F-EBBCB3C72D66}" destId="{209F52C0-047D-4E57-9325-37FCC1D4C872}" srcOrd="1" destOrd="0" presId="urn:microsoft.com/office/officeart/2018/2/layout/IconVerticalSolidList"/>
    <dgm:cxn modelId="{188AEDFB-5248-46E9-9260-E05C899E3F5C}" type="presParOf" srcId="{917EA5F2-E4D2-40B3-871F-EBBCB3C72D66}" destId="{85D01B91-7EA1-43DD-AFE2-FB38F3A728AE}" srcOrd="2" destOrd="0" presId="urn:microsoft.com/office/officeart/2018/2/layout/IconVerticalSolidList"/>
    <dgm:cxn modelId="{2B1428ED-F75C-41DF-B1B4-ADD0410605F1}" type="presParOf" srcId="{917EA5F2-E4D2-40B3-871F-EBBCB3C72D66}" destId="{655708E3-5020-474B-886A-0C9412C19AA7}" srcOrd="3" destOrd="0" presId="urn:microsoft.com/office/officeart/2018/2/layout/IconVerticalSolidList"/>
    <dgm:cxn modelId="{80B1AC1D-ED04-4F26-9B82-02F6BB8E0E6B}" type="presParOf" srcId="{7496CF41-A472-49E3-9C96-B05420E6FBC6}" destId="{749D2DC6-CAF8-426B-84CA-ED5E03C9781F}" srcOrd="5" destOrd="0" presId="urn:microsoft.com/office/officeart/2018/2/layout/IconVerticalSolidList"/>
    <dgm:cxn modelId="{5A30BA5D-4E3D-4251-B8F4-CF5BCE418CD5}" type="presParOf" srcId="{7496CF41-A472-49E3-9C96-B05420E6FBC6}" destId="{283BCF17-01F9-466E-B728-1A838EDC8CAC}" srcOrd="6" destOrd="0" presId="urn:microsoft.com/office/officeart/2018/2/layout/IconVerticalSolidList"/>
    <dgm:cxn modelId="{D63C52C3-2664-4F9E-9BD0-8F92340E306A}" type="presParOf" srcId="{283BCF17-01F9-466E-B728-1A838EDC8CAC}" destId="{9AC0CE76-5F8D-4F6B-AE9E-A64702502B31}" srcOrd="0" destOrd="0" presId="urn:microsoft.com/office/officeart/2018/2/layout/IconVerticalSolidList"/>
    <dgm:cxn modelId="{A72BCFEC-D18D-4617-B3B0-F8821AA2359E}" type="presParOf" srcId="{283BCF17-01F9-466E-B728-1A838EDC8CAC}" destId="{D1692213-B85A-4344-A27D-CD6CA5232CED}" srcOrd="1" destOrd="0" presId="urn:microsoft.com/office/officeart/2018/2/layout/IconVerticalSolidList"/>
    <dgm:cxn modelId="{95CE2CBD-9C45-4C0F-A04E-58C73009703C}" type="presParOf" srcId="{283BCF17-01F9-466E-B728-1A838EDC8CAC}" destId="{8F5597F5-B0DE-4958-ABFF-E80F3FE7B06F}" srcOrd="2" destOrd="0" presId="urn:microsoft.com/office/officeart/2018/2/layout/IconVerticalSolidList"/>
    <dgm:cxn modelId="{CC619393-347A-47DF-9256-F7C1E525E5B9}" type="presParOf" srcId="{283BCF17-01F9-466E-B728-1A838EDC8CAC}" destId="{8A222CCD-2FA4-4FA4-9A3C-828DDEC47AE7}" srcOrd="3" destOrd="0" presId="urn:microsoft.com/office/officeart/2018/2/layout/IconVerticalSolidList"/>
    <dgm:cxn modelId="{4F293735-0C03-4268-A2B6-66D36B8C357D}" type="presParOf" srcId="{7496CF41-A472-49E3-9C96-B05420E6FBC6}" destId="{49D30F7E-2122-4880-AAD2-946CC88AF9F5}" srcOrd="7" destOrd="0" presId="urn:microsoft.com/office/officeart/2018/2/layout/IconVerticalSolidList"/>
    <dgm:cxn modelId="{27A6C615-0555-4216-BE52-701C0B6FBE8A}" type="presParOf" srcId="{7496CF41-A472-49E3-9C96-B05420E6FBC6}" destId="{8B8975E1-8335-45F0-8F5C-19624162C2B9}" srcOrd="8" destOrd="0" presId="urn:microsoft.com/office/officeart/2018/2/layout/IconVerticalSolidList"/>
    <dgm:cxn modelId="{2B4F7C99-47F4-4338-9016-54D8EA4B6492}" type="presParOf" srcId="{8B8975E1-8335-45F0-8F5C-19624162C2B9}" destId="{89230F73-D8CD-4504-9934-78114C63D77A}" srcOrd="0" destOrd="0" presId="urn:microsoft.com/office/officeart/2018/2/layout/IconVerticalSolidList"/>
    <dgm:cxn modelId="{8F8E0506-4FCA-4F06-BBB1-A21D23E6AE56}" type="presParOf" srcId="{8B8975E1-8335-45F0-8F5C-19624162C2B9}" destId="{9016A5BA-E136-4DA8-AF15-E413544E5BBC}" srcOrd="1" destOrd="0" presId="urn:microsoft.com/office/officeart/2018/2/layout/IconVerticalSolidList"/>
    <dgm:cxn modelId="{C6B90031-75EE-433A-8BB6-40BCDF25981A}" type="presParOf" srcId="{8B8975E1-8335-45F0-8F5C-19624162C2B9}" destId="{2C2C49AF-9F50-4129-93DC-14CFD0CDA779}" srcOrd="2" destOrd="0" presId="urn:microsoft.com/office/officeart/2018/2/layout/IconVerticalSolidList"/>
    <dgm:cxn modelId="{1B4B2CF8-CBC6-4847-AA56-90A72421E6FB}" type="presParOf" srcId="{8B8975E1-8335-45F0-8F5C-19624162C2B9}" destId="{D3E1AD16-63C8-4D66-A193-1CE85F49FD2C}" srcOrd="3" destOrd="0" presId="urn:microsoft.com/office/officeart/2018/2/layout/IconVerticalSolidList"/>
    <dgm:cxn modelId="{CB556071-6322-48A6-B3B8-EAC9B6EDDE05}" type="presParOf" srcId="{7496CF41-A472-49E3-9C96-B05420E6FBC6}" destId="{849D58EA-06FB-4153-BF8E-488BE8F56D0A}" srcOrd="9" destOrd="0" presId="urn:microsoft.com/office/officeart/2018/2/layout/IconVerticalSolidList"/>
    <dgm:cxn modelId="{FCB633FD-EB19-48B7-AF00-3FB8B8D37334}" type="presParOf" srcId="{7496CF41-A472-49E3-9C96-B05420E6FBC6}" destId="{E3C55759-E003-4FF6-88C7-3C5106E31778}" srcOrd="10" destOrd="0" presId="urn:microsoft.com/office/officeart/2018/2/layout/IconVerticalSolidList"/>
    <dgm:cxn modelId="{10434D48-D694-46E1-BEC7-77D7F4532EA6}" type="presParOf" srcId="{E3C55759-E003-4FF6-88C7-3C5106E31778}" destId="{127D8C19-4021-4AFF-AD4F-58A70D083FC1}" srcOrd="0" destOrd="0" presId="urn:microsoft.com/office/officeart/2018/2/layout/IconVerticalSolidList"/>
    <dgm:cxn modelId="{D7029DC1-D74A-4E96-AEEB-7F2973CBDCBF}" type="presParOf" srcId="{E3C55759-E003-4FF6-88C7-3C5106E31778}" destId="{E4AE1304-52CD-444D-8E0A-314787DB996C}" srcOrd="1" destOrd="0" presId="urn:microsoft.com/office/officeart/2018/2/layout/IconVerticalSolidList"/>
    <dgm:cxn modelId="{074FDB50-BC7A-42B2-B64A-93B060FD5E22}" type="presParOf" srcId="{E3C55759-E003-4FF6-88C7-3C5106E31778}" destId="{BB8A7C32-8505-4E3A-AB55-3086F49E3A9E}" srcOrd="2" destOrd="0" presId="urn:microsoft.com/office/officeart/2018/2/layout/IconVerticalSolidList"/>
    <dgm:cxn modelId="{BB25EB69-97A4-4A9F-9EC9-424D916CB856}" type="presParOf" srcId="{E3C55759-E003-4FF6-88C7-3C5106E31778}" destId="{2525E6EA-C949-4692-A715-98AA73AD24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05983-68B1-4A61-B08E-6684CAD315F9}">
      <dsp:nvSpPr>
        <dsp:cNvPr id="0" name=""/>
        <dsp:cNvSpPr/>
      </dsp:nvSpPr>
      <dsp:spPr>
        <a:xfrm>
          <a:off x="0" y="4518"/>
          <a:ext cx="7281805" cy="7010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5F2923-07B4-463F-B10E-2EFE31F1CFF9}">
      <dsp:nvSpPr>
        <dsp:cNvPr id="0" name=""/>
        <dsp:cNvSpPr/>
      </dsp:nvSpPr>
      <dsp:spPr>
        <a:xfrm>
          <a:off x="212057" y="162247"/>
          <a:ext cx="385936" cy="3855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E80C72-596E-4DFE-BC49-FE5B24057A28}">
      <dsp:nvSpPr>
        <dsp:cNvPr id="0" name=""/>
        <dsp:cNvSpPr/>
      </dsp:nvSpPr>
      <dsp:spPr>
        <a:xfrm>
          <a:off x="810052" y="4518"/>
          <a:ext cx="6435155" cy="766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47" tIns="81147" rIns="81147" bIns="81147" numCol="1" spcCol="1270" anchor="ctr" anchorCtr="0">
          <a:noAutofit/>
        </a:bodyPr>
        <a:lstStyle/>
        <a:p>
          <a:pPr marL="0" lvl="0" indent="0" algn="l" defTabSz="622300">
            <a:lnSpc>
              <a:spcPct val="100000"/>
            </a:lnSpc>
            <a:spcBef>
              <a:spcPct val="0"/>
            </a:spcBef>
            <a:spcAft>
              <a:spcPct val="35000"/>
            </a:spcAft>
            <a:buNone/>
          </a:pPr>
          <a:r>
            <a:rPr lang="en-US" sz="1400" kern="1200"/>
            <a:t>In the telecom industry, customers are abled to choose from multiple service providers and actively switch from one operator to another. </a:t>
          </a:r>
        </a:p>
      </dsp:txBody>
      <dsp:txXfrm>
        <a:off x="810052" y="4518"/>
        <a:ext cx="6435155" cy="766738"/>
      </dsp:txXfrm>
    </dsp:sp>
    <dsp:sp modelId="{093D6FD9-30F9-440E-9052-35BE5CC83A58}">
      <dsp:nvSpPr>
        <dsp:cNvPr id="0" name=""/>
        <dsp:cNvSpPr/>
      </dsp:nvSpPr>
      <dsp:spPr>
        <a:xfrm>
          <a:off x="0" y="962941"/>
          <a:ext cx="7281805" cy="7010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C3A3A2-98A1-4277-8B0C-98496F148CC1}">
      <dsp:nvSpPr>
        <dsp:cNvPr id="0" name=""/>
        <dsp:cNvSpPr/>
      </dsp:nvSpPr>
      <dsp:spPr>
        <a:xfrm>
          <a:off x="212057" y="1120670"/>
          <a:ext cx="385936" cy="3855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7BF338-DC67-43A0-A689-BBA21DBD2499}">
      <dsp:nvSpPr>
        <dsp:cNvPr id="0" name=""/>
        <dsp:cNvSpPr/>
      </dsp:nvSpPr>
      <dsp:spPr>
        <a:xfrm>
          <a:off x="810052" y="962941"/>
          <a:ext cx="6435155" cy="766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47" tIns="81147" rIns="81147" bIns="81147" numCol="1" spcCol="1270" anchor="ctr" anchorCtr="0">
          <a:noAutofit/>
        </a:bodyPr>
        <a:lstStyle/>
        <a:p>
          <a:pPr marL="0" lvl="0" indent="0" algn="l" defTabSz="622300">
            <a:lnSpc>
              <a:spcPct val="100000"/>
            </a:lnSpc>
            <a:spcBef>
              <a:spcPct val="0"/>
            </a:spcBef>
            <a:spcAft>
              <a:spcPct val="35000"/>
            </a:spcAft>
            <a:buNone/>
          </a:pPr>
          <a:r>
            <a:rPr lang="en-US" sz="1400" kern="1200"/>
            <a:t>In this highly competitive market, the telecommunications industry experiences an average of 15-25% annual churn rate. </a:t>
          </a:r>
        </a:p>
      </dsp:txBody>
      <dsp:txXfrm>
        <a:off x="810052" y="962941"/>
        <a:ext cx="6435155" cy="766738"/>
      </dsp:txXfrm>
    </dsp:sp>
    <dsp:sp modelId="{3817ADAB-3D15-4028-9AB4-CCC1D55867D3}">
      <dsp:nvSpPr>
        <dsp:cNvPr id="0" name=""/>
        <dsp:cNvSpPr/>
      </dsp:nvSpPr>
      <dsp:spPr>
        <a:xfrm>
          <a:off x="0" y="1921364"/>
          <a:ext cx="7281805" cy="7010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9F52C0-047D-4E57-9325-37FCC1D4C872}">
      <dsp:nvSpPr>
        <dsp:cNvPr id="0" name=""/>
        <dsp:cNvSpPr/>
      </dsp:nvSpPr>
      <dsp:spPr>
        <a:xfrm>
          <a:off x="212057" y="2079093"/>
          <a:ext cx="385936" cy="3855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5708E3-5020-474B-886A-0C9412C19AA7}">
      <dsp:nvSpPr>
        <dsp:cNvPr id="0" name=""/>
        <dsp:cNvSpPr/>
      </dsp:nvSpPr>
      <dsp:spPr>
        <a:xfrm>
          <a:off x="810052" y="1921364"/>
          <a:ext cx="6435155" cy="766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47" tIns="81147" rIns="81147" bIns="81147" numCol="1" spcCol="1270" anchor="ctr" anchorCtr="0">
          <a:noAutofit/>
        </a:bodyPr>
        <a:lstStyle/>
        <a:p>
          <a:pPr marL="0" lvl="0" indent="0" algn="l" defTabSz="622300">
            <a:lnSpc>
              <a:spcPct val="100000"/>
            </a:lnSpc>
            <a:spcBef>
              <a:spcPct val="0"/>
            </a:spcBef>
            <a:spcAft>
              <a:spcPct val="35000"/>
            </a:spcAft>
            <a:buNone/>
          </a:pPr>
          <a:r>
            <a:rPr lang="en-US" sz="1400" kern="1200" dirty="0"/>
            <a:t>Given the fact that it costs 5-10 times more to acquire a new customer than to retain an existing one, customer retention has now become even more important than customer acquisition.</a:t>
          </a:r>
        </a:p>
      </dsp:txBody>
      <dsp:txXfrm>
        <a:off x="810052" y="1921364"/>
        <a:ext cx="6435155" cy="766738"/>
      </dsp:txXfrm>
    </dsp:sp>
    <dsp:sp modelId="{9AC0CE76-5F8D-4F6B-AE9E-A64702502B31}">
      <dsp:nvSpPr>
        <dsp:cNvPr id="0" name=""/>
        <dsp:cNvSpPr/>
      </dsp:nvSpPr>
      <dsp:spPr>
        <a:xfrm>
          <a:off x="0" y="2879787"/>
          <a:ext cx="7281805" cy="7010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692213-B85A-4344-A27D-CD6CA5232CED}">
      <dsp:nvSpPr>
        <dsp:cNvPr id="0" name=""/>
        <dsp:cNvSpPr/>
      </dsp:nvSpPr>
      <dsp:spPr>
        <a:xfrm>
          <a:off x="212057" y="3037516"/>
          <a:ext cx="385936" cy="3855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222CCD-2FA4-4FA4-9A3C-828DDEC47AE7}">
      <dsp:nvSpPr>
        <dsp:cNvPr id="0" name=""/>
        <dsp:cNvSpPr/>
      </dsp:nvSpPr>
      <dsp:spPr>
        <a:xfrm>
          <a:off x="810052" y="2879787"/>
          <a:ext cx="6435155" cy="766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47" tIns="81147" rIns="81147" bIns="81147" numCol="1" spcCol="1270" anchor="ctr" anchorCtr="0">
          <a:noAutofit/>
        </a:bodyPr>
        <a:lstStyle/>
        <a:p>
          <a:pPr marL="0" lvl="0" indent="0" algn="l" defTabSz="622300">
            <a:lnSpc>
              <a:spcPct val="100000"/>
            </a:lnSpc>
            <a:spcBef>
              <a:spcPct val="0"/>
            </a:spcBef>
            <a:spcAft>
              <a:spcPct val="35000"/>
            </a:spcAft>
            <a:buNone/>
          </a:pPr>
          <a:r>
            <a:rPr lang="en-US" sz="1400" kern="1200"/>
            <a:t>For many incumbent operators, retaining high profitable customers is the number one business goal. </a:t>
          </a:r>
        </a:p>
      </dsp:txBody>
      <dsp:txXfrm>
        <a:off x="810052" y="2879787"/>
        <a:ext cx="6435155" cy="766738"/>
      </dsp:txXfrm>
    </dsp:sp>
    <dsp:sp modelId="{89230F73-D8CD-4504-9934-78114C63D77A}">
      <dsp:nvSpPr>
        <dsp:cNvPr id="0" name=""/>
        <dsp:cNvSpPr/>
      </dsp:nvSpPr>
      <dsp:spPr>
        <a:xfrm>
          <a:off x="0" y="3838211"/>
          <a:ext cx="7281805" cy="7010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16A5BA-E136-4DA8-AF15-E413544E5BBC}">
      <dsp:nvSpPr>
        <dsp:cNvPr id="0" name=""/>
        <dsp:cNvSpPr/>
      </dsp:nvSpPr>
      <dsp:spPr>
        <a:xfrm>
          <a:off x="212057" y="3995940"/>
          <a:ext cx="385936" cy="3855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E1AD16-63C8-4D66-A193-1CE85F49FD2C}">
      <dsp:nvSpPr>
        <dsp:cNvPr id="0" name=""/>
        <dsp:cNvSpPr/>
      </dsp:nvSpPr>
      <dsp:spPr>
        <a:xfrm>
          <a:off x="810052" y="3838211"/>
          <a:ext cx="6435155" cy="766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47" tIns="81147" rIns="81147" bIns="81147" numCol="1" spcCol="1270" anchor="ctr" anchorCtr="0">
          <a:noAutofit/>
        </a:bodyPr>
        <a:lstStyle/>
        <a:p>
          <a:pPr marL="0" lvl="0" indent="0" algn="l" defTabSz="622300">
            <a:lnSpc>
              <a:spcPct val="100000"/>
            </a:lnSpc>
            <a:spcBef>
              <a:spcPct val="0"/>
            </a:spcBef>
            <a:spcAft>
              <a:spcPct val="35000"/>
            </a:spcAft>
            <a:buNone/>
          </a:pPr>
          <a:r>
            <a:rPr lang="en-US" sz="1400" kern="1200"/>
            <a:t>To reduce customer churn, telecom companies need to predict which customers are at high risk of churn.</a:t>
          </a:r>
        </a:p>
      </dsp:txBody>
      <dsp:txXfrm>
        <a:off x="810052" y="3838211"/>
        <a:ext cx="6435155" cy="766738"/>
      </dsp:txXfrm>
    </dsp:sp>
    <dsp:sp modelId="{127D8C19-4021-4AFF-AD4F-58A70D083FC1}">
      <dsp:nvSpPr>
        <dsp:cNvPr id="0" name=""/>
        <dsp:cNvSpPr/>
      </dsp:nvSpPr>
      <dsp:spPr>
        <a:xfrm>
          <a:off x="0" y="4796634"/>
          <a:ext cx="7281805" cy="7010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AE1304-52CD-444D-8E0A-314787DB996C}">
      <dsp:nvSpPr>
        <dsp:cNvPr id="0" name=""/>
        <dsp:cNvSpPr/>
      </dsp:nvSpPr>
      <dsp:spPr>
        <a:xfrm>
          <a:off x="212057" y="4954363"/>
          <a:ext cx="385936" cy="38555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25E6EA-C949-4692-A715-98AA73AD2470}">
      <dsp:nvSpPr>
        <dsp:cNvPr id="0" name=""/>
        <dsp:cNvSpPr/>
      </dsp:nvSpPr>
      <dsp:spPr>
        <a:xfrm>
          <a:off x="810052" y="4796634"/>
          <a:ext cx="6435155" cy="766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47" tIns="81147" rIns="81147" bIns="81147" numCol="1" spcCol="1270" anchor="ctr" anchorCtr="0">
          <a:noAutofit/>
        </a:bodyPr>
        <a:lstStyle/>
        <a:p>
          <a:pPr marL="0" lvl="0" indent="0" algn="l" defTabSz="622300">
            <a:lnSpc>
              <a:spcPct val="100000"/>
            </a:lnSpc>
            <a:spcBef>
              <a:spcPct val="0"/>
            </a:spcBef>
            <a:spcAft>
              <a:spcPct val="35000"/>
            </a:spcAft>
            <a:buNone/>
          </a:pPr>
          <a:r>
            <a:rPr lang="en-US" sz="1400" kern="1200"/>
            <a:t>In this project, we will analyze customer-level data of a leading telecom firm, build predictive models to identify customers at high risk of churn and identify the main indicators of churn.</a:t>
          </a:r>
        </a:p>
      </dsp:txBody>
      <dsp:txXfrm>
        <a:off x="810052" y="4796634"/>
        <a:ext cx="6435155" cy="7667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1A24-0F4B-732D-AF2F-35FE26E893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D12EEC-3504-6AA5-0879-68D64353AA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6E206C-6D60-604E-8942-2F6614FC5F65}"/>
              </a:ext>
            </a:extLst>
          </p:cNvPr>
          <p:cNvSpPr>
            <a:spLocks noGrp="1"/>
          </p:cNvSpPr>
          <p:nvPr>
            <p:ph type="dt" sz="half" idx="10"/>
          </p:nvPr>
        </p:nvSpPr>
        <p:spPr/>
        <p:txBody>
          <a:bodyPr/>
          <a:lstStyle/>
          <a:p>
            <a:fld id="{5F746AB7-D3C5-47D5-A5A1-57882FFCEDCB}" type="datetimeFigureOut">
              <a:rPr lang="en-IN" smtClean="0"/>
              <a:t>05-07-2023</a:t>
            </a:fld>
            <a:endParaRPr lang="en-IN"/>
          </a:p>
        </p:txBody>
      </p:sp>
      <p:sp>
        <p:nvSpPr>
          <p:cNvPr id="5" name="Footer Placeholder 4">
            <a:extLst>
              <a:ext uri="{FF2B5EF4-FFF2-40B4-BE49-F238E27FC236}">
                <a16:creationId xmlns:a16="http://schemas.microsoft.com/office/drawing/2014/main" id="{0B00528D-4CB7-BBF8-8C4D-9348301B9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CF6D7-44EE-3D45-B4E2-70A34C14FCB1}"/>
              </a:ext>
            </a:extLst>
          </p:cNvPr>
          <p:cNvSpPr>
            <a:spLocks noGrp="1"/>
          </p:cNvSpPr>
          <p:nvPr>
            <p:ph type="sldNum" sz="quarter" idx="12"/>
          </p:nvPr>
        </p:nvSpPr>
        <p:spPr/>
        <p:txBody>
          <a:bodyPr/>
          <a:lstStyle/>
          <a:p>
            <a:fld id="{90A4FC7A-8DAB-4A51-81CA-81CAB21944AF}" type="slidenum">
              <a:rPr lang="en-IN" smtClean="0"/>
              <a:t>‹#›</a:t>
            </a:fld>
            <a:endParaRPr lang="en-IN"/>
          </a:p>
        </p:txBody>
      </p:sp>
    </p:spTree>
    <p:extLst>
      <p:ext uri="{BB962C8B-B14F-4D97-AF65-F5344CB8AC3E}">
        <p14:creationId xmlns:p14="http://schemas.microsoft.com/office/powerpoint/2010/main" val="28198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E464-0078-C93B-7A36-0FC17E1A03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2F5DB3-3079-D794-1CFE-37C8C74111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417363-AB1E-5B9C-13BF-43AD84B68BC1}"/>
              </a:ext>
            </a:extLst>
          </p:cNvPr>
          <p:cNvSpPr>
            <a:spLocks noGrp="1"/>
          </p:cNvSpPr>
          <p:nvPr>
            <p:ph type="dt" sz="half" idx="10"/>
          </p:nvPr>
        </p:nvSpPr>
        <p:spPr/>
        <p:txBody>
          <a:bodyPr/>
          <a:lstStyle/>
          <a:p>
            <a:fld id="{5F746AB7-D3C5-47D5-A5A1-57882FFCEDCB}" type="datetimeFigureOut">
              <a:rPr lang="en-IN" smtClean="0"/>
              <a:t>05-07-2023</a:t>
            </a:fld>
            <a:endParaRPr lang="en-IN"/>
          </a:p>
        </p:txBody>
      </p:sp>
      <p:sp>
        <p:nvSpPr>
          <p:cNvPr id="5" name="Footer Placeholder 4">
            <a:extLst>
              <a:ext uri="{FF2B5EF4-FFF2-40B4-BE49-F238E27FC236}">
                <a16:creationId xmlns:a16="http://schemas.microsoft.com/office/drawing/2014/main" id="{B5F053D6-82D8-5C06-BD94-1E3FADD4C9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D41D01-7508-6F2A-E2BE-FB8B52102BCC}"/>
              </a:ext>
            </a:extLst>
          </p:cNvPr>
          <p:cNvSpPr>
            <a:spLocks noGrp="1"/>
          </p:cNvSpPr>
          <p:nvPr>
            <p:ph type="sldNum" sz="quarter" idx="12"/>
          </p:nvPr>
        </p:nvSpPr>
        <p:spPr/>
        <p:txBody>
          <a:bodyPr/>
          <a:lstStyle/>
          <a:p>
            <a:fld id="{90A4FC7A-8DAB-4A51-81CA-81CAB21944AF}" type="slidenum">
              <a:rPr lang="en-IN" smtClean="0"/>
              <a:t>‹#›</a:t>
            </a:fld>
            <a:endParaRPr lang="en-IN"/>
          </a:p>
        </p:txBody>
      </p:sp>
    </p:spTree>
    <p:extLst>
      <p:ext uri="{BB962C8B-B14F-4D97-AF65-F5344CB8AC3E}">
        <p14:creationId xmlns:p14="http://schemas.microsoft.com/office/powerpoint/2010/main" val="313216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5375DA-20E0-75E0-F8AB-C1B4943163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441E7F-6DD6-08B7-5E75-5152B3CBC1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70FFF4-051E-341C-00A9-3752805784C4}"/>
              </a:ext>
            </a:extLst>
          </p:cNvPr>
          <p:cNvSpPr>
            <a:spLocks noGrp="1"/>
          </p:cNvSpPr>
          <p:nvPr>
            <p:ph type="dt" sz="half" idx="10"/>
          </p:nvPr>
        </p:nvSpPr>
        <p:spPr/>
        <p:txBody>
          <a:bodyPr/>
          <a:lstStyle/>
          <a:p>
            <a:fld id="{5F746AB7-D3C5-47D5-A5A1-57882FFCEDCB}" type="datetimeFigureOut">
              <a:rPr lang="en-IN" smtClean="0"/>
              <a:t>05-07-2023</a:t>
            </a:fld>
            <a:endParaRPr lang="en-IN"/>
          </a:p>
        </p:txBody>
      </p:sp>
      <p:sp>
        <p:nvSpPr>
          <p:cNvPr id="5" name="Footer Placeholder 4">
            <a:extLst>
              <a:ext uri="{FF2B5EF4-FFF2-40B4-BE49-F238E27FC236}">
                <a16:creationId xmlns:a16="http://schemas.microsoft.com/office/drawing/2014/main" id="{24A8DE94-968F-F2B9-C3F0-8B64EF61C3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772656-0A52-7514-7D54-E03F0FEFA669}"/>
              </a:ext>
            </a:extLst>
          </p:cNvPr>
          <p:cNvSpPr>
            <a:spLocks noGrp="1"/>
          </p:cNvSpPr>
          <p:nvPr>
            <p:ph type="sldNum" sz="quarter" idx="12"/>
          </p:nvPr>
        </p:nvSpPr>
        <p:spPr/>
        <p:txBody>
          <a:bodyPr/>
          <a:lstStyle/>
          <a:p>
            <a:fld id="{90A4FC7A-8DAB-4A51-81CA-81CAB21944AF}" type="slidenum">
              <a:rPr lang="en-IN" smtClean="0"/>
              <a:t>‹#›</a:t>
            </a:fld>
            <a:endParaRPr lang="en-IN"/>
          </a:p>
        </p:txBody>
      </p:sp>
    </p:spTree>
    <p:extLst>
      <p:ext uri="{BB962C8B-B14F-4D97-AF65-F5344CB8AC3E}">
        <p14:creationId xmlns:p14="http://schemas.microsoft.com/office/powerpoint/2010/main" val="2589500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E77F-E8A9-882E-B1DF-D6B4894DA8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4CD2C6-40AE-BCAE-AEB5-5A58636E83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2728C3-4F24-DCB7-0F03-D6434B027CDD}"/>
              </a:ext>
            </a:extLst>
          </p:cNvPr>
          <p:cNvSpPr>
            <a:spLocks noGrp="1"/>
          </p:cNvSpPr>
          <p:nvPr>
            <p:ph type="dt" sz="half" idx="10"/>
          </p:nvPr>
        </p:nvSpPr>
        <p:spPr/>
        <p:txBody>
          <a:bodyPr/>
          <a:lstStyle/>
          <a:p>
            <a:fld id="{5F746AB7-D3C5-47D5-A5A1-57882FFCEDCB}" type="datetimeFigureOut">
              <a:rPr lang="en-IN" smtClean="0"/>
              <a:t>05-07-2023</a:t>
            </a:fld>
            <a:endParaRPr lang="en-IN"/>
          </a:p>
        </p:txBody>
      </p:sp>
      <p:sp>
        <p:nvSpPr>
          <p:cNvPr id="5" name="Footer Placeholder 4">
            <a:extLst>
              <a:ext uri="{FF2B5EF4-FFF2-40B4-BE49-F238E27FC236}">
                <a16:creationId xmlns:a16="http://schemas.microsoft.com/office/drawing/2014/main" id="{B3BF7757-7154-F2FC-7FD2-AE0AA4FE2D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943CC-C061-5723-9045-13522DF3756E}"/>
              </a:ext>
            </a:extLst>
          </p:cNvPr>
          <p:cNvSpPr>
            <a:spLocks noGrp="1"/>
          </p:cNvSpPr>
          <p:nvPr>
            <p:ph type="sldNum" sz="quarter" idx="12"/>
          </p:nvPr>
        </p:nvSpPr>
        <p:spPr/>
        <p:txBody>
          <a:bodyPr/>
          <a:lstStyle/>
          <a:p>
            <a:fld id="{90A4FC7A-8DAB-4A51-81CA-81CAB21944AF}" type="slidenum">
              <a:rPr lang="en-IN" smtClean="0"/>
              <a:t>‹#›</a:t>
            </a:fld>
            <a:endParaRPr lang="en-IN"/>
          </a:p>
        </p:txBody>
      </p:sp>
    </p:spTree>
    <p:extLst>
      <p:ext uri="{BB962C8B-B14F-4D97-AF65-F5344CB8AC3E}">
        <p14:creationId xmlns:p14="http://schemas.microsoft.com/office/powerpoint/2010/main" val="28044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197C-EC21-BAB3-09A7-272AFD7316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08BED0-944F-F30B-6B43-D5572EDB3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478E2C-19A0-539A-34C3-C39CC56A963E}"/>
              </a:ext>
            </a:extLst>
          </p:cNvPr>
          <p:cNvSpPr>
            <a:spLocks noGrp="1"/>
          </p:cNvSpPr>
          <p:nvPr>
            <p:ph type="dt" sz="half" idx="10"/>
          </p:nvPr>
        </p:nvSpPr>
        <p:spPr/>
        <p:txBody>
          <a:bodyPr/>
          <a:lstStyle/>
          <a:p>
            <a:fld id="{5F746AB7-D3C5-47D5-A5A1-57882FFCEDCB}" type="datetimeFigureOut">
              <a:rPr lang="en-IN" smtClean="0"/>
              <a:t>05-07-2023</a:t>
            </a:fld>
            <a:endParaRPr lang="en-IN"/>
          </a:p>
        </p:txBody>
      </p:sp>
      <p:sp>
        <p:nvSpPr>
          <p:cNvPr id="5" name="Footer Placeholder 4">
            <a:extLst>
              <a:ext uri="{FF2B5EF4-FFF2-40B4-BE49-F238E27FC236}">
                <a16:creationId xmlns:a16="http://schemas.microsoft.com/office/drawing/2014/main" id="{D6935C4B-917E-7932-021A-DCCB72DDEF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1F4F97-8112-B310-E59D-8D10F4AD8F23}"/>
              </a:ext>
            </a:extLst>
          </p:cNvPr>
          <p:cNvSpPr>
            <a:spLocks noGrp="1"/>
          </p:cNvSpPr>
          <p:nvPr>
            <p:ph type="sldNum" sz="quarter" idx="12"/>
          </p:nvPr>
        </p:nvSpPr>
        <p:spPr/>
        <p:txBody>
          <a:bodyPr/>
          <a:lstStyle/>
          <a:p>
            <a:fld id="{90A4FC7A-8DAB-4A51-81CA-81CAB21944AF}" type="slidenum">
              <a:rPr lang="en-IN" smtClean="0"/>
              <a:t>‹#›</a:t>
            </a:fld>
            <a:endParaRPr lang="en-IN"/>
          </a:p>
        </p:txBody>
      </p:sp>
    </p:spTree>
    <p:extLst>
      <p:ext uri="{BB962C8B-B14F-4D97-AF65-F5344CB8AC3E}">
        <p14:creationId xmlns:p14="http://schemas.microsoft.com/office/powerpoint/2010/main" val="339917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9101-C926-7452-C772-DD306D530D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1C51D9-F9B2-B1C6-12A0-D46B878998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26E43C-A242-B283-0C21-73D6AD6069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1209E6-096D-0829-B3ED-A6863A7F98F3}"/>
              </a:ext>
            </a:extLst>
          </p:cNvPr>
          <p:cNvSpPr>
            <a:spLocks noGrp="1"/>
          </p:cNvSpPr>
          <p:nvPr>
            <p:ph type="dt" sz="half" idx="10"/>
          </p:nvPr>
        </p:nvSpPr>
        <p:spPr/>
        <p:txBody>
          <a:bodyPr/>
          <a:lstStyle/>
          <a:p>
            <a:fld id="{5F746AB7-D3C5-47D5-A5A1-57882FFCEDCB}" type="datetimeFigureOut">
              <a:rPr lang="en-IN" smtClean="0"/>
              <a:t>05-07-2023</a:t>
            </a:fld>
            <a:endParaRPr lang="en-IN"/>
          </a:p>
        </p:txBody>
      </p:sp>
      <p:sp>
        <p:nvSpPr>
          <p:cNvPr id="6" name="Footer Placeholder 5">
            <a:extLst>
              <a:ext uri="{FF2B5EF4-FFF2-40B4-BE49-F238E27FC236}">
                <a16:creationId xmlns:a16="http://schemas.microsoft.com/office/drawing/2014/main" id="{D5F09976-6AE3-5DF4-8CCA-D4DE03B542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9510CC-53DE-25F2-5BD8-694B42678914}"/>
              </a:ext>
            </a:extLst>
          </p:cNvPr>
          <p:cNvSpPr>
            <a:spLocks noGrp="1"/>
          </p:cNvSpPr>
          <p:nvPr>
            <p:ph type="sldNum" sz="quarter" idx="12"/>
          </p:nvPr>
        </p:nvSpPr>
        <p:spPr/>
        <p:txBody>
          <a:bodyPr/>
          <a:lstStyle/>
          <a:p>
            <a:fld id="{90A4FC7A-8DAB-4A51-81CA-81CAB21944AF}" type="slidenum">
              <a:rPr lang="en-IN" smtClean="0"/>
              <a:t>‹#›</a:t>
            </a:fld>
            <a:endParaRPr lang="en-IN"/>
          </a:p>
        </p:txBody>
      </p:sp>
    </p:spTree>
    <p:extLst>
      <p:ext uri="{BB962C8B-B14F-4D97-AF65-F5344CB8AC3E}">
        <p14:creationId xmlns:p14="http://schemas.microsoft.com/office/powerpoint/2010/main" val="259510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8967-5482-D5DA-05DA-F7904331E7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A2500F-BA05-2393-C315-E3998E0B30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2CAED4-E676-309B-06DD-2C12548C19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712620-DC00-8029-B0CC-04807ADD2A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248884-C415-B1AF-836B-2B9170EFD2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995368-B202-C8F2-57BB-F515B9C1E074}"/>
              </a:ext>
            </a:extLst>
          </p:cNvPr>
          <p:cNvSpPr>
            <a:spLocks noGrp="1"/>
          </p:cNvSpPr>
          <p:nvPr>
            <p:ph type="dt" sz="half" idx="10"/>
          </p:nvPr>
        </p:nvSpPr>
        <p:spPr/>
        <p:txBody>
          <a:bodyPr/>
          <a:lstStyle/>
          <a:p>
            <a:fld id="{5F746AB7-D3C5-47D5-A5A1-57882FFCEDCB}" type="datetimeFigureOut">
              <a:rPr lang="en-IN" smtClean="0"/>
              <a:t>05-07-2023</a:t>
            </a:fld>
            <a:endParaRPr lang="en-IN"/>
          </a:p>
        </p:txBody>
      </p:sp>
      <p:sp>
        <p:nvSpPr>
          <p:cNvPr id="8" name="Footer Placeholder 7">
            <a:extLst>
              <a:ext uri="{FF2B5EF4-FFF2-40B4-BE49-F238E27FC236}">
                <a16:creationId xmlns:a16="http://schemas.microsoft.com/office/drawing/2014/main" id="{5C94D9CD-6171-0275-3B4C-56D9779516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463B9B-0037-EBFF-A0FC-0A364AE1FFA7}"/>
              </a:ext>
            </a:extLst>
          </p:cNvPr>
          <p:cNvSpPr>
            <a:spLocks noGrp="1"/>
          </p:cNvSpPr>
          <p:nvPr>
            <p:ph type="sldNum" sz="quarter" idx="12"/>
          </p:nvPr>
        </p:nvSpPr>
        <p:spPr/>
        <p:txBody>
          <a:bodyPr/>
          <a:lstStyle/>
          <a:p>
            <a:fld id="{90A4FC7A-8DAB-4A51-81CA-81CAB21944AF}" type="slidenum">
              <a:rPr lang="en-IN" smtClean="0"/>
              <a:t>‹#›</a:t>
            </a:fld>
            <a:endParaRPr lang="en-IN"/>
          </a:p>
        </p:txBody>
      </p:sp>
    </p:spTree>
    <p:extLst>
      <p:ext uri="{BB962C8B-B14F-4D97-AF65-F5344CB8AC3E}">
        <p14:creationId xmlns:p14="http://schemas.microsoft.com/office/powerpoint/2010/main" val="316038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DDF38-26B7-7CE3-B8BD-2AE02729C2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5D3D52-43ED-FD83-897D-F4C06C34552C}"/>
              </a:ext>
            </a:extLst>
          </p:cNvPr>
          <p:cNvSpPr>
            <a:spLocks noGrp="1"/>
          </p:cNvSpPr>
          <p:nvPr>
            <p:ph type="dt" sz="half" idx="10"/>
          </p:nvPr>
        </p:nvSpPr>
        <p:spPr/>
        <p:txBody>
          <a:bodyPr/>
          <a:lstStyle/>
          <a:p>
            <a:fld id="{5F746AB7-D3C5-47D5-A5A1-57882FFCEDCB}" type="datetimeFigureOut">
              <a:rPr lang="en-IN" smtClean="0"/>
              <a:t>05-07-2023</a:t>
            </a:fld>
            <a:endParaRPr lang="en-IN"/>
          </a:p>
        </p:txBody>
      </p:sp>
      <p:sp>
        <p:nvSpPr>
          <p:cNvPr id="4" name="Footer Placeholder 3">
            <a:extLst>
              <a:ext uri="{FF2B5EF4-FFF2-40B4-BE49-F238E27FC236}">
                <a16:creationId xmlns:a16="http://schemas.microsoft.com/office/drawing/2014/main" id="{881D6C31-D93B-8EDB-1015-53149A397A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93009F-4931-5287-5CC4-3CB931802929}"/>
              </a:ext>
            </a:extLst>
          </p:cNvPr>
          <p:cNvSpPr>
            <a:spLocks noGrp="1"/>
          </p:cNvSpPr>
          <p:nvPr>
            <p:ph type="sldNum" sz="quarter" idx="12"/>
          </p:nvPr>
        </p:nvSpPr>
        <p:spPr/>
        <p:txBody>
          <a:bodyPr/>
          <a:lstStyle/>
          <a:p>
            <a:fld id="{90A4FC7A-8DAB-4A51-81CA-81CAB21944AF}" type="slidenum">
              <a:rPr lang="en-IN" smtClean="0"/>
              <a:t>‹#›</a:t>
            </a:fld>
            <a:endParaRPr lang="en-IN"/>
          </a:p>
        </p:txBody>
      </p:sp>
    </p:spTree>
    <p:extLst>
      <p:ext uri="{BB962C8B-B14F-4D97-AF65-F5344CB8AC3E}">
        <p14:creationId xmlns:p14="http://schemas.microsoft.com/office/powerpoint/2010/main" val="301493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D3D4A0-878F-9407-7CD8-094E9FC4D76A}"/>
              </a:ext>
            </a:extLst>
          </p:cNvPr>
          <p:cNvSpPr>
            <a:spLocks noGrp="1"/>
          </p:cNvSpPr>
          <p:nvPr>
            <p:ph type="dt" sz="half" idx="10"/>
          </p:nvPr>
        </p:nvSpPr>
        <p:spPr/>
        <p:txBody>
          <a:bodyPr/>
          <a:lstStyle/>
          <a:p>
            <a:fld id="{5F746AB7-D3C5-47D5-A5A1-57882FFCEDCB}" type="datetimeFigureOut">
              <a:rPr lang="en-IN" smtClean="0"/>
              <a:t>05-07-2023</a:t>
            </a:fld>
            <a:endParaRPr lang="en-IN"/>
          </a:p>
        </p:txBody>
      </p:sp>
      <p:sp>
        <p:nvSpPr>
          <p:cNvPr id="3" name="Footer Placeholder 2">
            <a:extLst>
              <a:ext uri="{FF2B5EF4-FFF2-40B4-BE49-F238E27FC236}">
                <a16:creationId xmlns:a16="http://schemas.microsoft.com/office/drawing/2014/main" id="{6F170527-D237-5D8A-C9DC-F01394B833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166B09-63B1-33EF-3EEC-6C179F5849AB}"/>
              </a:ext>
            </a:extLst>
          </p:cNvPr>
          <p:cNvSpPr>
            <a:spLocks noGrp="1"/>
          </p:cNvSpPr>
          <p:nvPr>
            <p:ph type="sldNum" sz="quarter" idx="12"/>
          </p:nvPr>
        </p:nvSpPr>
        <p:spPr/>
        <p:txBody>
          <a:bodyPr/>
          <a:lstStyle/>
          <a:p>
            <a:fld id="{90A4FC7A-8DAB-4A51-81CA-81CAB21944AF}" type="slidenum">
              <a:rPr lang="en-IN" smtClean="0"/>
              <a:t>‹#›</a:t>
            </a:fld>
            <a:endParaRPr lang="en-IN"/>
          </a:p>
        </p:txBody>
      </p:sp>
    </p:spTree>
    <p:extLst>
      <p:ext uri="{BB962C8B-B14F-4D97-AF65-F5344CB8AC3E}">
        <p14:creationId xmlns:p14="http://schemas.microsoft.com/office/powerpoint/2010/main" val="372725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46DB-3B9E-5AE8-56EF-968EE10F5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BFEECE-64F1-DD42-69E3-914E3B7F4B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99A1DB-0546-1F65-3BE2-6E16B0E67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1EA87-EB79-9DDB-793F-C23F14496FA4}"/>
              </a:ext>
            </a:extLst>
          </p:cNvPr>
          <p:cNvSpPr>
            <a:spLocks noGrp="1"/>
          </p:cNvSpPr>
          <p:nvPr>
            <p:ph type="dt" sz="half" idx="10"/>
          </p:nvPr>
        </p:nvSpPr>
        <p:spPr/>
        <p:txBody>
          <a:bodyPr/>
          <a:lstStyle/>
          <a:p>
            <a:fld id="{5F746AB7-D3C5-47D5-A5A1-57882FFCEDCB}" type="datetimeFigureOut">
              <a:rPr lang="en-IN" smtClean="0"/>
              <a:t>05-07-2023</a:t>
            </a:fld>
            <a:endParaRPr lang="en-IN"/>
          </a:p>
        </p:txBody>
      </p:sp>
      <p:sp>
        <p:nvSpPr>
          <p:cNvPr id="6" name="Footer Placeholder 5">
            <a:extLst>
              <a:ext uri="{FF2B5EF4-FFF2-40B4-BE49-F238E27FC236}">
                <a16:creationId xmlns:a16="http://schemas.microsoft.com/office/drawing/2014/main" id="{AC3AA152-77EB-6A7C-3CC7-DD7BAA8CB5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3FD11E-EBE0-8611-BCD0-8D5434AD270D}"/>
              </a:ext>
            </a:extLst>
          </p:cNvPr>
          <p:cNvSpPr>
            <a:spLocks noGrp="1"/>
          </p:cNvSpPr>
          <p:nvPr>
            <p:ph type="sldNum" sz="quarter" idx="12"/>
          </p:nvPr>
        </p:nvSpPr>
        <p:spPr/>
        <p:txBody>
          <a:bodyPr/>
          <a:lstStyle/>
          <a:p>
            <a:fld id="{90A4FC7A-8DAB-4A51-81CA-81CAB21944AF}" type="slidenum">
              <a:rPr lang="en-IN" smtClean="0"/>
              <a:t>‹#›</a:t>
            </a:fld>
            <a:endParaRPr lang="en-IN"/>
          </a:p>
        </p:txBody>
      </p:sp>
    </p:spTree>
    <p:extLst>
      <p:ext uri="{BB962C8B-B14F-4D97-AF65-F5344CB8AC3E}">
        <p14:creationId xmlns:p14="http://schemas.microsoft.com/office/powerpoint/2010/main" val="252498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7C6D-4975-0A7F-8414-D353D07AB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9381F3-34D9-D316-1E44-331CFBD1FA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55D91B-1FE5-D0E6-4AE4-AD0907D1F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5499D-C059-A774-86D5-5FD6C9642DAB}"/>
              </a:ext>
            </a:extLst>
          </p:cNvPr>
          <p:cNvSpPr>
            <a:spLocks noGrp="1"/>
          </p:cNvSpPr>
          <p:nvPr>
            <p:ph type="dt" sz="half" idx="10"/>
          </p:nvPr>
        </p:nvSpPr>
        <p:spPr/>
        <p:txBody>
          <a:bodyPr/>
          <a:lstStyle/>
          <a:p>
            <a:fld id="{5F746AB7-D3C5-47D5-A5A1-57882FFCEDCB}" type="datetimeFigureOut">
              <a:rPr lang="en-IN" smtClean="0"/>
              <a:t>05-07-2023</a:t>
            </a:fld>
            <a:endParaRPr lang="en-IN"/>
          </a:p>
        </p:txBody>
      </p:sp>
      <p:sp>
        <p:nvSpPr>
          <p:cNvPr id="6" name="Footer Placeholder 5">
            <a:extLst>
              <a:ext uri="{FF2B5EF4-FFF2-40B4-BE49-F238E27FC236}">
                <a16:creationId xmlns:a16="http://schemas.microsoft.com/office/drawing/2014/main" id="{E289BD8F-720F-8682-8D7F-23FFD0B70E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67666F-CF7F-C970-6A71-1957A14205A6}"/>
              </a:ext>
            </a:extLst>
          </p:cNvPr>
          <p:cNvSpPr>
            <a:spLocks noGrp="1"/>
          </p:cNvSpPr>
          <p:nvPr>
            <p:ph type="sldNum" sz="quarter" idx="12"/>
          </p:nvPr>
        </p:nvSpPr>
        <p:spPr/>
        <p:txBody>
          <a:bodyPr/>
          <a:lstStyle/>
          <a:p>
            <a:fld id="{90A4FC7A-8DAB-4A51-81CA-81CAB21944AF}" type="slidenum">
              <a:rPr lang="en-IN" smtClean="0"/>
              <a:t>‹#›</a:t>
            </a:fld>
            <a:endParaRPr lang="en-IN"/>
          </a:p>
        </p:txBody>
      </p:sp>
    </p:spTree>
    <p:extLst>
      <p:ext uri="{BB962C8B-B14F-4D97-AF65-F5344CB8AC3E}">
        <p14:creationId xmlns:p14="http://schemas.microsoft.com/office/powerpoint/2010/main" val="379089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CBE39A-692B-40A4-338F-6E1946B3E8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9499F7-B5CC-014C-AA92-41FE5F1E4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36FD5C-4873-36E0-EA6F-4BEB349452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46AB7-D3C5-47D5-A5A1-57882FFCEDCB}" type="datetimeFigureOut">
              <a:rPr lang="en-IN" smtClean="0"/>
              <a:t>05-07-2023</a:t>
            </a:fld>
            <a:endParaRPr lang="en-IN"/>
          </a:p>
        </p:txBody>
      </p:sp>
      <p:sp>
        <p:nvSpPr>
          <p:cNvPr id="5" name="Footer Placeholder 4">
            <a:extLst>
              <a:ext uri="{FF2B5EF4-FFF2-40B4-BE49-F238E27FC236}">
                <a16:creationId xmlns:a16="http://schemas.microsoft.com/office/drawing/2014/main" id="{51CA7866-9A71-1CB9-313B-06E254FFF6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359AAD-5BC5-4583-83B2-4DEB85B10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A4FC7A-8DAB-4A51-81CA-81CAB21944AF}" type="slidenum">
              <a:rPr lang="en-IN" smtClean="0"/>
              <a:t>‹#›</a:t>
            </a:fld>
            <a:endParaRPr lang="en-IN"/>
          </a:p>
        </p:txBody>
      </p:sp>
    </p:spTree>
    <p:extLst>
      <p:ext uri="{BB962C8B-B14F-4D97-AF65-F5344CB8AC3E}">
        <p14:creationId xmlns:p14="http://schemas.microsoft.com/office/powerpoint/2010/main" val="365997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330D6772-5550-42D5-B8BC-CDE283656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Rectangle 3080">
            <a:extLst>
              <a:ext uri="{FF2B5EF4-FFF2-40B4-BE49-F238E27FC236}">
                <a16:creationId xmlns:a16="http://schemas.microsoft.com/office/drawing/2014/main" id="{97DB0DD1-0F30-4B7E-A6DC-3DDA7D5B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074" name="Picture 2" descr="Churn analysis">
            <a:extLst>
              <a:ext uri="{FF2B5EF4-FFF2-40B4-BE49-F238E27FC236}">
                <a16:creationId xmlns:a16="http://schemas.microsoft.com/office/drawing/2014/main" id="{04DA3C32-F15E-F1F7-4DDE-51CCE3E9B305}"/>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l="4166" r="18501" b="1"/>
          <a:stretch/>
        </p:blipFill>
        <p:spPr bwMode="auto">
          <a:xfrm>
            <a:off x="-1" y="-4834"/>
            <a:ext cx="1219200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CA9A07E-8990-D84B-B828-D53A1DD520E1}"/>
              </a:ext>
            </a:extLst>
          </p:cNvPr>
          <p:cNvSpPr>
            <a:spLocks noGrp="1"/>
          </p:cNvSpPr>
          <p:nvPr>
            <p:ph type="title"/>
          </p:nvPr>
        </p:nvSpPr>
        <p:spPr>
          <a:xfrm>
            <a:off x="2935032" y="351341"/>
            <a:ext cx="7248873" cy="2676313"/>
          </a:xfrm>
        </p:spPr>
        <p:txBody>
          <a:bodyPr anchor="t">
            <a:normAutofit/>
          </a:bodyPr>
          <a:lstStyle/>
          <a:p>
            <a:br>
              <a:rPr lang="en-US" sz="5400" b="1" u="sng" dirty="0">
                <a:solidFill>
                  <a:srgbClr val="FFFFFF"/>
                </a:solidFill>
              </a:rPr>
            </a:br>
            <a:r>
              <a:rPr lang="en-US" b="1" dirty="0">
                <a:solidFill>
                  <a:schemeClr val="bg1"/>
                </a:solidFill>
              </a:rPr>
              <a:t>Project Title-Telecom churn </a:t>
            </a:r>
            <a:br>
              <a:rPr lang="en-US" b="1" dirty="0">
                <a:solidFill>
                  <a:schemeClr val="bg1"/>
                </a:solidFill>
              </a:rPr>
            </a:br>
            <a:r>
              <a:rPr lang="en-US" b="1" dirty="0">
                <a:solidFill>
                  <a:schemeClr val="bg1"/>
                </a:solidFill>
              </a:rPr>
              <a:t>                       case study</a:t>
            </a:r>
            <a:endParaRPr lang="en-IN" dirty="0">
              <a:solidFill>
                <a:schemeClr val="bg1"/>
              </a:solidFill>
            </a:endParaRPr>
          </a:p>
        </p:txBody>
      </p:sp>
      <p:sp>
        <p:nvSpPr>
          <p:cNvPr id="3" name="Content Placeholder 2">
            <a:extLst>
              <a:ext uri="{FF2B5EF4-FFF2-40B4-BE49-F238E27FC236}">
                <a16:creationId xmlns:a16="http://schemas.microsoft.com/office/drawing/2014/main" id="{ADE31446-FD37-91F2-767B-B4431B990AD7}"/>
              </a:ext>
            </a:extLst>
          </p:cNvPr>
          <p:cNvSpPr>
            <a:spLocks noGrp="1"/>
          </p:cNvSpPr>
          <p:nvPr>
            <p:ph idx="1"/>
          </p:nvPr>
        </p:nvSpPr>
        <p:spPr>
          <a:xfrm>
            <a:off x="2938081" y="2666806"/>
            <a:ext cx="6167248" cy="3178182"/>
          </a:xfrm>
        </p:spPr>
        <p:txBody>
          <a:bodyPr>
            <a:normAutofit/>
          </a:bodyPr>
          <a:lstStyle/>
          <a:p>
            <a:pPr marL="0" marR="0" lvl="0" indent="0" rtl="0">
              <a:spcBef>
                <a:spcPts val="0"/>
              </a:spcBef>
              <a:spcAft>
                <a:spcPts val="0"/>
              </a:spcAft>
              <a:buClr>
                <a:srgbClr val="002776"/>
              </a:buClr>
              <a:buSzPts val="3600"/>
              <a:buFont typeface="Verdana"/>
              <a:buNone/>
            </a:pPr>
            <a:r>
              <a:rPr lang="en-IN" sz="3200" b="1" cap="none" dirty="0">
                <a:solidFill>
                  <a:schemeClr val="bg1"/>
                </a:solidFill>
                <a:ea typeface="Verdana"/>
                <a:cs typeface="Verdana"/>
                <a:sym typeface="Verdana"/>
              </a:rPr>
              <a:t>Name-</a:t>
            </a:r>
            <a:endParaRPr lang="en-US" sz="3200" b="1" i="0" u="none" strike="noStrike" cap="none" dirty="0">
              <a:solidFill>
                <a:schemeClr val="bg1"/>
              </a:solidFill>
              <a:ea typeface="Verdana"/>
              <a:cs typeface="Verdana"/>
              <a:sym typeface="Verdana"/>
            </a:endParaRPr>
          </a:p>
          <a:p>
            <a:pPr marL="0" marR="0" lvl="0" indent="0" rtl="0">
              <a:spcBef>
                <a:spcPts val="0"/>
              </a:spcBef>
              <a:spcAft>
                <a:spcPts val="0"/>
              </a:spcAft>
              <a:buClr>
                <a:srgbClr val="002776"/>
              </a:buClr>
              <a:buSzPts val="3600"/>
              <a:buFont typeface="Verdana"/>
              <a:buNone/>
            </a:pPr>
            <a:r>
              <a:rPr lang="en-US" sz="3200" dirty="0">
                <a:solidFill>
                  <a:srgbClr val="FFFFFF"/>
                </a:solidFill>
              </a:rPr>
              <a:t>              1</a:t>
            </a:r>
            <a:r>
              <a:rPr lang="en-US" sz="3200" i="0" u="none" strike="noStrike" dirty="0">
                <a:solidFill>
                  <a:srgbClr val="FFFFFF"/>
                </a:solidFill>
                <a:effectLst/>
              </a:rPr>
              <a:t>)  </a:t>
            </a:r>
            <a:r>
              <a:rPr lang="en-US" sz="3200" b="0" i="0" u="none" strike="noStrike" dirty="0">
                <a:solidFill>
                  <a:srgbClr val="FFFFFF"/>
                </a:solidFill>
                <a:effectLst/>
              </a:rPr>
              <a:t>Mayur Sudhir Chavhan</a:t>
            </a:r>
            <a:r>
              <a:rPr lang="en-US" sz="3200" dirty="0">
                <a:solidFill>
                  <a:srgbClr val="FFFFFF"/>
                </a:solidFill>
              </a:rPr>
              <a:t> </a:t>
            </a:r>
          </a:p>
          <a:p>
            <a:pPr marL="0" marR="0" lvl="0" indent="0" rtl="0">
              <a:spcBef>
                <a:spcPts val="0"/>
              </a:spcBef>
              <a:spcAft>
                <a:spcPts val="0"/>
              </a:spcAft>
              <a:buClr>
                <a:srgbClr val="002776"/>
              </a:buClr>
              <a:buSzPts val="3600"/>
              <a:buFont typeface="Verdana"/>
              <a:buNone/>
            </a:pPr>
            <a:r>
              <a:rPr lang="en-US" sz="2000" dirty="0">
                <a:solidFill>
                  <a:srgbClr val="FFFFFF"/>
                </a:solidFill>
              </a:rPr>
              <a:t>              </a:t>
            </a:r>
            <a:endParaRPr lang="en-US" sz="2000" b="1" dirty="0">
              <a:solidFill>
                <a:srgbClr val="FFFFFF"/>
              </a:solidFill>
              <a:ea typeface="Verdana"/>
              <a:sym typeface="Verdana"/>
            </a:endParaRPr>
          </a:p>
          <a:p>
            <a:pPr marL="0" marR="0" lvl="0" indent="0" rtl="0">
              <a:spcBef>
                <a:spcPts val="0"/>
              </a:spcBef>
              <a:spcAft>
                <a:spcPts val="0"/>
              </a:spcAft>
              <a:buClr>
                <a:srgbClr val="002776"/>
              </a:buClr>
              <a:buSzPts val="3600"/>
              <a:buFont typeface="Verdana"/>
              <a:buNone/>
            </a:pPr>
            <a:endParaRPr lang="en-US" sz="2000" dirty="0">
              <a:solidFill>
                <a:srgbClr val="FFFFFF"/>
              </a:solidFill>
            </a:endParaRPr>
          </a:p>
          <a:p>
            <a:pPr marL="0" marR="0" lvl="0" indent="0" rtl="0">
              <a:spcBef>
                <a:spcPts val="0"/>
              </a:spcBef>
              <a:spcAft>
                <a:spcPts val="0"/>
              </a:spcAft>
              <a:buClr>
                <a:srgbClr val="002776"/>
              </a:buClr>
              <a:buSzPts val="2400"/>
              <a:buFont typeface="Verdana"/>
              <a:buNone/>
            </a:pPr>
            <a:r>
              <a:rPr lang="en-US" sz="2000" b="1" i="0" u="none" strike="noStrike" cap="none" dirty="0">
                <a:solidFill>
                  <a:srgbClr val="FFFFFF"/>
                </a:solidFill>
                <a:ea typeface="Verdana"/>
                <a:cs typeface="Verdana"/>
                <a:sym typeface="Verdana"/>
              </a:rPr>
              <a:t> Mentor Name- </a:t>
            </a:r>
            <a:r>
              <a:rPr lang="en-US" sz="2000" b="1" dirty="0">
                <a:solidFill>
                  <a:srgbClr val="FFFFFF"/>
                </a:solidFill>
                <a:ea typeface="Verdana"/>
                <a:cs typeface="Verdana"/>
                <a:sym typeface="Verdana"/>
              </a:rPr>
              <a:t>Saurabh Singh</a:t>
            </a:r>
            <a:endParaRPr lang="en-US" sz="2000" dirty="0">
              <a:solidFill>
                <a:srgbClr val="FFFFFF"/>
              </a:solidFill>
            </a:endParaRPr>
          </a:p>
          <a:p>
            <a:pPr marL="0" marR="0" lvl="0" indent="0" rtl="0">
              <a:spcBef>
                <a:spcPts val="0"/>
              </a:spcBef>
              <a:spcAft>
                <a:spcPts val="0"/>
              </a:spcAft>
              <a:buClr>
                <a:srgbClr val="002776"/>
              </a:buClr>
              <a:buSzPts val="2400"/>
              <a:buFont typeface="Verdana"/>
              <a:buNone/>
            </a:pPr>
            <a:r>
              <a:rPr lang="en-US" sz="2000" b="1" i="0" u="none" strike="noStrike" cap="none" dirty="0">
                <a:solidFill>
                  <a:srgbClr val="FFFFFF"/>
                </a:solidFill>
                <a:ea typeface="Verdana"/>
                <a:cs typeface="Verdana"/>
                <a:sym typeface="Verdana"/>
              </a:rPr>
              <a:t> </a:t>
            </a:r>
            <a:r>
              <a:rPr lang="en-US" sz="2000" b="1" dirty="0">
                <a:solidFill>
                  <a:srgbClr val="FFFFFF"/>
                </a:solidFill>
                <a:ea typeface="Verdana"/>
                <a:cs typeface="Verdana"/>
                <a:sym typeface="Verdana"/>
              </a:rPr>
              <a:t>Date-29</a:t>
            </a:r>
            <a:r>
              <a:rPr lang="en-US" sz="2000" b="1" i="0" u="none" strike="noStrike" cap="none" dirty="0">
                <a:solidFill>
                  <a:srgbClr val="FFFFFF"/>
                </a:solidFill>
                <a:ea typeface="Verdana"/>
                <a:cs typeface="Verdana"/>
                <a:sym typeface="Verdana"/>
              </a:rPr>
              <a:t>/06/2023</a:t>
            </a:r>
            <a:endParaRPr lang="en-US" sz="2000" dirty="0">
              <a:solidFill>
                <a:srgbClr val="FFFFFF"/>
              </a:solidFill>
            </a:endParaRPr>
          </a:p>
          <a:p>
            <a:endParaRPr lang="en-IN" sz="2000" dirty="0">
              <a:solidFill>
                <a:srgbClr val="FFFFFF"/>
              </a:solidFill>
            </a:endParaRPr>
          </a:p>
        </p:txBody>
      </p:sp>
    </p:spTree>
    <p:extLst>
      <p:ext uri="{BB962C8B-B14F-4D97-AF65-F5344CB8AC3E}">
        <p14:creationId xmlns:p14="http://schemas.microsoft.com/office/powerpoint/2010/main" val="3967936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31A88-C8F6-52BA-01D9-B2C29B00EB4B}"/>
              </a:ext>
            </a:extLst>
          </p:cNvPr>
          <p:cNvSpPr>
            <a:spLocks noGrp="1"/>
          </p:cNvSpPr>
          <p:nvPr>
            <p:ph type="title"/>
          </p:nvPr>
        </p:nvSpPr>
        <p:spPr>
          <a:xfrm>
            <a:off x="838200" y="216405"/>
            <a:ext cx="10515600" cy="1058088"/>
          </a:xfrm>
        </p:spPr>
        <p:txBody>
          <a:bodyPr>
            <a:normAutofit/>
          </a:bodyPr>
          <a:lstStyle/>
          <a:p>
            <a:r>
              <a:rPr lang="en-IN" sz="4000" dirty="0"/>
              <a:t>Feature Engineering/ Selection</a:t>
            </a:r>
          </a:p>
        </p:txBody>
      </p:sp>
      <p:sp>
        <p:nvSpPr>
          <p:cNvPr id="3" name="Content Placeholder 2">
            <a:extLst>
              <a:ext uri="{FF2B5EF4-FFF2-40B4-BE49-F238E27FC236}">
                <a16:creationId xmlns:a16="http://schemas.microsoft.com/office/drawing/2014/main" id="{2D55AB02-67FC-6EE7-BEED-FBCDFFCCBCCA}"/>
              </a:ext>
            </a:extLst>
          </p:cNvPr>
          <p:cNvSpPr>
            <a:spLocks noGrp="1"/>
          </p:cNvSpPr>
          <p:nvPr>
            <p:ph idx="1"/>
          </p:nvPr>
        </p:nvSpPr>
        <p:spPr>
          <a:xfrm>
            <a:off x="838200" y="1690688"/>
            <a:ext cx="10515600" cy="4802187"/>
          </a:xfrm>
        </p:spPr>
        <p:txBody>
          <a:bodyPr>
            <a:normAutofit/>
          </a:bodyPr>
          <a:lstStyle/>
          <a:p>
            <a:r>
              <a:rPr lang="en-IN" sz="2000" dirty="0"/>
              <a:t>Churn Prediction Model</a:t>
            </a:r>
          </a:p>
        </p:txBody>
      </p:sp>
      <p:sp>
        <p:nvSpPr>
          <p:cNvPr id="4" name="Rectangle 3">
            <a:extLst>
              <a:ext uri="{FF2B5EF4-FFF2-40B4-BE49-F238E27FC236}">
                <a16:creationId xmlns:a16="http://schemas.microsoft.com/office/drawing/2014/main" id="{3A205C26-A2C4-0172-1BE6-21CF537F286A}"/>
              </a:ext>
            </a:extLst>
          </p:cNvPr>
          <p:cNvSpPr/>
          <p:nvPr/>
        </p:nvSpPr>
        <p:spPr>
          <a:xfrm>
            <a:off x="1374361" y="2116666"/>
            <a:ext cx="2071395" cy="10160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Training Data</a:t>
            </a:r>
          </a:p>
        </p:txBody>
      </p:sp>
      <p:sp>
        <p:nvSpPr>
          <p:cNvPr id="5" name="Rectangle 4">
            <a:extLst>
              <a:ext uri="{FF2B5EF4-FFF2-40B4-BE49-F238E27FC236}">
                <a16:creationId xmlns:a16="http://schemas.microsoft.com/office/drawing/2014/main" id="{66DC6F36-3566-0ACF-C7C8-48419E893241}"/>
              </a:ext>
            </a:extLst>
          </p:cNvPr>
          <p:cNvSpPr/>
          <p:nvPr/>
        </p:nvSpPr>
        <p:spPr>
          <a:xfrm>
            <a:off x="1473198" y="4930019"/>
            <a:ext cx="2071395" cy="109824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Testing Data</a:t>
            </a:r>
          </a:p>
        </p:txBody>
      </p:sp>
      <p:sp>
        <p:nvSpPr>
          <p:cNvPr id="6" name="Oval 5">
            <a:extLst>
              <a:ext uri="{FF2B5EF4-FFF2-40B4-BE49-F238E27FC236}">
                <a16:creationId xmlns:a16="http://schemas.microsoft.com/office/drawing/2014/main" id="{DB1E901B-F344-49E8-A226-2C4EAEFB2AF4}"/>
              </a:ext>
            </a:extLst>
          </p:cNvPr>
          <p:cNvSpPr/>
          <p:nvPr/>
        </p:nvSpPr>
        <p:spPr>
          <a:xfrm>
            <a:off x="5075853" y="3359019"/>
            <a:ext cx="2071396" cy="1231641"/>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a:t>
            </a:r>
          </a:p>
        </p:txBody>
      </p:sp>
      <p:sp>
        <p:nvSpPr>
          <p:cNvPr id="7" name="Rectangle 6">
            <a:extLst>
              <a:ext uri="{FF2B5EF4-FFF2-40B4-BE49-F238E27FC236}">
                <a16:creationId xmlns:a16="http://schemas.microsoft.com/office/drawing/2014/main" id="{114361EB-355F-1D65-0520-27A800E215A8}"/>
              </a:ext>
            </a:extLst>
          </p:cNvPr>
          <p:cNvSpPr/>
          <p:nvPr/>
        </p:nvSpPr>
        <p:spPr>
          <a:xfrm>
            <a:off x="8543044" y="3507962"/>
            <a:ext cx="1189480" cy="93375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Real</a:t>
            </a:r>
          </a:p>
        </p:txBody>
      </p:sp>
      <p:cxnSp>
        <p:nvCxnSpPr>
          <p:cNvPr id="11" name="Straight Arrow Connector 10">
            <a:extLst>
              <a:ext uri="{FF2B5EF4-FFF2-40B4-BE49-F238E27FC236}">
                <a16:creationId xmlns:a16="http://schemas.microsoft.com/office/drawing/2014/main" id="{EB04895B-B44B-0D94-0033-2F41AB5B229D}"/>
              </a:ext>
            </a:extLst>
          </p:cNvPr>
          <p:cNvCxnSpPr>
            <a:cxnSpLocks/>
            <a:endCxn id="6" idx="2"/>
          </p:cNvCxnSpPr>
          <p:nvPr/>
        </p:nvCxnSpPr>
        <p:spPr>
          <a:xfrm>
            <a:off x="3445756" y="3132666"/>
            <a:ext cx="1630097" cy="842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97435C-FA32-DB2E-A11B-4B37C7D6284F}"/>
              </a:ext>
            </a:extLst>
          </p:cNvPr>
          <p:cNvCxnSpPr/>
          <p:nvPr/>
        </p:nvCxnSpPr>
        <p:spPr>
          <a:xfrm flipV="1">
            <a:off x="3544593" y="4039809"/>
            <a:ext cx="1531260" cy="890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2228549-075F-99F8-7AA5-CEE6E2ECF7F3}"/>
              </a:ext>
            </a:extLst>
          </p:cNvPr>
          <p:cNvCxnSpPr>
            <a:cxnSpLocks/>
          </p:cNvCxnSpPr>
          <p:nvPr/>
        </p:nvCxnSpPr>
        <p:spPr>
          <a:xfrm>
            <a:off x="2459476" y="3132666"/>
            <a:ext cx="1" cy="1797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984B06-090C-765F-AD51-BA5BF539E992}"/>
              </a:ext>
            </a:extLst>
          </p:cNvPr>
          <p:cNvCxnSpPr>
            <a:cxnSpLocks/>
            <a:stCxn id="6" idx="6"/>
          </p:cNvCxnSpPr>
          <p:nvPr/>
        </p:nvCxnSpPr>
        <p:spPr>
          <a:xfrm flipV="1">
            <a:off x="7147249" y="3974839"/>
            <a:ext cx="13957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E52381F-2147-3E2D-5F49-E9CD3B5F2D28}"/>
              </a:ext>
            </a:extLst>
          </p:cNvPr>
          <p:cNvCxnSpPr>
            <a:endCxn id="6" idx="3"/>
          </p:cNvCxnSpPr>
          <p:nvPr/>
        </p:nvCxnSpPr>
        <p:spPr>
          <a:xfrm flipV="1">
            <a:off x="3544593" y="4410290"/>
            <a:ext cx="1834609" cy="16179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6ACB597-F880-DF1C-4872-2CE01BA6033C}"/>
              </a:ext>
            </a:extLst>
          </p:cNvPr>
          <p:cNvCxnSpPr>
            <a:stCxn id="7" idx="0"/>
            <a:endCxn id="4" idx="3"/>
          </p:cNvCxnSpPr>
          <p:nvPr/>
        </p:nvCxnSpPr>
        <p:spPr>
          <a:xfrm rot="16200000" flipV="1">
            <a:off x="5850122" y="220300"/>
            <a:ext cx="883296" cy="56920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D2478FE-C42A-4E8B-A4E2-F1E6C5DCE75B}"/>
              </a:ext>
            </a:extLst>
          </p:cNvPr>
          <p:cNvSpPr/>
          <p:nvPr/>
        </p:nvSpPr>
        <p:spPr>
          <a:xfrm>
            <a:off x="4109757" y="5060075"/>
            <a:ext cx="842229" cy="32502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 Test=Ok</a:t>
            </a:r>
          </a:p>
        </p:txBody>
      </p:sp>
      <p:sp>
        <p:nvSpPr>
          <p:cNvPr id="41" name="Rectangle 40">
            <a:extLst>
              <a:ext uri="{FF2B5EF4-FFF2-40B4-BE49-F238E27FC236}">
                <a16:creationId xmlns:a16="http://schemas.microsoft.com/office/drawing/2014/main" id="{B134F9CF-4208-ADFB-6C81-1E2F62CDC804}"/>
              </a:ext>
            </a:extLst>
          </p:cNvPr>
          <p:cNvSpPr/>
          <p:nvPr/>
        </p:nvSpPr>
        <p:spPr>
          <a:xfrm>
            <a:off x="3920899" y="3389474"/>
            <a:ext cx="685950" cy="32567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1) Build</a:t>
            </a:r>
          </a:p>
        </p:txBody>
      </p:sp>
      <p:sp>
        <p:nvSpPr>
          <p:cNvPr id="43" name="Rectangle 42">
            <a:extLst>
              <a:ext uri="{FF2B5EF4-FFF2-40B4-BE49-F238E27FC236}">
                <a16:creationId xmlns:a16="http://schemas.microsoft.com/office/drawing/2014/main" id="{31043342-FB1E-5747-7590-D51D239A593A}"/>
              </a:ext>
            </a:extLst>
          </p:cNvPr>
          <p:cNvSpPr/>
          <p:nvPr/>
        </p:nvSpPr>
        <p:spPr>
          <a:xfrm>
            <a:off x="3855272" y="4345321"/>
            <a:ext cx="675600" cy="409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2) Test</a:t>
            </a:r>
          </a:p>
        </p:txBody>
      </p:sp>
      <p:sp>
        <p:nvSpPr>
          <p:cNvPr id="44" name="Rectangle 43">
            <a:extLst>
              <a:ext uri="{FF2B5EF4-FFF2-40B4-BE49-F238E27FC236}">
                <a16:creationId xmlns:a16="http://schemas.microsoft.com/office/drawing/2014/main" id="{904A9449-6865-9FBD-5C5D-988251F64048}"/>
              </a:ext>
            </a:extLst>
          </p:cNvPr>
          <p:cNvSpPr/>
          <p:nvPr/>
        </p:nvSpPr>
        <p:spPr>
          <a:xfrm>
            <a:off x="6557548" y="2468095"/>
            <a:ext cx="842229" cy="32502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5) Update</a:t>
            </a:r>
          </a:p>
        </p:txBody>
      </p:sp>
      <p:sp>
        <p:nvSpPr>
          <p:cNvPr id="45" name="Rectangle 44">
            <a:extLst>
              <a:ext uri="{FF2B5EF4-FFF2-40B4-BE49-F238E27FC236}">
                <a16:creationId xmlns:a16="http://schemas.microsoft.com/office/drawing/2014/main" id="{7A890091-4042-E570-241B-6B2891D327CA}"/>
              </a:ext>
            </a:extLst>
          </p:cNvPr>
          <p:cNvSpPr/>
          <p:nvPr/>
        </p:nvSpPr>
        <p:spPr>
          <a:xfrm>
            <a:off x="7353564" y="3811979"/>
            <a:ext cx="842229" cy="32502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4) Predict</a:t>
            </a:r>
          </a:p>
        </p:txBody>
      </p:sp>
      <p:sp>
        <p:nvSpPr>
          <p:cNvPr id="8" name="Rectangle 7">
            <a:extLst>
              <a:ext uri="{FF2B5EF4-FFF2-40B4-BE49-F238E27FC236}">
                <a16:creationId xmlns:a16="http://schemas.microsoft.com/office/drawing/2014/main" id="{5B8D35CF-0930-8B6F-4CBB-4D3CB1718DD5}"/>
              </a:ext>
            </a:extLst>
          </p:cNvPr>
          <p:cNvSpPr/>
          <p:nvPr/>
        </p:nvSpPr>
        <p:spPr>
          <a:xfrm>
            <a:off x="1820069" y="3829086"/>
            <a:ext cx="1278814" cy="31689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Independent </a:t>
            </a:r>
          </a:p>
        </p:txBody>
      </p:sp>
    </p:spTree>
    <p:extLst>
      <p:ext uri="{BB962C8B-B14F-4D97-AF65-F5344CB8AC3E}">
        <p14:creationId xmlns:p14="http://schemas.microsoft.com/office/powerpoint/2010/main" val="367508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7">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64B0E2-E4B4-69F2-B2CA-97448408A053}"/>
              </a:ext>
            </a:extLst>
          </p:cNvPr>
          <p:cNvSpPr>
            <a:spLocks noGrp="1"/>
          </p:cNvSpPr>
          <p:nvPr>
            <p:ph type="title"/>
          </p:nvPr>
        </p:nvSpPr>
        <p:spPr>
          <a:xfrm>
            <a:off x="841248" y="251312"/>
            <a:ext cx="10506456" cy="1010264"/>
          </a:xfrm>
        </p:spPr>
        <p:txBody>
          <a:bodyPr anchor="ctr">
            <a:normAutofit/>
          </a:bodyPr>
          <a:lstStyle/>
          <a:p>
            <a:r>
              <a:rPr lang="en-IN" sz="4000" dirty="0"/>
              <a:t>Model Building</a:t>
            </a:r>
          </a:p>
        </p:txBody>
      </p:sp>
      <p:sp>
        <p:nvSpPr>
          <p:cNvPr id="34" name="Rectangle 1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94ADA87-4725-2442-6098-1FBAB49A0EEB}"/>
              </a:ext>
            </a:extLst>
          </p:cNvPr>
          <p:cNvSpPr>
            <a:spLocks noGrp="1"/>
          </p:cNvSpPr>
          <p:nvPr>
            <p:ph idx="1"/>
          </p:nvPr>
        </p:nvSpPr>
        <p:spPr>
          <a:xfrm>
            <a:off x="838200" y="1701508"/>
            <a:ext cx="10506456" cy="4482374"/>
          </a:xfrm>
        </p:spPr>
        <p:txBody>
          <a:bodyPr>
            <a:normAutofit/>
          </a:bodyPr>
          <a:lstStyle/>
          <a:p>
            <a:pPr marL="226314" indent="-226314" defTabSz="905256">
              <a:spcBef>
                <a:spcPts val="990"/>
              </a:spcBef>
            </a:pPr>
            <a:r>
              <a:rPr lang="en-IN" sz="1600" kern="1200" dirty="0">
                <a:solidFill>
                  <a:schemeClr val="tx1"/>
                </a:solidFill>
                <a:latin typeface="+mn-lt"/>
                <a:ea typeface="+mn-ea"/>
                <a:cs typeface="+mn-cs"/>
              </a:rPr>
              <a:t>We build some model            </a:t>
            </a:r>
          </a:p>
          <a:p>
            <a:pPr defTabSz="905256">
              <a:spcBef>
                <a:spcPts val="990"/>
              </a:spcBef>
              <a:buFont typeface="Wingdings" panose="05000000000000000000" pitchFamily="2" charset="2"/>
              <a:buChar char="§"/>
            </a:pPr>
            <a:r>
              <a:rPr lang="en-IN" sz="1600" kern="1200" dirty="0">
                <a:solidFill>
                  <a:schemeClr val="tx1"/>
                </a:solidFill>
                <a:latin typeface="+mn-lt"/>
                <a:ea typeface="+mn-ea"/>
                <a:cs typeface="+mn-cs"/>
              </a:rPr>
              <a:t>Logistic Regression           </a:t>
            </a:r>
          </a:p>
          <a:p>
            <a:pPr marL="226314" indent="-226314" defTabSz="905256">
              <a:spcBef>
                <a:spcPts val="990"/>
              </a:spcBef>
              <a:buFont typeface="Wingdings" panose="05000000000000000000" pitchFamily="2" charset="2"/>
              <a:buChar char="§"/>
            </a:pPr>
            <a:r>
              <a:rPr lang="en-IN" sz="1600" kern="1200" dirty="0">
                <a:solidFill>
                  <a:schemeClr val="tx1"/>
                </a:solidFill>
                <a:latin typeface="+mn-lt"/>
                <a:ea typeface="+mn-ea"/>
                <a:cs typeface="+mn-cs"/>
              </a:rPr>
              <a:t>Random Forest  </a:t>
            </a:r>
          </a:p>
          <a:p>
            <a:pPr marL="226314" indent="-226314" defTabSz="905256">
              <a:spcBef>
                <a:spcPts val="990"/>
              </a:spcBef>
              <a:buFont typeface="Wingdings" panose="05000000000000000000" pitchFamily="2" charset="2"/>
              <a:buChar char="§"/>
            </a:pPr>
            <a:r>
              <a:rPr lang="en-IN" sz="1600" kern="1200" dirty="0">
                <a:solidFill>
                  <a:schemeClr val="tx1"/>
                </a:solidFill>
                <a:latin typeface="+mn-lt"/>
                <a:ea typeface="+mn-ea"/>
                <a:cs typeface="+mn-cs"/>
              </a:rPr>
              <a:t>Decision Tree                  </a:t>
            </a:r>
          </a:p>
          <a:p>
            <a:pPr marL="226314" indent="-226314" defTabSz="905256">
              <a:spcBef>
                <a:spcPts val="990"/>
              </a:spcBef>
              <a:buFont typeface="Wingdings" panose="05000000000000000000" pitchFamily="2" charset="2"/>
              <a:buChar char="§"/>
            </a:pPr>
            <a:r>
              <a:rPr lang="en-IN" sz="1600" kern="1200" dirty="0" err="1">
                <a:solidFill>
                  <a:schemeClr val="tx1"/>
                </a:solidFill>
                <a:latin typeface="+mn-lt"/>
                <a:ea typeface="+mn-ea"/>
                <a:cs typeface="+mn-cs"/>
              </a:rPr>
              <a:t>XGBoost</a:t>
            </a:r>
            <a:r>
              <a:rPr lang="en-IN" sz="1600" kern="1200" dirty="0">
                <a:solidFill>
                  <a:schemeClr val="tx1"/>
                </a:solidFill>
                <a:latin typeface="+mn-lt"/>
                <a:ea typeface="+mn-ea"/>
                <a:cs typeface="+mn-cs"/>
              </a:rPr>
              <a:t>                </a:t>
            </a:r>
          </a:p>
          <a:p>
            <a:pPr marL="226314" indent="-226314" defTabSz="905256">
              <a:spcBef>
                <a:spcPts val="990"/>
              </a:spcBef>
              <a:buFont typeface="Wingdings" panose="05000000000000000000" pitchFamily="2" charset="2"/>
              <a:buChar char="§"/>
            </a:pPr>
            <a:r>
              <a:rPr lang="en-IN" sz="1600" kern="1200" dirty="0">
                <a:solidFill>
                  <a:schemeClr val="tx1"/>
                </a:solidFill>
                <a:latin typeface="+mn-lt"/>
                <a:ea typeface="+mn-ea"/>
                <a:cs typeface="+mn-cs"/>
              </a:rPr>
              <a:t>KNN                                   </a:t>
            </a:r>
          </a:p>
          <a:p>
            <a:pPr marL="226314" indent="-226314" defTabSz="905256">
              <a:spcBef>
                <a:spcPts val="990"/>
              </a:spcBef>
              <a:buFont typeface="Wingdings" panose="05000000000000000000" pitchFamily="2" charset="2"/>
              <a:buChar char="§"/>
            </a:pPr>
            <a:r>
              <a:rPr lang="en-IN" sz="1600" kern="1200" dirty="0">
                <a:solidFill>
                  <a:schemeClr val="tx1"/>
                </a:solidFill>
                <a:latin typeface="+mn-lt"/>
                <a:ea typeface="+mn-ea"/>
                <a:cs typeface="+mn-cs"/>
              </a:rPr>
              <a:t>SVM </a:t>
            </a:r>
          </a:p>
          <a:p>
            <a:pPr marL="0" indent="0" defTabSz="905256">
              <a:spcBef>
                <a:spcPts val="990"/>
              </a:spcBef>
              <a:buNone/>
            </a:pPr>
            <a:endParaRPr lang="en-IN" sz="1881" kern="1200" dirty="0">
              <a:solidFill>
                <a:schemeClr val="tx1"/>
              </a:solidFill>
              <a:latin typeface="+mn-lt"/>
              <a:ea typeface="+mn-ea"/>
              <a:cs typeface="+mn-cs"/>
            </a:endParaRPr>
          </a:p>
          <a:p>
            <a:pPr marL="0" indent="0" defTabSz="905256">
              <a:spcBef>
                <a:spcPts val="990"/>
              </a:spcBef>
              <a:buNone/>
            </a:pPr>
            <a:endParaRPr lang="en-IN" sz="1881" kern="1200" dirty="0">
              <a:solidFill>
                <a:schemeClr val="tx1"/>
              </a:solidFill>
              <a:latin typeface="+mn-lt"/>
              <a:ea typeface="+mn-ea"/>
              <a:cs typeface="+mn-cs"/>
            </a:endParaRPr>
          </a:p>
          <a:p>
            <a:endParaRPr lang="en-IN" dirty="0"/>
          </a:p>
        </p:txBody>
      </p:sp>
      <p:sp>
        <p:nvSpPr>
          <p:cNvPr id="4" name="Rectangle 3">
            <a:extLst>
              <a:ext uri="{FF2B5EF4-FFF2-40B4-BE49-F238E27FC236}">
                <a16:creationId xmlns:a16="http://schemas.microsoft.com/office/drawing/2014/main" id="{D5EC5C0D-3FC6-0A17-6CBB-5E02D8F8A2E5}"/>
              </a:ext>
            </a:extLst>
          </p:cNvPr>
          <p:cNvSpPr/>
          <p:nvPr/>
        </p:nvSpPr>
        <p:spPr>
          <a:xfrm>
            <a:off x="7051050" y="2181124"/>
            <a:ext cx="2254489" cy="92861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905256">
              <a:spcAft>
                <a:spcPts val="600"/>
              </a:spcAft>
            </a:pPr>
            <a:r>
              <a:rPr lang="en-US" sz="1600" kern="1200" dirty="0">
                <a:solidFill>
                  <a:srgbClr val="000000"/>
                </a:solidFill>
                <a:latin typeface="+mn-lt"/>
                <a:ea typeface="+mn-ea"/>
                <a:cs typeface="+mn-cs"/>
              </a:rPr>
              <a:t>Using Smote to Address Data Imbalance</a:t>
            </a:r>
            <a:endParaRPr lang="en-US" sz="1600" i="0" dirty="0">
              <a:solidFill>
                <a:srgbClr val="000000"/>
              </a:solidFill>
              <a:effectLst/>
            </a:endParaRPr>
          </a:p>
        </p:txBody>
      </p:sp>
      <p:sp>
        <p:nvSpPr>
          <p:cNvPr id="5" name="Rectangle 4">
            <a:extLst>
              <a:ext uri="{FF2B5EF4-FFF2-40B4-BE49-F238E27FC236}">
                <a16:creationId xmlns:a16="http://schemas.microsoft.com/office/drawing/2014/main" id="{21747C53-7BA6-0411-D7B4-82FFE798E35E}"/>
              </a:ext>
            </a:extLst>
          </p:cNvPr>
          <p:cNvSpPr/>
          <p:nvPr/>
        </p:nvSpPr>
        <p:spPr>
          <a:xfrm>
            <a:off x="7053201" y="3478674"/>
            <a:ext cx="2254488" cy="86709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905256">
              <a:spcAft>
                <a:spcPts val="600"/>
              </a:spcAft>
            </a:pPr>
            <a:r>
              <a:rPr lang="en-US" sz="1600" kern="1200" dirty="0" err="1">
                <a:solidFill>
                  <a:srgbClr val="000000"/>
                </a:solidFill>
                <a:latin typeface="+mn-lt"/>
                <a:ea typeface="+mn-ea"/>
                <a:cs typeface="+mn-cs"/>
              </a:rPr>
              <a:t>Adressing</a:t>
            </a:r>
            <a:r>
              <a:rPr lang="en-US" sz="1600" kern="1200" dirty="0">
                <a:solidFill>
                  <a:srgbClr val="000000"/>
                </a:solidFill>
                <a:latin typeface="+mn-lt"/>
                <a:ea typeface="+mn-ea"/>
                <a:cs typeface="+mn-cs"/>
              </a:rPr>
              <a:t> the Data Imbalance further using </a:t>
            </a:r>
            <a:r>
              <a:rPr lang="en-US" sz="1600" kern="1200" dirty="0" err="1">
                <a:solidFill>
                  <a:srgbClr val="000000"/>
                </a:solidFill>
                <a:latin typeface="+mn-lt"/>
                <a:ea typeface="+mn-ea"/>
                <a:cs typeface="+mn-cs"/>
              </a:rPr>
              <a:t>Undersampling</a:t>
            </a:r>
            <a:endParaRPr lang="en-US" sz="1600" i="0" dirty="0">
              <a:solidFill>
                <a:srgbClr val="000000"/>
              </a:solidFill>
              <a:effectLst/>
            </a:endParaRPr>
          </a:p>
        </p:txBody>
      </p:sp>
      <p:sp>
        <p:nvSpPr>
          <p:cNvPr id="6" name="Rectangle 5">
            <a:extLst>
              <a:ext uri="{FF2B5EF4-FFF2-40B4-BE49-F238E27FC236}">
                <a16:creationId xmlns:a16="http://schemas.microsoft.com/office/drawing/2014/main" id="{FD086F74-6E5B-9ECF-2297-F2531B7F6017}"/>
              </a:ext>
            </a:extLst>
          </p:cNvPr>
          <p:cNvSpPr/>
          <p:nvPr/>
        </p:nvSpPr>
        <p:spPr>
          <a:xfrm>
            <a:off x="7051050" y="4788176"/>
            <a:ext cx="2254489" cy="86709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905256">
              <a:spcAft>
                <a:spcPts val="600"/>
              </a:spcAft>
            </a:pPr>
            <a:r>
              <a:rPr lang="en-US" sz="1600" dirty="0">
                <a:solidFill>
                  <a:srgbClr val="000000"/>
                </a:solidFill>
              </a:rPr>
              <a:t>A</a:t>
            </a:r>
            <a:r>
              <a:rPr lang="en-US" sz="1600" kern="1200" dirty="0">
                <a:solidFill>
                  <a:srgbClr val="000000"/>
                </a:solidFill>
                <a:latin typeface="+mn-lt"/>
                <a:ea typeface="+mn-ea"/>
                <a:cs typeface="+mn-cs"/>
              </a:rPr>
              <a:t>ddressing the Data Imbalance further using Oversampling</a:t>
            </a:r>
            <a:endParaRPr lang="en-US" sz="1600" i="0" dirty="0">
              <a:solidFill>
                <a:srgbClr val="000000"/>
              </a:solidFill>
              <a:effectLst/>
            </a:endParaRPr>
          </a:p>
        </p:txBody>
      </p:sp>
      <p:sp>
        <p:nvSpPr>
          <p:cNvPr id="7" name="Rectangle 6">
            <a:extLst>
              <a:ext uri="{FF2B5EF4-FFF2-40B4-BE49-F238E27FC236}">
                <a16:creationId xmlns:a16="http://schemas.microsoft.com/office/drawing/2014/main" id="{4B52D7DE-B562-3D73-07FA-582017C50278}"/>
              </a:ext>
            </a:extLst>
          </p:cNvPr>
          <p:cNvSpPr/>
          <p:nvPr/>
        </p:nvSpPr>
        <p:spPr>
          <a:xfrm>
            <a:off x="4279756" y="3330534"/>
            <a:ext cx="1594148" cy="122432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05256">
              <a:spcAft>
                <a:spcPts val="600"/>
              </a:spcAft>
            </a:pPr>
            <a:r>
              <a:rPr lang="en-IN" sz="1600" b="1" kern="1200" dirty="0">
                <a:solidFill>
                  <a:schemeClr val="tx1"/>
                </a:solidFill>
                <a:latin typeface="+mn-lt"/>
                <a:ea typeface="+mn-ea"/>
                <a:cs typeface="+mn-cs"/>
              </a:rPr>
              <a:t>Three Parameters for </a:t>
            </a:r>
            <a:r>
              <a:rPr lang="en-IN" sz="1600" b="1" kern="1200" dirty="0" err="1">
                <a:solidFill>
                  <a:schemeClr val="tx1"/>
                </a:solidFill>
                <a:latin typeface="+mn-lt"/>
                <a:ea typeface="+mn-ea"/>
                <a:cs typeface="+mn-cs"/>
              </a:rPr>
              <a:t>Imbalancing</a:t>
            </a:r>
            <a:r>
              <a:rPr lang="en-IN" sz="1600" b="1" kern="1200" dirty="0">
                <a:solidFill>
                  <a:schemeClr val="tx1"/>
                </a:solidFill>
                <a:latin typeface="+mn-lt"/>
                <a:ea typeface="+mn-ea"/>
                <a:cs typeface="+mn-cs"/>
              </a:rPr>
              <a:t> the Data</a:t>
            </a:r>
            <a:endParaRPr lang="en-IN" sz="1600" b="1" dirty="0">
              <a:solidFill>
                <a:schemeClr val="tx1"/>
              </a:solidFill>
            </a:endParaRPr>
          </a:p>
        </p:txBody>
      </p:sp>
      <p:sp>
        <p:nvSpPr>
          <p:cNvPr id="8" name="Arrow: Left-Right 7">
            <a:extLst>
              <a:ext uri="{FF2B5EF4-FFF2-40B4-BE49-F238E27FC236}">
                <a16:creationId xmlns:a16="http://schemas.microsoft.com/office/drawing/2014/main" id="{45167BB9-E246-5F09-8067-D2B28D6DC949}"/>
              </a:ext>
            </a:extLst>
          </p:cNvPr>
          <p:cNvSpPr/>
          <p:nvPr/>
        </p:nvSpPr>
        <p:spPr>
          <a:xfrm>
            <a:off x="5873903" y="3908529"/>
            <a:ext cx="316965" cy="45679"/>
          </a:xfrm>
          <a:prstGeom prst="leftRight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Up-Down 8">
            <a:extLst>
              <a:ext uri="{FF2B5EF4-FFF2-40B4-BE49-F238E27FC236}">
                <a16:creationId xmlns:a16="http://schemas.microsoft.com/office/drawing/2014/main" id="{61CF4EDC-924D-1E19-EADF-5BB8B343996A}"/>
              </a:ext>
            </a:extLst>
          </p:cNvPr>
          <p:cNvSpPr/>
          <p:nvPr/>
        </p:nvSpPr>
        <p:spPr>
          <a:xfrm>
            <a:off x="6190868" y="2622590"/>
            <a:ext cx="45679" cy="2552519"/>
          </a:xfrm>
          <a:prstGeom prst="up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Left-Right 9">
            <a:extLst>
              <a:ext uri="{FF2B5EF4-FFF2-40B4-BE49-F238E27FC236}">
                <a16:creationId xmlns:a16="http://schemas.microsoft.com/office/drawing/2014/main" id="{96EBADF8-1FED-96F5-ED1F-CD8B7837A425}"/>
              </a:ext>
            </a:extLst>
          </p:cNvPr>
          <p:cNvSpPr/>
          <p:nvPr/>
        </p:nvSpPr>
        <p:spPr>
          <a:xfrm>
            <a:off x="6236548" y="2622590"/>
            <a:ext cx="816651" cy="45679"/>
          </a:xfrm>
          <a:prstGeom prst="leftRight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Left-Right 10">
            <a:extLst>
              <a:ext uri="{FF2B5EF4-FFF2-40B4-BE49-F238E27FC236}">
                <a16:creationId xmlns:a16="http://schemas.microsoft.com/office/drawing/2014/main" id="{F079F63A-3F30-8E63-ECE0-67D6A4AF5FA6}"/>
              </a:ext>
            </a:extLst>
          </p:cNvPr>
          <p:cNvSpPr/>
          <p:nvPr/>
        </p:nvSpPr>
        <p:spPr>
          <a:xfrm>
            <a:off x="6236547" y="3908528"/>
            <a:ext cx="816652" cy="45679"/>
          </a:xfrm>
          <a:prstGeom prst="leftRight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Left-Right 11">
            <a:extLst>
              <a:ext uri="{FF2B5EF4-FFF2-40B4-BE49-F238E27FC236}">
                <a16:creationId xmlns:a16="http://schemas.microsoft.com/office/drawing/2014/main" id="{AC205FFA-25D5-E4BC-AB18-042ECAF5E592}"/>
              </a:ext>
            </a:extLst>
          </p:cNvPr>
          <p:cNvSpPr/>
          <p:nvPr/>
        </p:nvSpPr>
        <p:spPr>
          <a:xfrm>
            <a:off x="6236548" y="5109743"/>
            <a:ext cx="816651" cy="45679"/>
          </a:xfrm>
          <a:prstGeom prst="leftRight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41633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8BF7E-1D89-5E17-A11D-BB45F6DF61BE}"/>
              </a:ext>
            </a:extLst>
          </p:cNvPr>
          <p:cNvSpPr>
            <a:spLocks noGrp="1"/>
          </p:cNvSpPr>
          <p:nvPr>
            <p:ph type="title"/>
          </p:nvPr>
        </p:nvSpPr>
        <p:spPr>
          <a:xfrm>
            <a:off x="411480" y="991443"/>
            <a:ext cx="4443154" cy="1087819"/>
          </a:xfrm>
        </p:spPr>
        <p:txBody>
          <a:bodyPr anchor="b">
            <a:normAutofit/>
          </a:bodyPr>
          <a:lstStyle/>
          <a:p>
            <a:r>
              <a:rPr lang="en-IN" sz="4000" dirty="0"/>
              <a:t>Model Building</a:t>
            </a:r>
          </a:p>
        </p:txBody>
      </p:sp>
      <p:sp>
        <p:nvSpPr>
          <p:cNvPr id="17" name="Rectangle 1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B711327-F6D2-0A3E-8DCE-555FC74D47B4}"/>
              </a:ext>
            </a:extLst>
          </p:cNvPr>
          <p:cNvSpPr>
            <a:spLocks noGrp="1"/>
          </p:cNvSpPr>
          <p:nvPr>
            <p:ph idx="1"/>
          </p:nvPr>
        </p:nvSpPr>
        <p:spPr>
          <a:xfrm>
            <a:off x="411480" y="2684095"/>
            <a:ext cx="4443154" cy="3492868"/>
          </a:xfrm>
        </p:spPr>
        <p:txBody>
          <a:bodyPr>
            <a:normAutofit/>
          </a:bodyPr>
          <a:lstStyle/>
          <a:p>
            <a:pPr marL="0" indent="0">
              <a:buNone/>
            </a:pPr>
            <a:r>
              <a:rPr lang="en-IN" sz="2000" dirty="0"/>
              <a:t>Overall Revolution of Matrix</a:t>
            </a:r>
          </a:p>
          <a:p>
            <a:pPr algn="just"/>
            <a:r>
              <a:rPr lang="en-IN" sz="1600" dirty="0"/>
              <a:t>Random Forest with Oversampling looks good for the model deployment part</a:t>
            </a:r>
          </a:p>
          <a:p>
            <a:pPr algn="just"/>
            <a:r>
              <a:rPr lang="en-US" sz="1600" b="0" i="0" u="none" strike="noStrike" dirty="0">
                <a:effectLst/>
              </a:rPr>
              <a:t>Customer retention being the primary criteria, minimizing the false negatives is crucial, meaning reducing the prediction where a customer is identified as not churned when they actually churned. Recall has therefore been identified as the main metric.</a:t>
            </a:r>
            <a:endParaRPr lang="en-IN" sz="1600" dirty="0"/>
          </a:p>
        </p:txBody>
      </p:sp>
      <p:pic>
        <p:nvPicPr>
          <p:cNvPr id="5" name="Picture 4" descr="A screenshot of a computer&#10;&#10;Description automatically generated with medium confidence">
            <a:extLst>
              <a:ext uri="{FF2B5EF4-FFF2-40B4-BE49-F238E27FC236}">
                <a16:creationId xmlns:a16="http://schemas.microsoft.com/office/drawing/2014/main" id="{1113C845-9AEF-1CE0-7C89-085B40B4E0D2}"/>
              </a:ext>
            </a:extLst>
          </p:cNvPr>
          <p:cNvPicPr>
            <a:picLocks noChangeAspect="1"/>
          </p:cNvPicPr>
          <p:nvPr/>
        </p:nvPicPr>
        <p:blipFill>
          <a:blip r:embed="rId2"/>
          <a:stretch>
            <a:fillRect/>
          </a:stretch>
        </p:blipFill>
        <p:spPr>
          <a:xfrm>
            <a:off x="5524289" y="625683"/>
            <a:ext cx="6163477" cy="55512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265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49B9E8A9-352D-4DCB-9485-C777000D4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89B9B4-D222-04CE-EC02-38AEB5B22C5F}"/>
              </a:ext>
            </a:extLst>
          </p:cNvPr>
          <p:cNvSpPr>
            <a:spLocks noGrp="1"/>
          </p:cNvSpPr>
          <p:nvPr>
            <p:ph type="title"/>
          </p:nvPr>
        </p:nvSpPr>
        <p:spPr>
          <a:xfrm>
            <a:off x="612648" y="1078992"/>
            <a:ext cx="6272784" cy="1536192"/>
          </a:xfrm>
        </p:spPr>
        <p:txBody>
          <a:bodyPr anchor="b">
            <a:normAutofit/>
          </a:bodyPr>
          <a:lstStyle/>
          <a:p>
            <a:r>
              <a:rPr lang="en-IN" sz="4000" dirty="0"/>
              <a:t>Model Deployment </a:t>
            </a:r>
          </a:p>
        </p:txBody>
      </p:sp>
      <p:sp>
        <p:nvSpPr>
          <p:cNvPr id="1035" name="Rectangle 1034">
            <a:extLst>
              <a:ext uri="{FF2B5EF4-FFF2-40B4-BE49-F238E27FC236}">
                <a16:creationId xmlns:a16="http://schemas.microsoft.com/office/drawing/2014/main" id="{C2A9B0E5-C2C1-4B85-99A9-117A659D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3A8AEACA-9535-4BE8-A91B-8BE82BA54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CCABA30E-E9C4-25CF-C78E-36233D8A24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72433" y="200876"/>
            <a:ext cx="3284192" cy="32924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BFA99F3-8F8B-A9FB-B1E4-C47FA28212B6}"/>
              </a:ext>
            </a:extLst>
          </p:cNvPr>
          <p:cNvSpPr>
            <a:spLocks noGrp="1"/>
          </p:cNvSpPr>
          <p:nvPr>
            <p:ph idx="1"/>
          </p:nvPr>
        </p:nvSpPr>
        <p:spPr>
          <a:xfrm>
            <a:off x="612648" y="3355848"/>
            <a:ext cx="6272784" cy="2825496"/>
          </a:xfrm>
        </p:spPr>
        <p:txBody>
          <a:bodyPr>
            <a:normAutofit/>
          </a:bodyPr>
          <a:lstStyle/>
          <a:p>
            <a:r>
              <a:rPr lang="en-IN" sz="1800" dirty="0"/>
              <a:t>Random Forest Classifier with Oversampling using </a:t>
            </a:r>
            <a:r>
              <a:rPr lang="en-IN" sz="1800" dirty="0" err="1"/>
              <a:t>streamlit</a:t>
            </a:r>
            <a:r>
              <a:rPr lang="en-IN" sz="1800" dirty="0"/>
              <a:t>.</a:t>
            </a:r>
          </a:p>
          <a:p>
            <a:pPr algn="just"/>
            <a:r>
              <a:rPr lang="en-US" sz="1800" b="0" i="0" dirty="0" err="1">
                <a:solidFill>
                  <a:srgbClr val="222222"/>
                </a:solidFill>
                <a:effectLst/>
              </a:rPr>
              <a:t>Streamlit</a:t>
            </a:r>
            <a:r>
              <a:rPr lang="en-US" sz="1800" b="0" i="0" dirty="0">
                <a:solidFill>
                  <a:srgbClr val="222222"/>
                </a:solidFill>
                <a:effectLst/>
              </a:rPr>
              <a:t> is a popular open-source framework used for model deployment by machine learning and data science teams.</a:t>
            </a:r>
            <a:endParaRPr lang="en-IN" sz="1800" dirty="0"/>
          </a:p>
          <a:p>
            <a:endParaRPr lang="en-IN" sz="2200" dirty="0"/>
          </a:p>
        </p:txBody>
      </p:sp>
      <p:pic>
        <p:nvPicPr>
          <p:cNvPr id="1028" name="Picture 4">
            <a:extLst>
              <a:ext uri="{FF2B5EF4-FFF2-40B4-BE49-F238E27FC236}">
                <a16:creationId xmlns:a16="http://schemas.microsoft.com/office/drawing/2014/main" id="{874F2B84-EBF5-7F89-2954-26632067FE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72433" y="3594655"/>
            <a:ext cx="3334870" cy="28346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292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4001-1CF2-3DE2-B49E-544B83A776E3}"/>
              </a:ext>
            </a:extLst>
          </p:cNvPr>
          <p:cNvSpPr>
            <a:spLocks noGrp="1"/>
          </p:cNvSpPr>
          <p:nvPr>
            <p:ph type="title"/>
          </p:nvPr>
        </p:nvSpPr>
        <p:spPr>
          <a:xfrm>
            <a:off x="326571" y="4077478"/>
            <a:ext cx="2444622" cy="1259632"/>
          </a:xfrm>
        </p:spPr>
        <p:txBody>
          <a:bodyPr anchor="ctr">
            <a:noAutofit/>
          </a:bodyPr>
          <a:lstStyle/>
          <a:p>
            <a:r>
              <a:rPr lang="en-IN" sz="4000" dirty="0"/>
              <a:t>Challenges</a:t>
            </a:r>
          </a:p>
        </p:txBody>
      </p:sp>
      <p:pic>
        <p:nvPicPr>
          <p:cNvPr id="7" name="Picture 6" descr="Digital financial graph">
            <a:extLst>
              <a:ext uri="{FF2B5EF4-FFF2-40B4-BE49-F238E27FC236}">
                <a16:creationId xmlns:a16="http://schemas.microsoft.com/office/drawing/2014/main" id="{6B808963-9A87-03BA-F24C-BB425660EA7D}"/>
              </a:ext>
            </a:extLst>
          </p:cNvPr>
          <p:cNvPicPr>
            <a:picLocks noChangeAspect="1"/>
          </p:cNvPicPr>
          <p:nvPr/>
        </p:nvPicPr>
        <p:blipFill rotWithShape="1">
          <a:blip r:embed="rId2"/>
          <a:srcRect t="35525" b="10369"/>
          <a:stretch/>
        </p:blipFill>
        <p:spPr>
          <a:xfrm>
            <a:off x="20" y="-546641"/>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7DE42964-9BA1-FBEF-7177-7616D7999729}"/>
              </a:ext>
            </a:extLst>
          </p:cNvPr>
          <p:cNvSpPr>
            <a:spLocks noGrp="1"/>
          </p:cNvSpPr>
          <p:nvPr>
            <p:ph idx="1"/>
          </p:nvPr>
        </p:nvSpPr>
        <p:spPr>
          <a:xfrm>
            <a:off x="3021496" y="3429000"/>
            <a:ext cx="8687899" cy="3261049"/>
          </a:xfrm>
        </p:spPr>
        <p:txBody>
          <a:bodyPr anchor="ctr">
            <a:noAutofit/>
          </a:bodyPr>
          <a:lstStyle/>
          <a:p>
            <a:pPr algn="just">
              <a:buFont typeface="+mj-lt"/>
              <a:buAutoNum type="arabicPeriod"/>
            </a:pPr>
            <a:r>
              <a:rPr lang="en-US" sz="1400" b="1" i="0" dirty="0">
                <a:solidFill>
                  <a:srgbClr val="374151"/>
                </a:solidFill>
                <a:effectLst/>
              </a:rPr>
              <a:t>Data Preprocessing</a:t>
            </a:r>
            <a:r>
              <a:rPr lang="en-US" sz="1400" b="0" i="0" dirty="0">
                <a:solidFill>
                  <a:srgbClr val="374151"/>
                </a:solidFill>
                <a:effectLst/>
              </a:rPr>
              <a:t>: Telecom datasets often contain a large volume of data, including structured and unstructured data. Cleaning, transforming, and integrating diverse data sources can be time-consuming and complex. Missing values, inconsistent data formats, and data inconsistencies need to be addressed to ensure the accuracy and reliability of the analysis.</a:t>
            </a:r>
          </a:p>
          <a:p>
            <a:pPr algn="just">
              <a:buFont typeface="+mj-lt"/>
              <a:buAutoNum type="arabicPeriod"/>
            </a:pPr>
            <a:r>
              <a:rPr lang="en-US" sz="1400" b="1" i="0" dirty="0">
                <a:solidFill>
                  <a:srgbClr val="374151"/>
                </a:solidFill>
                <a:effectLst/>
              </a:rPr>
              <a:t>Imbalanced Data</a:t>
            </a:r>
            <a:r>
              <a:rPr lang="en-US" sz="1400" b="0" i="0" dirty="0">
                <a:solidFill>
                  <a:srgbClr val="374151"/>
                </a:solidFill>
                <a:effectLst/>
              </a:rPr>
              <a:t>: Churn datasets typically suffer from class imbalance, where the number of churned customers is significantly lower than non-churned customers. This can affect the performance of predictive models, leading to biased results. </a:t>
            </a:r>
          </a:p>
          <a:p>
            <a:pPr algn="just">
              <a:buFont typeface="+mj-lt"/>
              <a:buAutoNum type="arabicPeriod"/>
            </a:pPr>
            <a:r>
              <a:rPr lang="en-US" sz="1400" b="1" i="0" dirty="0">
                <a:solidFill>
                  <a:srgbClr val="374151"/>
                </a:solidFill>
                <a:effectLst/>
              </a:rPr>
              <a:t>Feature Engineering:</a:t>
            </a:r>
            <a:r>
              <a:rPr lang="en-US" sz="1400" b="0" i="0" dirty="0">
                <a:solidFill>
                  <a:srgbClr val="374151"/>
                </a:solidFill>
                <a:effectLst/>
              </a:rPr>
              <a:t> Identifying relevant features from the available data is critical for building accurate churn prediction models. </a:t>
            </a:r>
          </a:p>
          <a:p>
            <a:pPr algn="just">
              <a:buFont typeface="+mj-lt"/>
              <a:buAutoNum type="arabicPeriod"/>
            </a:pPr>
            <a:r>
              <a:rPr lang="en-US" sz="1400" b="1" dirty="0">
                <a:solidFill>
                  <a:srgbClr val="374151"/>
                </a:solidFill>
                <a:effectLst/>
              </a:rPr>
              <a:t>Model Selection and Evaluation</a:t>
            </a:r>
            <a:r>
              <a:rPr lang="en-US" sz="1400" b="0" i="0" dirty="0">
                <a:solidFill>
                  <a:srgbClr val="374151"/>
                </a:solidFill>
                <a:effectLst/>
              </a:rPr>
              <a:t>: Choosing the appropriate machine learning algorithms or models is crucial for accurate churn prediction. Different models, such as logistic regression, decision trees, random forests, have their own strengths and weaknesses. Evaluating and comparing the performance of various models can be challenging</a:t>
            </a:r>
          </a:p>
          <a:p>
            <a:pPr algn="just">
              <a:buFont typeface="+mj-lt"/>
              <a:buAutoNum type="arabicPeriod"/>
            </a:pPr>
            <a:r>
              <a:rPr lang="en-US" sz="1400" b="1" i="0" dirty="0">
                <a:solidFill>
                  <a:srgbClr val="374151"/>
                </a:solidFill>
                <a:effectLst/>
              </a:rPr>
              <a:t>Deployment: </a:t>
            </a:r>
            <a:r>
              <a:rPr lang="en-US" sz="1400" b="0" i="0" dirty="0">
                <a:solidFill>
                  <a:srgbClr val="374151"/>
                </a:solidFill>
                <a:effectLst/>
              </a:rPr>
              <a:t>Successfully implementing churn prediction models in a telecom environment requires overcoming deployment challenges. </a:t>
            </a:r>
            <a:r>
              <a:rPr lang="en-IN" sz="1400" b="0" i="0" dirty="0">
                <a:solidFill>
                  <a:srgbClr val="374151"/>
                </a:solidFill>
                <a:effectLst/>
              </a:rPr>
              <a:t>It’s so difficult to do</a:t>
            </a:r>
            <a:endParaRPr lang="en-US" sz="1400" b="0" i="0" dirty="0">
              <a:solidFill>
                <a:srgbClr val="374151"/>
              </a:solidFill>
              <a:effectLst/>
            </a:endParaRPr>
          </a:p>
          <a:p>
            <a:pPr algn="just" rtl="0">
              <a:spcBef>
                <a:spcPts val="0"/>
              </a:spcBef>
              <a:spcAft>
                <a:spcPts val="1200"/>
              </a:spcAft>
            </a:pPr>
            <a:endParaRPr lang="en-IN" sz="1600" dirty="0"/>
          </a:p>
        </p:txBody>
      </p:sp>
    </p:spTree>
    <p:extLst>
      <p:ext uri="{BB962C8B-B14F-4D97-AF65-F5344CB8AC3E}">
        <p14:creationId xmlns:p14="http://schemas.microsoft.com/office/powerpoint/2010/main" val="4240097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4" descr="High speed train with motion blur effect">
            <a:extLst>
              <a:ext uri="{FF2B5EF4-FFF2-40B4-BE49-F238E27FC236}">
                <a16:creationId xmlns:a16="http://schemas.microsoft.com/office/drawing/2014/main" id="{0DCF3E60-BBC8-593C-93C2-78304C77BC26}"/>
              </a:ext>
            </a:extLst>
          </p:cNvPr>
          <p:cNvPicPr>
            <a:picLocks noChangeAspect="1"/>
          </p:cNvPicPr>
          <p:nvPr/>
        </p:nvPicPr>
        <p:blipFill rotWithShape="1">
          <a:blip r:embed="rId2"/>
          <a:srcRect r="5882" b="-1"/>
          <a:stretch/>
        </p:blipFill>
        <p:spPr>
          <a:xfrm>
            <a:off x="-29816" y="-5581"/>
            <a:ext cx="9669656" cy="6858000"/>
          </a:xfrm>
          <a:prstGeom prst="rect">
            <a:avLst/>
          </a:prstGeom>
        </p:spPr>
      </p:pic>
      <p:sp>
        <p:nvSpPr>
          <p:cNvPr id="21" name="Rectangle 2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8C9F2D-5896-BCE7-1FA1-8716486740B5}"/>
              </a:ext>
            </a:extLst>
          </p:cNvPr>
          <p:cNvSpPr>
            <a:spLocks noGrp="1"/>
          </p:cNvSpPr>
          <p:nvPr>
            <p:ph type="title"/>
          </p:nvPr>
        </p:nvSpPr>
        <p:spPr>
          <a:xfrm>
            <a:off x="7531610" y="365125"/>
            <a:ext cx="3822189" cy="1899912"/>
          </a:xfrm>
        </p:spPr>
        <p:txBody>
          <a:bodyPr>
            <a:normAutofit/>
          </a:bodyPr>
          <a:lstStyle/>
          <a:p>
            <a:r>
              <a:rPr lang="en-IN" sz="4000"/>
              <a:t>Future Scope</a:t>
            </a:r>
          </a:p>
        </p:txBody>
      </p:sp>
      <p:sp>
        <p:nvSpPr>
          <p:cNvPr id="3" name="Content Placeholder 2">
            <a:extLst>
              <a:ext uri="{FF2B5EF4-FFF2-40B4-BE49-F238E27FC236}">
                <a16:creationId xmlns:a16="http://schemas.microsoft.com/office/drawing/2014/main" id="{5350181B-A72B-F1EE-7629-FF8BEC1EF04D}"/>
              </a:ext>
            </a:extLst>
          </p:cNvPr>
          <p:cNvSpPr>
            <a:spLocks noGrp="1"/>
          </p:cNvSpPr>
          <p:nvPr>
            <p:ph idx="1"/>
          </p:nvPr>
        </p:nvSpPr>
        <p:spPr>
          <a:xfrm>
            <a:off x="7531610" y="2434201"/>
            <a:ext cx="3822189" cy="3742762"/>
          </a:xfrm>
        </p:spPr>
        <p:txBody>
          <a:bodyPr>
            <a:normAutofit/>
          </a:bodyPr>
          <a:lstStyle/>
          <a:p>
            <a:r>
              <a:rPr lang="en-IN" sz="1800" dirty="0"/>
              <a:t>Implementation on Real Time Data</a:t>
            </a:r>
          </a:p>
          <a:p>
            <a:r>
              <a:rPr lang="en-IN" sz="1800" dirty="0"/>
              <a:t>Neural Network Implementation</a:t>
            </a:r>
          </a:p>
          <a:p>
            <a:r>
              <a:rPr lang="en-IN" sz="1800" dirty="0"/>
              <a:t>Make Auto Recommender System</a:t>
            </a:r>
          </a:p>
        </p:txBody>
      </p:sp>
    </p:spTree>
    <p:extLst>
      <p:ext uri="{BB962C8B-B14F-4D97-AF65-F5344CB8AC3E}">
        <p14:creationId xmlns:p14="http://schemas.microsoft.com/office/powerpoint/2010/main" val="1081633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3D rendering of game pieces tied together with a rope">
            <a:extLst>
              <a:ext uri="{FF2B5EF4-FFF2-40B4-BE49-F238E27FC236}">
                <a16:creationId xmlns:a16="http://schemas.microsoft.com/office/drawing/2014/main" id="{A91F61EB-9661-D9C5-D53D-59B510E624D3}"/>
              </a:ext>
            </a:extLst>
          </p:cNvPr>
          <p:cNvPicPr>
            <a:picLocks noChangeAspect="1"/>
          </p:cNvPicPr>
          <p:nvPr/>
        </p:nvPicPr>
        <p:blipFill rotWithShape="1">
          <a:blip r:embed="rId2"/>
          <a:srcRect t="19958" r="9091" b="11860"/>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9B97A5-F86B-BFED-54D4-D1EE04804776}"/>
              </a:ext>
            </a:extLst>
          </p:cNvPr>
          <p:cNvSpPr>
            <a:spLocks noGrp="1"/>
          </p:cNvSpPr>
          <p:nvPr>
            <p:ph type="title"/>
          </p:nvPr>
        </p:nvSpPr>
        <p:spPr>
          <a:xfrm>
            <a:off x="838200" y="365125"/>
            <a:ext cx="10515600" cy="1325563"/>
          </a:xfrm>
        </p:spPr>
        <p:txBody>
          <a:bodyPr>
            <a:normAutofit/>
          </a:bodyPr>
          <a:lstStyle/>
          <a:p>
            <a:r>
              <a:rPr lang="en-IN" sz="4000" dirty="0"/>
              <a:t>Conclusion</a:t>
            </a:r>
          </a:p>
        </p:txBody>
      </p:sp>
      <p:sp>
        <p:nvSpPr>
          <p:cNvPr id="3" name="Content Placeholder 2">
            <a:extLst>
              <a:ext uri="{FF2B5EF4-FFF2-40B4-BE49-F238E27FC236}">
                <a16:creationId xmlns:a16="http://schemas.microsoft.com/office/drawing/2014/main" id="{E44908EB-9BEA-ED0B-C01C-848024A7A58D}"/>
              </a:ext>
            </a:extLst>
          </p:cNvPr>
          <p:cNvSpPr>
            <a:spLocks noGrp="1"/>
          </p:cNvSpPr>
          <p:nvPr>
            <p:ph idx="1"/>
          </p:nvPr>
        </p:nvSpPr>
        <p:spPr>
          <a:xfrm>
            <a:off x="838200" y="1825625"/>
            <a:ext cx="10515600" cy="4351338"/>
          </a:xfrm>
        </p:spPr>
        <p:txBody>
          <a:bodyPr>
            <a:normAutofit/>
          </a:bodyPr>
          <a:lstStyle/>
          <a:p>
            <a:pPr algn="just" rtl="0">
              <a:spcBef>
                <a:spcPts val="0"/>
              </a:spcBef>
              <a:spcAft>
                <a:spcPts val="1200"/>
              </a:spcAft>
            </a:pPr>
            <a:r>
              <a:rPr lang="en-US" sz="1600" b="0" i="0" u="none" strike="noStrike" dirty="0">
                <a:effectLst/>
              </a:rPr>
              <a:t>After conducting a thorough analysis of various models and applying different sampling techniques, it was determined that the Random Forest model with oversampling achieved the highest recall and accuracy for churn prediction. </a:t>
            </a:r>
            <a:endParaRPr lang="en-US" sz="1600" b="0" dirty="0">
              <a:effectLst/>
            </a:endParaRPr>
          </a:p>
          <a:p>
            <a:pPr algn="just" rtl="0">
              <a:spcBef>
                <a:spcPts val="0"/>
              </a:spcBef>
              <a:spcAft>
                <a:spcPts val="1200"/>
              </a:spcAft>
            </a:pPr>
            <a:r>
              <a:rPr lang="en-US" sz="1600" b="0" i="0" u="none" strike="noStrike" dirty="0">
                <a:effectLst/>
              </a:rPr>
              <a:t>The churn prediction analysis provides valuable insights for businesses. By leveraging the identified factors, organizations can make informed decisions to proactively retain customers. For example, offering personalized incentives or promotions based on contract type or payment preferences to help enhance customer satisfaction and loyalty.</a:t>
            </a:r>
            <a:endParaRPr lang="en-US" sz="1600" b="0" dirty="0">
              <a:effectLst/>
            </a:endParaRPr>
          </a:p>
          <a:p>
            <a:pPr algn="just"/>
            <a:r>
              <a:rPr lang="en-US" sz="1600" b="0" i="0" u="none" strike="noStrike" dirty="0">
                <a:effectLst/>
              </a:rPr>
              <a:t>-Churn prediction is an ongoing process that requires continuous improvement and adaptation. As customer preferences and market dynamics evolve, it's essential to regularly update and refine the models to ensure their accuracy and relevance.</a:t>
            </a:r>
            <a:endParaRPr lang="en-IN" sz="1600" dirty="0"/>
          </a:p>
        </p:txBody>
      </p:sp>
    </p:spTree>
    <p:extLst>
      <p:ext uri="{BB962C8B-B14F-4D97-AF65-F5344CB8AC3E}">
        <p14:creationId xmlns:p14="http://schemas.microsoft.com/office/powerpoint/2010/main" val="380670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0" name="Freeform: Shape 4109">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102" name="Picture 6" descr="thank you, etiquette, business etiquette, etiquette expert, book, conference, speaker, Julie Blais Comeau, conférence, étiquette, étiquette professionnelle, training, formation, étiquette des affaires, livre">
            <a:extLst>
              <a:ext uri="{FF2B5EF4-FFF2-40B4-BE49-F238E27FC236}">
                <a16:creationId xmlns:a16="http://schemas.microsoft.com/office/drawing/2014/main" id="{A1F7D432-A073-F4D5-FC1B-1BE8865921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01305" y="1805194"/>
            <a:ext cx="5773530" cy="3247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Magnifying glass showing decling performance">
            <a:extLst>
              <a:ext uri="{FF2B5EF4-FFF2-40B4-BE49-F238E27FC236}">
                <a16:creationId xmlns:a16="http://schemas.microsoft.com/office/drawing/2014/main" id="{2B182F75-4D64-C531-BF42-6BAB250E6795}"/>
              </a:ext>
            </a:extLst>
          </p:cNvPr>
          <p:cNvPicPr>
            <a:picLocks noChangeAspect="1"/>
          </p:cNvPicPr>
          <p:nvPr/>
        </p:nvPicPr>
        <p:blipFill rotWithShape="1">
          <a:blip r:embed="rId2"/>
          <a:srcRect r="5882" b="-1"/>
          <a:stretch/>
        </p:blipFill>
        <p:spPr>
          <a:xfrm>
            <a:off x="2943975" y="-1"/>
            <a:ext cx="9244976" cy="6858000"/>
          </a:xfrm>
          <a:prstGeom prst="rect">
            <a:avLst/>
          </a:prstGeom>
        </p:spPr>
      </p:pic>
      <p:sp>
        <p:nvSpPr>
          <p:cNvPr id="22"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94198C-A684-321B-6C19-18E8944AA7E4}"/>
              </a:ext>
            </a:extLst>
          </p:cNvPr>
          <p:cNvSpPr>
            <a:spLocks noGrp="1"/>
          </p:cNvSpPr>
          <p:nvPr>
            <p:ph type="title"/>
          </p:nvPr>
        </p:nvSpPr>
        <p:spPr>
          <a:xfrm>
            <a:off x="835150" y="365125"/>
            <a:ext cx="3825239" cy="847855"/>
          </a:xfrm>
        </p:spPr>
        <p:txBody>
          <a:bodyPr>
            <a:normAutofit/>
          </a:bodyPr>
          <a:lstStyle/>
          <a:p>
            <a:r>
              <a:rPr lang="en-IN" sz="4000" dirty="0"/>
              <a:t>Content</a:t>
            </a:r>
          </a:p>
        </p:txBody>
      </p:sp>
      <p:sp>
        <p:nvSpPr>
          <p:cNvPr id="3" name="Content Placeholder 2">
            <a:extLst>
              <a:ext uri="{FF2B5EF4-FFF2-40B4-BE49-F238E27FC236}">
                <a16:creationId xmlns:a16="http://schemas.microsoft.com/office/drawing/2014/main" id="{B2D6E628-1E11-3314-CA81-B6C3EC2442C5}"/>
              </a:ext>
            </a:extLst>
          </p:cNvPr>
          <p:cNvSpPr>
            <a:spLocks noGrp="1"/>
          </p:cNvSpPr>
          <p:nvPr>
            <p:ph idx="1"/>
          </p:nvPr>
        </p:nvSpPr>
        <p:spPr>
          <a:xfrm>
            <a:off x="835150" y="1763486"/>
            <a:ext cx="3805361" cy="4658912"/>
          </a:xfrm>
        </p:spPr>
        <p:txBody>
          <a:bodyPr>
            <a:normAutofit/>
          </a:bodyPr>
          <a:lstStyle/>
          <a:p>
            <a:r>
              <a:rPr lang="en-IN" sz="1800" dirty="0"/>
              <a:t>Problem Statement</a:t>
            </a:r>
          </a:p>
          <a:p>
            <a:pPr algn="just"/>
            <a:r>
              <a:rPr lang="en-IN" sz="1800" dirty="0"/>
              <a:t>Business Overview</a:t>
            </a:r>
          </a:p>
          <a:p>
            <a:pPr algn="just"/>
            <a:r>
              <a:rPr lang="en-IN" sz="1800" dirty="0"/>
              <a:t>End-to-End Process of ML</a:t>
            </a:r>
          </a:p>
          <a:p>
            <a:pPr algn="just"/>
            <a:r>
              <a:rPr lang="en-IN" sz="1800" dirty="0"/>
              <a:t>Dataset Summary</a:t>
            </a:r>
          </a:p>
          <a:p>
            <a:pPr algn="just"/>
            <a:r>
              <a:rPr lang="en-IN" sz="1800" dirty="0"/>
              <a:t>Exploratory Data Analysis</a:t>
            </a:r>
          </a:p>
          <a:p>
            <a:pPr algn="just"/>
            <a:r>
              <a:rPr lang="en-IN" sz="1800" dirty="0"/>
              <a:t>Data Visualisation</a:t>
            </a:r>
          </a:p>
          <a:p>
            <a:pPr algn="just"/>
            <a:r>
              <a:rPr lang="en-IN" sz="1800" dirty="0"/>
              <a:t>Feature Engineering/Selection</a:t>
            </a:r>
          </a:p>
          <a:p>
            <a:pPr algn="just"/>
            <a:r>
              <a:rPr lang="en-IN" sz="1800" dirty="0"/>
              <a:t>Model Building</a:t>
            </a:r>
          </a:p>
          <a:p>
            <a:pPr algn="just"/>
            <a:r>
              <a:rPr lang="en-IN" sz="1800" dirty="0"/>
              <a:t>Model Deployment</a:t>
            </a:r>
          </a:p>
          <a:p>
            <a:pPr algn="just"/>
            <a:r>
              <a:rPr lang="en-IN" sz="1800" dirty="0"/>
              <a:t>Challenges</a:t>
            </a:r>
          </a:p>
          <a:p>
            <a:pPr algn="just"/>
            <a:r>
              <a:rPr lang="en-IN" sz="1800" dirty="0"/>
              <a:t>Future Scope</a:t>
            </a:r>
          </a:p>
          <a:p>
            <a:pPr algn="just"/>
            <a:r>
              <a:rPr lang="en-IN" sz="1800" dirty="0"/>
              <a:t>Conclusion</a:t>
            </a:r>
          </a:p>
          <a:p>
            <a:pPr algn="just"/>
            <a:endParaRPr lang="en-IN" sz="1800" dirty="0"/>
          </a:p>
          <a:p>
            <a:pPr algn="just"/>
            <a:endParaRPr lang="en-IN" sz="1800" dirty="0"/>
          </a:p>
        </p:txBody>
      </p:sp>
    </p:spTree>
    <p:extLst>
      <p:ext uri="{BB962C8B-B14F-4D97-AF65-F5344CB8AC3E}">
        <p14:creationId xmlns:p14="http://schemas.microsoft.com/office/powerpoint/2010/main" val="3680830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AF9D27-2650-A182-E209-8F77B85716EB}"/>
              </a:ext>
            </a:extLst>
          </p:cNvPr>
          <p:cNvSpPr>
            <a:spLocks noGrp="1"/>
          </p:cNvSpPr>
          <p:nvPr>
            <p:ph type="title"/>
          </p:nvPr>
        </p:nvSpPr>
        <p:spPr>
          <a:xfrm>
            <a:off x="1051560" y="4444332"/>
            <a:ext cx="3558466" cy="1645920"/>
          </a:xfrm>
        </p:spPr>
        <p:txBody>
          <a:bodyPr>
            <a:normAutofit/>
          </a:bodyPr>
          <a:lstStyle/>
          <a:p>
            <a:r>
              <a:rPr lang="en-IN" sz="4000" dirty="0"/>
              <a:t>Problem Statement </a:t>
            </a:r>
          </a:p>
        </p:txBody>
      </p:sp>
      <p:pic>
        <p:nvPicPr>
          <p:cNvPr id="5" name="Picture 4" descr="Graph">
            <a:extLst>
              <a:ext uri="{FF2B5EF4-FFF2-40B4-BE49-F238E27FC236}">
                <a16:creationId xmlns:a16="http://schemas.microsoft.com/office/drawing/2014/main" id="{E3A825F6-72E8-0C01-7370-EC4E550532CB}"/>
              </a:ext>
            </a:extLst>
          </p:cNvPr>
          <p:cNvPicPr>
            <a:picLocks noChangeAspect="1"/>
          </p:cNvPicPr>
          <p:nvPr/>
        </p:nvPicPr>
        <p:blipFill rotWithShape="1">
          <a:blip r:embed="rId2"/>
          <a:srcRect t="22147" b="22147"/>
          <a:stretch/>
        </p:blipFill>
        <p:spPr>
          <a:xfrm>
            <a:off x="554416" y="328251"/>
            <a:ext cx="11167447" cy="3609664"/>
          </a:xfrm>
          <a:prstGeom prst="rect">
            <a:avLst/>
          </a:prstGeom>
        </p:spPr>
      </p:pic>
      <p:sp>
        <p:nvSpPr>
          <p:cNvPr id="46" name="Rectangle 36">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9" name="Rectangle 38">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A167A52-6E91-041B-AD72-9130ACE60BDB}"/>
              </a:ext>
            </a:extLst>
          </p:cNvPr>
          <p:cNvSpPr>
            <a:spLocks noGrp="1"/>
          </p:cNvSpPr>
          <p:nvPr>
            <p:ph idx="1"/>
          </p:nvPr>
        </p:nvSpPr>
        <p:spPr>
          <a:xfrm>
            <a:off x="5349240" y="4440602"/>
            <a:ext cx="6007608" cy="1645920"/>
          </a:xfrm>
        </p:spPr>
        <p:txBody>
          <a:bodyPr anchor="ctr">
            <a:normAutofit/>
          </a:bodyPr>
          <a:lstStyle/>
          <a:p>
            <a:pPr algn="just"/>
            <a:r>
              <a:rPr lang="en-US" sz="1600" dirty="0"/>
              <a:t>A Telecom company is losing Customers to its competitors. With the historical customer churn information that they have, they want a ML Model to predict, which of their present customers may churn.</a:t>
            </a:r>
            <a:endParaRPr lang="en-IN" sz="1600" dirty="0"/>
          </a:p>
        </p:txBody>
      </p:sp>
    </p:spTree>
    <p:extLst>
      <p:ext uri="{BB962C8B-B14F-4D97-AF65-F5344CB8AC3E}">
        <p14:creationId xmlns:p14="http://schemas.microsoft.com/office/powerpoint/2010/main" val="166112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1456B6-2426-191D-EC0E-B61245E29883}"/>
              </a:ext>
            </a:extLst>
          </p:cNvPr>
          <p:cNvSpPr>
            <a:spLocks noGrp="1"/>
          </p:cNvSpPr>
          <p:nvPr>
            <p:ph type="title"/>
          </p:nvPr>
        </p:nvSpPr>
        <p:spPr>
          <a:xfrm>
            <a:off x="974034" y="1798984"/>
            <a:ext cx="2504661" cy="2941982"/>
          </a:xfrm>
        </p:spPr>
        <p:txBody>
          <a:bodyPr>
            <a:normAutofit/>
          </a:bodyPr>
          <a:lstStyle/>
          <a:p>
            <a:r>
              <a:rPr lang="en-IN" sz="4000" dirty="0"/>
              <a:t>Business Overview</a:t>
            </a:r>
          </a:p>
        </p:txBody>
      </p:sp>
      <p:graphicFrame>
        <p:nvGraphicFramePr>
          <p:cNvPr id="17" name="Content Placeholder 2">
            <a:extLst>
              <a:ext uri="{FF2B5EF4-FFF2-40B4-BE49-F238E27FC236}">
                <a16:creationId xmlns:a16="http://schemas.microsoft.com/office/drawing/2014/main" id="{88385669-22DD-3815-D5C7-25FA0A5FF4FF}"/>
              </a:ext>
            </a:extLst>
          </p:cNvPr>
          <p:cNvGraphicFramePr>
            <a:graphicFrameLocks noGrp="1"/>
          </p:cNvGraphicFramePr>
          <p:nvPr>
            <p:ph idx="1"/>
            <p:extLst>
              <p:ext uri="{D42A27DB-BD31-4B8C-83A1-F6EECF244321}">
                <p14:modId xmlns:p14="http://schemas.microsoft.com/office/powerpoint/2010/main" val="3296577820"/>
              </p:ext>
            </p:extLst>
          </p:nvPr>
        </p:nvGraphicFramePr>
        <p:xfrm>
          <a:off x="4075043" y="557189"/>
          <a:ext cx="7281805" cy="5567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624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662D-1675-227F-B8C6-E891D5CA69FC}"/>
              </a:ext>
            </a:extLst>
          </p:cNvPr>
          <p:cNvSpPr>
            <a:spLocks noGrp="1"/>
          </p:cNvSpPr>
          <p:nvPr>
            <p:ph type="title"/>
          </p:nvPr>
        </p:nvSpPr>
        <p:spPr/>
        <p:txBody>
          <a:bodyPr>
            <a:normAutofit/>
          </a:bodyPr>
          <a:lstStyle/>
          <a:p>
            <a:r>
              <a:rPr lang="en-US" sz="4000" b="0" i="0" u="none" strike="noStrike" dirty="0">
                <a:solidFill>
                  <a:srgbClr val="000000"/>
                </a:solidFill>
                <a:effectLst/>
              </a:rPr>
              <a:t>End-to-End Process of Machine Learning Model</a:t>
            </a:r>
            <a:endParaRPr lang="en-IN" sz="4000" dirty="0"/>
          </a:p>
        </p:txBody>
      </p:sp>
      <p:sp>
        <p:nvSpPr>
          <p:cNvPr id="3" name="Content Placeholder 2">
            <a:extLst>
              <a:ext uri="{FF2B5EF4-FFF2-40B4-BE49-F238E27FC236}">
                <a16:creationId xmlns:a16="http://schemas.microsoft.com/office/drawing/2014/main" id="{40EB0075-E9B8-E0F6-8744-DBCC63D928CD}"/>
              </a:ext>
            </a:extLst>
          </p:cNvPr>
          <p:cNvSpPr>
            <a:spLocks noGrp="1"/>
          </p:cNvSpPr>
          <p:nvPr>
            <p:ph idx="1"/>
          </p:nvPr>
        </p:nvSpPr>
        <p:spPr>
          <a:xfrm>
            <a:off x="838199" y="2067339"/>
            <a:ext cx="10515600" cy="4425536"/>
          </a:xfrm>
        </p:spPr>
        <p:txBody>
          <a:bodyPr/>
          <a:lstStyle/>
          <a:p>
            <a:pPr marL="0" indent="0">
              <a:buNone/>
            </a:pPr>
            <a:r>
              <a:rPr lang="en-IN" b="0" dirty="0">
                <a:effectLst/>
              </a:rPr>
              <a:t> </a:t>
            </a:r>
            <a:endParaRPr lang="en-IN" dirty="0"/>
          </a:p>
        </p:txBody>
      </p:sp>
      <p:pic>
        <p:nvPicPr>
          <p:cNvPr id="1026" name="Picture 2">
            <a:extLst>
              <a:ext uri="{FF2B5EF4-FFF2-40B4-BE49-F238E27FC236}">
                <a16:creationId xmlns:a16="http://schemas.microsoft.com/office/drawing/2014/main" id="{C9B499D5-5237-9F62-9052-70A4511EA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861" y="2387357"/>
            <a:ext cx="6367237" cy="3596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89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04F99093-FB6D-43E0-AA45-FA744653E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CE8B83EF-4FB2-4C16-B94A-73A8FBCD1E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6" name="Group 55">
            <a:extLst>
              <a:ext uri="{FF2B5EF4-FFF2-40B4-BE49-F238E27FC236}">
                <a16:creationId xmlns:a16="http://schemas.microsoft.com/office/drawing/2014/main" id="{65CE4779-ABAB-448C-B806-A60E8F835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57" name="Freeform: Shape 56">
              <a:extLst>
                <a:ext uri="{FF2B5EF4-FFF2-40B4-BE49-F238E27FC236}">
                  <a16:creationId xmlns:a16="http://schemas.microsoft.com/office/drawing/2014/main" id="{284E8940-EE47-4A50-B7D3-F4BF68524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9BA40340-BD4D-49C0-8BC6-61AF7391F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D79A4281-F939-4206-9B6F-8DDD2FDAA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0" name="Freeform: Shape 59">
              <a:extLst>
                <a:ext uri="{FF2B5EF4-FFF2-40B4-BE49-F238E27FC236}">
                  <a16:creationId xmlns:a16="http://schemas.microsoft.com/office/drawing/2014/main" id="{38774401-76BE-487C-8645-DC90C833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713FF99-FB4B-2985-1C38-C2A246DE0143}"/>
              </a:ext>
            </a:extLst>
          </p:cNvPr>
          <p:cNvSpPr>
            <a:spLocks noGrp="1"/>
          </p:cNvSpPr>
          <p:nvPr>
            <p:ph type="title"/>
          </p:nvPr>
        </p:nvSpPr>
        <p:spPr>
          <a:xfrm>
            <a:off x="1076531" y="426482"/>
            <a:ext cx="4133690" cy="1454051"/>
          </a:xfrm>
        </p:spPr>
        <p:txBody>
          <a:bodyPr>
            <a:normAutofit/>
          </a:bodyPr>
          <a:lstStyle/>
          <a:p>
            <a:r>
              <a:rPr lang="en-IN" sz="3600" dirty="0"/>
              <a:t>Dataset Summary</a:t>
            </a:r>
          </a:p>
        </p:txBody>
      </p:sp>
      <p:sp>
        <p:nvSpPr>
          <p:cNvPr id="3" name="Content Placeholder 2">
            <a:extLst>
              <a:ext uri="{FF2B5EF4-FFF2-40B4-BE49-F238E27FC236}">
                <a16:creationId xmlns:a16="http://schemas.microsoft.com/office/drawing/2014/main" id="{5BDF581D-C491-E5EB-6EA3-1CDDDAF16083}"/>
              </a:ext>
            </a:extLst>
          </p:cNvPr>
          <p:cNvSpPr>
            <a:spLocks noGrp="1"/>
          </p:cNvSpPr>
          <p:nvPr>
            <p:ph idx="1"/>
          </p:nvPr>
        </p:nvSpPr>
        <p:spPr>
          <a:xfrm>
            <a:off x="804671" y="1380931"/>
            <a:ext cx="10310798" cy="5290457"/>
          </a:xfrm>
        </p:spPr>
        <p:txBody>
          <a:bodyPr anchor="ctr">
            <a:normAutofit/>
          </a:bodyPr>
          <a:lstStyle/>
          <a:p>
            <a:r>
              <a:rPr lang="en-IN" sz="1800" dirty="0"/>
              <a:t>Churn Data                                                                                      Customer Data</a:t>
            </a:r>
          </a:p>
          <a:p>
            <a:endParaRPr lang="en-IN" sz="1800" dirty="0">
              <a:solidFill>
                <a:schemeClr val="tx2"/>
              </a:solidFill>
            </a:endParaRPr>
          </a:p>
          <a:p>
            <a:pPr marL="0" indent="0">
              <a:buNone/>
            </a:pPr>
            <a:r>
              <a:rPr lang="en-IN" sz="1800" dirty="0">
                <a:solidFill>
                  <a:schemeClr val="tx2"/>
                </a:solidFill>
              </a:rPr>
              <a:t>                                                                                                   </a:t>
            </a:r>
          </a:p>
          <a:p>
            <a:endParaRPr lang="en-IN" sz="1800" dirty="0">
              <a:solidFill>
                <a:schemeClr val="tx2"/>
              </a:solidFill>
            </a:endParaRPr>
          </a:p>
          <a:p>
            <a:endParaRPr lang="en-IN" sz="1800" dirty="0">
              <a:solidFill>
                <a:schemeClr val="tx2"/>
              </a:solidFill>
            </a:endParaRPr>
          </a:p>
          <a:p>
            <a:pPr marL="0" indent="0">
              <a:buNone/>
            </a:pPr>
            <a:endParaRPr lang="en-IN" sz="1800" dirty="0">
              <a:solidFill>
                <a:schemeClr val="tx2"/>
              </a:solidFill>
            </a:endParaRPr>
          </a:p>
          <a:p>
            <a:r>
              <a:rPr lang="en-IN" sz="1800" dirty="0"/>
              <a:t>Internet Data                                                                              Merged New Data</a:t>
            </a:r>
          </a:p>
          <a:p>
            <a:endParaRPr lang="en-IN" sz="1800" dirty="0">
              <a:solidFill>
                <a:schemeClr val="tx2"/>
              </a:solidFill>
            </a:endParaRPr>
          </a:p>
          <a:p>
            <a:endParaRPr lang="en-IN" sz="1800" dirty="0">
              <a:solidFill>
                <a:schemeClr val="tx2"/>
              </a:solidFill>
            </a:endParaRPr>
          </a:p>
        </p:txBody>
      </p:sp>
      <p:pic>
        <p:nvPicPr>
          <p:cNvPr id="28" name="Picture 27">
            <a:extLst>
              <a:ext uri="{FF2B5EF4-FFF2-40B4-BE49-F238E27FC236}">
                <a16:creationId xmlns:a16="http://schemas.microsoft.com/office/drawing/2014/main" id="{DF44EFAF-9471-2E3B-E170-FC720119B567}"/>
              </a:ext>
            </a:extLst>
          </p:cNvPr>
          <p:cNvPicPr>
            <a:picLocks noChangeAspect="1"/>
          </p:cNvPicPr>
          <p:nvPr/>
        </p:nvPicPr>
        <p:blipFill>
          <a:blip r:embed="rId2"/>
          <a:stretch>
            <a:fillRect/>
          </a:stretch>
        </p:blipFill>
        <p:spPr>
          <a:xfrm>
            <a:off x="6430348" y="2666244"/>
            <a:ext cx="3482156" cy="1663161"/>
          </a:xfrm>
          <a:prstGeom prst="rect">
            <a:avLst/>
          </a:prstGeom>
          <a:ln>
            <a:noFill/>
          </a:ln>
          <a:effectLst>
            <a:outerShdw blurRad="292100" dist="139700" dir="2700000" algn="tl" rotWithShape="0">
              <a:srgbClr val="333333">
                <a:alpha val="65000"/>
              </a:srgbClr>
            </a:outerShdw>
          </a:effectLst>
        </p:spPr>
      </p:pic>
      <p:pic>
        <p:nvPicPr>
          <p:cNvPr id="33" name="Picture 32">
            <a:extLst>
              <a:ext uri="{FF2B5EF4-FFF2-40B4-BE49-F238E27FC236}">
                <a16:creationId xmlns:a16="http://schemas.microsoft.com/office/drawing/2014/main" id="{78A10CE5-6483-1C6E-C244-ADCA1DF1BC4C}"/>
              </a:ext>
            </a:extLst>
          </p:cNvPr>
          <p:cNvPicPr>
            <a:picLocks noChangeAspect="1"/>
          </p:cNvPicPr>
          <p:nvPr/>
        </p:nvPicPr>
        <p:blipFill>
          <a:blip r:embed="rId3"/>
          <a:stretch>
            <a:fillRect/>
          </a:stretch>
        </p:blipFill>
        <p:spPr>
          <a:xfrm>
            <a:off x="6326154" y="4977467"/>
            <a:ext cx="3965511" cy="1612325"/>
          </a:xfrm>
          <a:prstGeom prst="rect">
            <a:avLst/>
          </a:prstGeom>
          <a:ln>
            <a:noFill/>
          </a:ln>
          <a:effectLst>
            <a:outerShdw blurRad="292100" dist="139700" dir="2700000" algn="tl" rotWithShape="0">
              <a:srgbClr val="333333">
                <a:alpha val="65000"/>
              </a:srgbClr>
            </a:outerShdw>
          </a:effectLst>
        </p:spPr>
      </p:pic>
      <p:pic>
        <p:nvPicPr>
          <p:cNvPr id="24" name="Picture 23">
            <a:extLst>
              <a:ext uri="{FF2B5EF4-FFF2-40B4-BE49-F238E27FC236}">
                <a16:creationId xmlns:a16="http://schemas.microsoft.com/office/drawing/2014/main" id="{1574F352-938F-60AD-CB96-324EAE73A4D2}"/>
              </a:ext>
            </a:extLst>
          </p:cNvPr>
          <p:cNvPicPr>
            <a:picLocks noChangeAspect="1"/>
          </p:cNvPicPr>
          <p:nvPr/>
        </p:nvPicPr>
        <p:blipFill>
          <a:blip r:embed="rId4"/>
          <a:stretch>
            <a:fillRect/>
          </a:stretch>
        </p:blipFill>
        <p:spPr>
          <a:xfrm>
            <a:off x="1076531" y="2629927"/>
            <a:ext cx="4357637" cy="1699478"/>
          </a:xfrm>
          <a:prstGeom prst="rect">
            <a:avLst/>
          </a:prstGeom>
          <a:ln>
            <a:noFill/>
          </a:ln>
          <a:effectLst>
            <a:outerShdw blurRad="292100" dist="139700" dir="2700000" algn="tl" rotWithShape="0">
              <a:srgbClr val="333333">
                <a:alpha val="65000"/>
              </a:srgbClr>
            </a:outerShdw>
          </a:effectLst>
        </p:spPr>
      </p:pic>
      <p:pic>
        <p:nvPicPr>
          <p:cNvPr id="30" name="Picture 29">
            <a:extLst>
              <a:ext uri="{FF2B5EF4-FFF2-40B4-BE49-F238E27FC236}">
                <a16:creationId xmlns:a16="http://schemas.microsoft.com/office/drawing/2014/main" id="{5E429B3C-C87F-A49C-DBEF-F83C7A909AEC}"/>
              </a:ext>
            </a:extLst>
          </p:cNvPr>
          <p:cNvPicPr>
            <a:picLocks noChangeAspect="1"/>
          </p:cNvPicPr>
          <p:nvPr/>
        </p:nvPicPr>
        <p:blipFill>
          <a:blip r:embed="rId5"/>
          <a:stretch>
            <a:fillRect/>
          </a:stretch>
        </p:blipFill>
        <p:spPr>
          <a:xfrm>
            <a:off x="1076531" y="4977467"/>
            <a:ext cx="4357637" cy="1612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1403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C67121-1416-B29D-9ECC-342B842C7B3A}"/>
              </a:ext>
            </a:extLst>
          </p:cNvPr>
          <p:cNvSpPr>
            <a:spLocks noGrp="1"/>
          </p:cNvSpPr>
          <p:nvPr>
            <p:ph type="ctrTitle"/>
          </p:nvPr>
        </p:nvSpPr>
        <p:spPr>
          <a:xfrm>
            <a:off x="4553733" y="548464"/>
            <a:ext cx="6798541" cy="1675623"/>
          </a:xfrm>
        </p:spPr>
        <p:txBody>
          <a:bodyPr vert="horz" lIns="91440" tIns="45720" rIns="91440" bIns="45720" rtlCol="0" anchor="b">
            <a:normAutofit/>
          </a:bodyPr>
          <a:lstStyle/>
          <a:p>
            <a:pPr algn="l"/>
            <a:r>
              <a:rPr lang="en-US" sz="4000" dirty="0"/>
              <a:t>Exploratory Data Analysis</a:t>
            </a:r>
          </a:p>
        </p:txBody>
      </p:sp>
      <p:pic>
        <p:nvPicPr>
          <p:cNvPr id="12" name="Picture 4" descr="Financial graphs on a dark display">
            <a:extLst>
              <a:ext uri="{FF2B5EF4-FFF2-40B4-BE49-F238E27FC236}">
                <a16:creationId xmlns:a16="http://schemas.microsoft.com/office/drawing/2014/main" id="{511EEC08-F462-DA00-BCB3-5AF3C47B8443}"/>
              </a:ext>
            </a:extLst>
          </p:cNvPr>
          <p:cNvPicPr>
            <a:picLocks noChangeAspect="1"/>
          </p:cNvPicPr>
          <p:nvPr/>
        </p:nvPicPr>
        <p:blipFill rotWithShape="1">
          <a:blip r:embed="rId2"/>
          <a:srcRect l="27973" r="33782"/>
          <a:stretch/>
        </p:blipFill>
        <p:spPr>
          <a:xfrm>
            <a:off x="1" y="10"/>
            <a:ext cx="4196496" cy="6857990"/>
          </a:xfrm>
          <a:prstGeom prst="rect">
            <a:avLst/>
          </a:prstGeom>
          <a:effectLst/>
        </p:spPr>
      </p:pic>
      <p:sp>
        <p:nvSpPr>
          <p:cNvPr id="3" name="Subtitle 2">
            <a:extLst>
              <a:ext uri="{FF2B5EF4-FFF2-40B4-BE49-F238E27FC236}">
                <a16:creationId xmlns:a16="http://schemas.microsoft.com/office/drawing/2014/main" id="{B5D9F00D-8E07-9A50-63CB-DD21534B8849}"/>
              </a:ext>
            </a:extLst>
          </p:cNvPr>
          <p:cNvSpPr>
            <a:spLocks noGrp="1"/>
          </p:cNvSpPr>
          <p:nvPr>
            <p:ph type="subTitle" idx="1"/>
          </p:nvPr>
        </p:nvSpPr>
        <p:spPr>
          <a:xfrm>
            <a:off x="4553734" y="2409830"/>
            <a:ext cx="6798539" cy="3705217"/>
          </a:xfrm>
        </p:spPr>
        <p:txBody>
          <a:bodyPr vert="horz" lIns="91440" tIns="45720" rIns="91440" bIns="45720" rtlCol="0">
            <a:normAutofit/>
          </a:bodyPr>
          <a:lstStyle/>
          <a:p>
            <a:pPr marL="114300" algn="l"/>
            <a:r>
              <a:rPr lang="en-US" sz="2000" dirty="0"/>
              <a:t>Pre-processing</a:t>
            </a:r>
          </a:p>
          <a:p>
            <a:pPr marL="342900" indent="-228600" algn="l">
              <a:buFont typeface="Arial" panose="020B0604020202020204" pitchFamily="34" charset="0"/>
              <a:buChar char="•"/>
            </a:pPr>
            <a:r>
              <a:rPr lang="en-US" sz="1600" dirty="0"/>
              <a:t>Data Types of ‘</a:t>
            </a:r>
            <a:r>
              <a:rPr lang="en-US" sz="1600" dirty="0" err="1"/>
              <a:t>merged_new</a:t>
            </a:r>
            <a:r>
              <a:rPr lang="en-US" sz="1600" dirty="0"/>
              <a:t>’ Dataset</a:t>
            </a:r>
          </a:p>
          <a:p>
            <a:pPr marL="342900" indent="-228600" algn="l">
              <a:buFont typeface="Arial" panose="020B0604020202020204" pitchFamily="34" charset="0"/>
              <a:buChar char="•"/>
            </a:pPr>
            <a:r>
              <a:rPr lang="en-US" sz="1600" dirty="0"/>
              <a:t>Describe the Data</a:t>
            </a:r>
          </a:p>
          <a:p>
            <a:pPr marL="342900" indent="-228600" algn="l">
              <a:buFont typeface="Arial" panose="020B0604020202020204" pitchFamily="34" charset="0"/>
              <a:buChar char="•"/>
            </a:pPr>
            <a:r>
              <a:rPr lang="en-US" sz="1600" dirty="0"/>
              <a:t>Null Values and Add Mean </a:t>
            </a:r>
          </a:p>
          <a:p>
            <a:pPr marL="342900" indent="-228600" algn="l">
              <a:buFont typeface="Arial" panose="020B0604020202020204" pitchFamily="34" charset="0"/>
              <a:buChar char="•"/>
            </a:pPr>
            <a:r>
              <a:rPr lang="en-US" sz="1600" dirty="0"/>
              <a:t>Duplicated Values</a:t>
            </a:r>
          </a:p>
          <a:p>
            <a:pPr marL="342900" indent="-228600" algn="l">
              <a:buFont typeface="Arial" panose="020B0604020202020204" pitchFamily="34" charset="0"/>
              <a:buChar char="•"/>
            </a:pPr>
            <a:r>
              <a:rPr lang="en-US" sz="1600" dirty="0"/>
              <a:t>Unique Values</a:t>
            </a:r>
          </a:p>
          <a:p>
            <a:pPr marL="342900" indent="-228600" algn="l">
              <a:buFont typeface="Arial" panose="020B0604020202020204" pitchFamily="34" charset="0"/>
              <a:buChar char="•"/>
            </a:pPr>
            <a:r>
              <a:rPr lang="en-US" sz="1600" dirty="0"/>
              <a:t>Remove Unused Columns e.g. </a:t>
            </a:r>
            <a:r>
              <a:rPr lang="en-US" sz="1600" dirty="0" err="1"/>
              <a:t>customerID</a:t>
            </a:r>
            <a:endParaRPr lang="en-US" sz="1600" dirty="0"/>
          </a:p>
          <a:p>
            <a:pPr marL="342900" indent="-228600" algn="l">
              <a:buFont typeface="Arial" panose="020B0604020202020204" pitchFamily="34" charset="0"/>
              <a:buChar char="•"/>
            </a:pPr>
            <a:r>
              <a:rPr lang="en-US" sz="1600" dirty="0"/>
              <a:t>Perform Uni-variate and Bi-variate analysis</a:t>
            </a:r>
          </a:p>
          <a:p>
            <a:pPr marL="342900" indent="-228600" algn="l">
              <a:buFont typeface="Arial" panose="020B0604020202020204" pitchFamily="34" charset="0"/>
              <a:buChar char="•"/>
            </a:pPr>
            <a:endParaRPr lang="en-US" sz="2000" dirty="0"/>
          </a:p>
          <a:p>
            <a:pPr marL="342900"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327992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2054">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2" name="Rectangle 2056">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A0CB78-18D1-25E0-2D2C-A110D9DB95D0}"/>
              </a:ext>
            </a:extLst>
          </p:cNvPr>
          <p:cNvSpPr>
            <a:spLocks noGrp="1"/>
          </p:cNvSpPr>
          <p:nvPr>
            <p:ph type="title"/>
          </p:nvPr>
        </p:nvSpPr>
        <p:spPr>
          <a:xfrm>
            <a:off x="838199" y="978408"/>
            <a:ext cx="4056530" cy="1106424"/>
          </a:xfrm>
        </p:spPr>
        <p:txBody>
          <a:bodyPr>
            <a:normAutofit/>
          </a:bodyPr>
          <a:lstStyle/>
          <a:p>
            <a:r>
              <a:rPr lang="en-IN" sz="2800"/>
              <a:t>Data Visualization</a:t>
            </a:r>
            <a:br>
              <a:rPr lang="en-IN" sz="2800"/>
            </a:br>
            <a:endParaRPr lang="en-IN" sz="2800"/>
          </a:p>
        </p:txBody>
      </p:sp>
      <p:sp>
        <p:nvSpPr>
          <p:cNvPr id="2059" name="Rectangle 2058">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1" name="Rectangle 2060">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AE1EEDB-9792-2B64-F8E1-109AAE0FDFD1}"/>
              </a:ext>
            </a:extLst>
          </p:cNvPr>
          <p:cNvSpPr>
            <a:spLocks noGrp="1"/>
          </p:cNvSpPr>
          <p:nvPr>
            <p:ph idx="1"/>
          </p:nvPr>
        </p:nvSpPr>
        <p:spPr>
          <a:xfrm>
            <a:off x="838199" y="2359152"/>
            <a:ext cx="4056530" cy="3429000"/>
          </a:xfrm>
        </p:spPr>
        <p:txBody>
          <a:bodyPr>
            <a:normAutofit/>
          </a:bodyPr>
          <a:lstStyle/>
          <a:p>
            <a:pPr marL="0" indent="0">
              <a:buNone/>
            </a:pPr>
            <a:r>
              <a:rPr lang="en-IN" sz="1800"/>
              <a:t>Analysing Dependent Variable Churn</a:t>
            </a:r>
          </a:p>
          <a:p>
            <a:r>
              <a:rPr lang="en-IN" sz="1800"/>
              <a:t>Non-Churn :  5174 (73.5%)                                           </a:t>
            </a:r>
          </a:p>
          <a:p>
            <a:r>
              <a:rPr lang="en-IN" sz="1800"/>
              <a:t>Churn :  1869 (26.5%)</a:t>
            </a:r>
          </a:p>
          <a:p>
            <a:r>
              <a:rPr lang="en-IN" sz="1800"/>
              <a:t>Imbalanced Data</a:t>
            </a:r>
          </a:p>
        </p:txBody>
      </p:sp>
      <p:pic>
        <p:nvPicPr>
          <p:cNvPr id="5" name="Picture 4">
            <a:extLst>
              <a:ext uri="{FF2B5EF4-FFF2-40B4-BE49-F238E27FC236}">
                <a16:creationId xmlns:a16="http://schemas.microsoft.com/office/drawing/2014/main" id="{953CC414-2AE8-7B39-6128-CCB7C4F32178}"/>
              </a:ext>
            </a:extLst>
          </p:cNvPr>
          <p:cNvPicPr>
            <a:picLocks noChangeAspect="1"/>
          </p:cNvPicPr>
          <p:nvPr/>
        </p:nvPicPr>
        <p:blipFill>
          <a:blip r:embed="rId2"/>
          <a:stretch>
            <a:fillRect/>
          </a:stretch>
        </p:blipFill>
        <p:spPr>
          <a:xfrm>
            <a:off x="5584825" y="564970"/>
            <a:ext cx="2700304" cy="2545037"/>
          </a:xfrm>
          <a:prstGeom prst="rect">
            <a:avLst/>
          </a:prstGeom>
          <a:ln>
            <a:noFill/>
          </a:ln>
          <a:effectLst>
            <a:outerShdw blurRad="292100" dist="139700" dir="2700000" algn="tl" rotWithShape="0">
              <a:srgbClr val="333333">
                <a:alpha val="65000"/>
              </a:srgbClr>
            </a:outerShdw>
          </a:effectLst>
        </p:spPr>
      </p:pic>
      <p:pic>
        <p:nvPicPr>
          <p:cNvPr id="2050" name="Picture 2">
            <a:extLst>
              <a:ext uri="{FF2B5EF4-FFF2-40B4-BE49-F238E27FC236}">
                <a16:creationId xmlns:a16="http://schemas.microsoft.com/office/drawing/2014/main" id="{B8F328A1-C5AC-A29E-AADC-1F94DD8515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65122" y="3330519"/>
            <a:ext cx="3661923" cy="31767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BB291DE-AFEC-A2C8-E210-27BFB2843ABD}"/>
              </a:ext>
            </a:extLst>
          </p:cNvPr>
          <p:cNvPicPr>
            <a:picLocks noChangeAspect="1"/>
          </p:cNvPicPr>
          <p:nvPr/>
        </p:nvPicPr>
        <p:blipFill>
          <a:blip r:embed="rId4"/>
          <a:stretch>
            <a:fillRect/>
          </a:stretch>
        </p:blipFill>
        <p:spPr>
          <a:xfrm>
            <a:off x="8407602" y="564970"/>
            <a:ext cx="3661924" cy="25450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27353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5">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2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B3F178-99A9-30C9-2229-0AEEB205B75D}"/>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4000" dirty="0"/>
              <a:t>Data Visualization </a:t>
            </a:r>
          </a:p>
        </p:txBody>
      </p:sp>
      <p:sp>
        <p:nvSpPr>
          <p:cNvPr id="17" name="Content Placeholder 16">
            <a:extLst>
              <a:ext uri="{FF2B5EF4-FFF2-40B4-BE49-F238E27FC236}">
                <a16:creationId xmlns:a16="http://schemas.microsoft.com/office/drawing/2014/main" id="{DC04377E-6F5F-0D54-9596-4FD0355A6D53}"/>
              </a:ext>
            </a:extLst>
          </p:cNvPr>
          <p:cNvSpPr>
            <a:spLocks noGrp="1"/>
          </p:cNvSpPr>
          <p:nvPr>
            <p:ph idx="1"/>
          </p:nvPr>
        </p:nvSpPr>
        <p:spPr>
          <a:xfrm>
            <a:off x="6382512" y="498698"/>
            <a:ext cx="4940808" cy="1185353"/>
          </a:xfrm>
        </p:spPr>
        <p:txBody>
          <a:bodyPr vert="horz" lIns="91440" tIns="45720" rIns="91440" bIns="45720" rtlCol="0" anchor="ctr">
            <a:normAutofit/>
          </a:bodyPr>
          <a:lstStyle/>
          <a:p>
            <a:pPr marL="0" indent="0">
              <a:buNone/>
            </a:pPr>
            <a:r>
              <a:rPr lang="en-US" sz="2000" dirty="0"/>
              <a:t>Analyzing columns with churn columns</a:t>
            </a:r>
          </a:p>
        </p:txBody>
      </p:sp>
      <p:sp>
        <p:nvSpPr>
          <p:cNvPr id="30" name="Rectangle 29">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Content Placeholder 8">
            <a:extLst>
              <a:ext uri="{FF2B5EF4-FFF2-40B4-BE49-F238E27FC236}">
                <a16:creationId xmlns:a16="http://schemas.microsoft.com/office/drawing/2014/main" id="{01D81AA7-E781-F21E-3A3D-67E9E84435DE}"/>
              </a:ext>
            </a:extLst>
          </p:cNvPr>
          <p:cNvPicPr>
            <a:picLocks noChangeAspect="1"/>
          </p:cNvPicPr>
          <p:nvPr/>
        </p:nvPicPr>
        <p:blipFill>
          <a:blip r:embed="rId2"/>
          <a:stretch>
            <a:fillRect/>
          </a:stretch>
        </p:blipFill>
        <p:spPr>
          <a:xfrm>
            <a:off x="549058" y="2917804"/>
            <a:ext cx="5431536" cy="2552821"/>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E75C2226-AAD9-198E-FF9A-0B637BB92568}"/>
              </a:ext>
            </a:extLst>
          </p:cNvPr>
          <p:cNvPicPr>
            <a:picLocks noChangeAspect="1"/>
          </p:cNvPicPr>
          <p:nvPr/>
        </p:nvPicPr>
        <p:blipFill>
          <a:blip r:embed="rId3"/>
          <a:stretch>
            <a:fillRect/>
          </a:stretch>
        </p:blipFill>
        <p:spPr>
          <a:xfrm>
            <a:off x="6211408" y="2960316"/>
            <a:ext cx="5431536" cy="24577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5486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803</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Verdana</vt:lpstr>
      <vt:lpstr>Wingdings</vt:lpstr>
      <vt:lpstr>Office Theme</vt:lpstr>
      <vt:lpstr> Project Title-Telecom churn                         case study</vt:lpstr>
      <vt:lpstr>Content</vt:lpstr>
      <vt:lpstr>Problem Statement </vt:lpstr>
      <vt:lpstr>Business Overview</vt:lpstr>
      <vt:lpstr>End-to-End Process of Machine Learning Model</vt:lpstr>
      <vt:lpstr>Dataset Summary</vt:lpstr>
      <vt:lpstr>Exploratory Data Analysis</vt:lpstr>
      <vt:lpstr>Data Visualization </vt:lpstr>
      <vt:lpstr>Data Visualization </vt:lpstr>
      <vt:lpstr>Feature Engineering/ Selection</vt:lpstr>
      <vt:lpstr>Model Building</vt:lpstr>
      <vt:lpstr>Model Building</vt:lpstr>
      <vt:lpstr>Model Deployment </vt:lpstr>
      <vt:lpstr>Challenges</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Telecom churn case study  </dc:title>
  <dc:creator>Anuja Berad</dc:creator>
  <cp:lastModifiedBy>mayur chavhan</cp:lastModifiedBy>
  <cp:revision>42</cp:revision>
  <dcterms:created xsi:type="dcterms:W3CDTF">2023-06-22T09:35:32Z</dcterms:created>
  <dcterms:modified xsi:type="dcterms:W3CDTF">2023-07-05T05:43:42Z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2023-06-22T16:16:10Z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5945795e-3fef-4d29-b24e-87e71876ef3d</vt:lpwstr>
  </property>
  <property fmtid="{D5CDD505-2E9C-101B-9397-08002B2CF9AE}" pid="7" name="MSIP_Label_defa4170-0d19-0005-0004-bc88714345d2_ActionId">
    <vt:lpwstr>1bffa3aa-179c-4df4-a554-fc1ff04e0350</vt:lpwstr>
  </property>
  <property fmtid="{D5CDD505-2E9C-101B-9397-08002B2CF9AE}" pid="8" name="MSIP_Label_defa4170-0d19-0005-0004-bc88714345d2_ContentBits">
    <vt:lpwstr>0</vt:lpwstr>
  </property>
</Properties>
</file>