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349" r:id="rId2"/>
    <p:sldId id="359" r:id="rId3"/>
    <p:sldId id="360" r:id="rId4"/>
    <p:sldId id="361" r:id="rId5"/>
    <p:sldId id="362" r:id="rId6"/>
    <p:sldId id="363" r:id="rId7"/>
    <p:sldId id="364" r:id="rId8"/>
    <p:sldId id="3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F2F92"/>
    <a:srgbClr val="53C553"/>
    <a:srgbClr val="BFEB98"/>
    <a:srgbClr val="FFD441"/>
    <a:srgbClr val="B2D9FE"/>
    <a:srgbClr val="AC45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/>
    <p:restoredTop sz="90409"/>
  </p:normalViewPr>
  <p:slideViewPr>
    <p:cSldViewPr snapToGrid="0">
      <p:cViewPr>
        <p:scale>
          <a:sx n="150" d="100"/>
          <a:sy n="150" d="100"/>
        </p:scale>
        <p:origin x="-768" y="-1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F04D0-92AA-C340-85BB-C5E8FC3574D3}" type="datetimeFigureOut">
              <a:rPr lang="en-AU" smtClean="0"/>
              <a:t>10/4/2025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7E730-6C6D-8546-9D8A-3381D0B076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7300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7E730-6C6D-8546-9D8A-3381D0B0763C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8338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F7CB8B-F6CA-F27E-EB2E-E0B4B81B8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26DF6F-E7FC-0C27-7562-6B39B629BA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A93C7F-6DB6-ACA1-C709-100CA18B8C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C466F-25E6-9FDC-E062-95423FD635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7E730-6C6D-8546-9D8A-3381D0B0763C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0876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EE362-2740-81C3-CC55-5778187F9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53C279-F02F-77CC-9DED-BA6E10AD78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BA0C0A-A316-0377-3D8F-554375A8E6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5F92C8-64B0-CD9A-6682-F58D141516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7E730-6C6D-8546-9D8A-3381D0B0763C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7682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A3F8DB-09E7-60F9-93E3-3F37CD296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3A53F9-B90E-47F9-357F-EC97A6E78C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630507-14F8-6A8C-8E53-9A1193983A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EE161-3D53-EF55-81BA-232457E51D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7E730-6C6D-8546-9D8A-3381D0B0763C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3627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0B789-9CD5-84D5-BCA6-85499FEB3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1D30FC-2A05-B79C-B1EA-CEB3AC323E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8938CB-608C-7C7B-71F3-A3791DCAF4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8E3B0-A37C-28EB-D5D6-CD36B9A62D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7E730-6C6D-8546-9D8A-3381D0B0763C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223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A1C99-175A-D043-E3B8-37E2F7644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4DC17D-5C19-6FCA-3D51-508FFA9626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ADB5F2-1399-235F-43A3-CE3C4509BF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DB92B-0076-A7AA-193E-7F507528FA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7E730-6C6D-8546-9D8A-3381D0B0763C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8587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3138C9-7EA9-034B-2527-70E6FC0D8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865565-6CD9-DA82-7D22-A31B7B73BB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3E75CA-099A-9C42-2ABA-FD95148B8A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FD0FB-3A55-87D5-270E-919F27268E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7E730-6C6D-8546-9D8A-3381D0B0763C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8821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6E3A7A-7310-CACF-FB0F-0DD12ED3A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0AC82B-9DA1-CE53-30F0-7892651EB7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3595E6-EA8E-FB23-B22E-DDA48EF794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4ACC3-3DE1-67B8-B446-89FA8D1F6D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7E730-6C6D-8546-9D8A-3381D0B0763C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5023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90891-05CD-E39D-5828-2E9E14649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6D545A-7CE6-6350-AE7F-166A3F010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CF686-04E4-EF18-B857-A9B6CAA07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7A3D-5253-9049-AFE1-2A63FAD55E8A}" type="datetimeFigureOut">
              <a:rPr lang="en-AU" smtClean="0"/>
              <a:t>10/4/2025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897D4-30E1-8B8E-4D0C-F52A0AF2D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35473-A32E-D492-16D5-C606B2780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22119-5C09-0347-BD4E-139081B73C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6647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1E62-ABFA-C445-C356-B98FD6AA8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266B0-6F54-BEA5-3C9D-9A96A7702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F7A1E-DC91-6F06-4C9B-7988F65B7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7A3D-5253-9049-AFE1-2A63FAD55E8A}" type="datetimeFigureOut">
              <a:rPr lang="en-AU" smtClean="0"/>
              <a:t>10/4/2025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F0752-06CB-2123-1E44-975A5F0B7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0AE62-438F-52F5-FBD9-11E59420C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22119-5C09-0347-BD4E-139081B73C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8582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AC0929-FFB8-9375-5819-0780784165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F7C9E5-EA2A-F191-7074-EA857B308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74DAB-7BFB-7A7C-02F8-88813E0CE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7A3D-5253-9049-AFE1-2A63FAD55E8A}" type="datetimeFigureOut">
              <a:rPr lang="en-AU" smtClean="0"/>
              <a:t>10/4/2025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347F6-000A-861C-B4E8-DFD526CD2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39E00-020E-0791-4E98-BA3596F38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22119-5C09-0347-BD4E-139081B73C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065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369C9-12D6-3141-8F31-C481D20B2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638AA-570F-DB78-5489-7D6D561EE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4142D-381A-6EA3-ADEA-9C9AE6534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7A3D-5253-9049-AFE1-2A63FAD55E8A}" type="datetimeFigureOut">
              <a:rPr lang="en-AU" smtClean="0"/>
              <a:t>10/4/2025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C5221-9C77-E0CB-A099-BAE36C429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38CEE-0C18-DEA8-2D86-DF0286B8E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22119-5C09-0347-BD4E-139081B73C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203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5E24B-6283-8C14-571D-C510AA7CF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DC49C-D75A-B4B6-6872-3B949A978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466C2-0314-173F-C6A0-AB6E24ED4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7A3D-5253-9049-AFE1-2A63FAD55E8A}" type="datetimeFigureOut">
              <a:rPr lang="en-AU" smtClean="0"/>
              <a:t>10/4/2025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40661-8F57-F13C-31C3-197CBAA4D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8F246-4048-4FED-C0F2-E73E837E0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22119-5C09-0347-BD4E-139081B73C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781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D895F-0F96-D259-D5B6-195A8530E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8560-EF71-8BC0-A17D-AABEBD666E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7AC5E9-2759-14F7-A857-112360727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6E885-34DD-812D-D858-6927188D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7A3D-5253-9049-AFE1-2A63FAD55E8A}" type="datetimeFigureOut">
              <a:rPr lang="en-AU" smtClean="0"/>
              <a:t>10/4/2025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265E2-79A4-8C39-DF55-82194906E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3EC18-80A3-0B58-523A-C9AEEEF38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22119-5C09-0347-BD4E-139081B73C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0863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FF03B-D1C8-57B4-2CCE-BF8625297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3B958-BEF4-7ED0-331F-DB2F6212C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F69B6-DADA-A897-F8C9-563FBCA23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0EF51C-6AC6-AD01-B0CB-CCBECD868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7315D7-847F-078C-0A5F-25F4F960EE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FB600D-C9FF-BE94-F2C6-722FC98CC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7A3D-5253-9049-AFE1-2A63FAD55E8A}" type="datetimeFigureOut">
              <a:rPr lang="en-AU" smtClean="0"/>
              <a:t>10/4/2025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7CDB0E-6D9F-4822-B49B-1019A3CEB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F686A2-253B-8F6C-5FEC-28A00C1BB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22119-5C09-0347-BD4E-139081B73C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8384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9BE58-7201-F642-4F35-230A468F8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9706CB-8859-3819-D7F8-A1C2BB165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7A3D-5253-9049-AFE1-2A63FAD55E8A}" type="datetimeFigureOut">
              <a:rPr lang="en-AU" smtClean="0"/>
              <a:t>10/4/2025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54D99A-C978-098A-9292-DADDA9D37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B2385-A1A2-89EB-F502-80DDEE53F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22119-5C09-0347-BD4E-139081B73C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2554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F5D954-B69D-0F19-D22E-0466ECDA9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7A3D-5253-9049-AFE1-2A63FAD55E8A}" type="datetimeFigureOut">
              <a:rPr lang="en-AU" smtClean="0"/>
              <a:t>10/4/2025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398596-118F-1A59-CC6A-495F74303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724CE-868F-F21B-8650-C1BB39E3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22119-5C09-0347-BD4E-139081B73C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9849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322F4-9F96-15D2-7A32-DFC7D9CDE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D6BBB-58C0-E252-E594-F83D816BF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82C59-C3B9-093F-1C3C-A0A55F24D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DEFAB-EF99-BE93-CD7F-962158621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7A3D-5253-9049-AFE1-2A63FAD55E8A}" type="datetimeFigureOut">
              <a:rPr lang="en-AU" smtClean="0"/>
              <a:t>10/4/2025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BBA82-FD1F-CC02-32E6-F4FE80906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8A518-0CF9-3C77-13CF-8573C569D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22119-5C09-0347-BD4E-139081B73C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7640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E11A0-AD96-AF19-ADDF-0A8C32A28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27D7DE-DA63-6971-E4D3-F27EB4045D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5FF7D-6A71-8FA7-426C-B4A98DAFA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33F1F-ABC9-5666-B489-80EF3291D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7A3D-5253-9049-AFE1-2A63FAD55E8A}" type="datetimeFigureOut">
              <a:rPr lang="en-AU" smtClean="0"/>
              <a:t>10/4/2025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D7C2E-5EEF-7AE7-5DB7-CD5619371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83417-D0F1-2814-8D83-DAAA79C73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22119-5C09-0347-BD4E-139081B73C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3127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69DC67-2651-14C6-876E-F3E7D6038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E0064-A9AB-B8CF-4B57-BC0A2C851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364F4-9DF9-4C62-8EBC-4C006FADB0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0C7A3D-5253-9049-AFE1-2A63FAD55E8A}" type="datetimeFigureOut">
              <a:rPr lang="en-AU" smtClean="0"/>
              <a:t>10/4/2025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B5A30-26EA-C7CB-B569-D039CA3F3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37A40-5191-CFC2-CB34-4F39D68BC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722119-5C09-0347-BD4E-139081B73C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8410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4A5EAD-B70C-AD5D-19FC-7E3F18A03B4E}"/>
              </a:ext>
            </a:extLst>
          </p:cNvPr>
          <p:cNvSpPr txBox="1"/>
          <p:nvPr/>
        </p:nvSpPr>
        <p:spPr>
          <a:xfrm>
            <a:off x="572380" y="777064"/>
            <a:ext cx="10754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n-AU" sz="2000" b="0" i="0" dirty="0">
                <a:solidFill>
                  <a:srgbClr val="222222"/>
                </a:solidFill>
                <a:effectLst/>
              </a:rPr>
              <a:t>Ex7.s6: Repeated subsequences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A3C0BF-D6E6-EC58-1CB1-7798ADB23CDD}"/>
              </a:ext>
            </a:extLst>
          </p:cNvPr>
          <p:cNvSpPr txBox="1"/>
          <p:nvPr/>
        </p:nvSpPr>
        <p:spPr>
          <a:xfrm>
            <a:off x="1057167" y="1652949"/>
            <a:ext cx="102701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🔍 </a:t>
            </a:r>
            <a:r>
              <a:rPr lang="en-AU" b="1" dirty="0"/>
              <a:t>Find all repeated substrings</a:t>
            </a:r>
            <a:r>
              <a:rPr lang="en-AU" dirty="0"/>
              <a:t> </a:t>
            </a:r>
            <a:r>
              <a:rPr lang="en-AU" b="1" dirty="0"/>
              <a:t>of length ≥ </a:t>
            </a:r>
            <a:r>
              <a:rPr lang="en-AU" b="1" i="1" dirty="0"/>
              <a:t>m</a:t>
            </a:r>
            <a:r>
              <a:rPr lang="en-AU" b="1" dirty="0"/>
              <a:t> </a:t>
            </a:r>
            <a:r>
              <a:rPr lang="en-AU" dirty="0"/>
              <a:t>in a string </a:t>
            </a:r>
            <a:r>
              <a:rPr lang="en-AU" i="1" dirty="0"/>
              <a:t>s</a:t>
            </a:r>
            <a:r>
              <a:rPr lang="en-AU" dirty="0"/>
              <a:t> by identifying positions </a:t>
            </a:r>
            <a:r>
              <a:rPr lang="en-AU" i="1" dirty="0"/>
              <a:t>i</a:t>
            </a:r>
            <a:r>
              <a:rPr lang="en-AU" dirty="0"/>
              <a:t> and </a:t>
            </a:r>
            <a:r>
              <a:rPr lang="en-AU" i="1" dirty="0"/>
              <a:t>j</a:t>
            </a:r>
            <a:r>
              <a:rPr lang="en-AU" dirty="0"/>
              <a:t> where 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s[i..i+m] == s[j..j+m]</a:t>
            </a:r>
          </a:p>
          <a:p>
            <a:endParaRPr lang="en-A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A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343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947D6-29D6-0E43-719B-8315C965A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09FB2A-531D-C0F6-E18D-BE1D7CE7FBA7}"/>
              </a:ext>
            </a:extLst>
          </p:cNvPr>
          <p:cNvSpPr txBox="1"/>
          <p:nvPr/>
        </p:nvSpPr>
        <p:spPr>
          <a:xfrm>
            <a:off x="1255450" y="469648"/>
            <a:ext cx="4045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500"/>
              </a:spcAft>
            </a:pPr>
            <a:r>
              <a:rPr lang="en-AU" sz="2000" b="0" i="0" u="sng" dirty="0">
                <a:solidFill>
                  <a:srgbClr val="222222"/>
                </a:solidFill>
                <a:effectLst/>
              </a:rPr>
              <a:t>Ex7.s6: Repeated subsequences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6C89C6-697F-0885-BA67-372F7ACDF5BA}"/>
              </a:ext>
            </a:extLst>
          </p:cNvPr>
          <p:cNvSpPr txBox="1"/>
          <p:nvPr/>
        </p:nvSpPr>
        <p:spPr>
          <a:xfrm>
            <a:off x="1057167" y="1270985"/>
            <a:ext cx="102701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dirty="0">
                <a:cs typeface="Courier New" panose="02070309020205020404" pitchFamily="49" charset="0"/>
              </a:rPr>
              <a:t>💡For simplicity, let’s say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s= "banana banana”; m=3</a:t>
            </a:r>
          </a:p>
          <a:p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eriod"/>
            </a:pPr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Minions - Movies on Google Play">
            <a:extLst>
              <a:ext uri="{FF2B5EF4-FFF2-40B4-BE49-F238E27FC236}">
                <a16:creationId xmlns:a16="http://schemas.microsoft.com/office/drawing/2014/main" id="{6CC3D113-377F-18CC-CFA9-D81716209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450" y="2116469"/>
            <a:ext cx="4840549" cy="2722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C380EA0-7541-4E08-1D8F-D1C802BC0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606391"/>
              </p:ext>
            </p:extLst>
          </p:nvPr>
        </p:nvGraphicFramePr>
        <p:xfrm>
          <a:off x="7015378" y="1948443"/>
          <a:ext cx="4386248" cy="4267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93124">
                  <a:extLst>
                    <a:ext uri="{9D8B030D-6E8A-4147-A177-3AD203B41FA5}">
                      <a16:colId xmlns:a16="http://schemas.microsoft.com/office/drawing/2014/main" val="183819238"/>
                    </a:ext>
                  </a:extLst>
                </a:gridCol>
                <a:gridCol w="2193124">
                  <a:extLst>
                    <a:ext uri="{9D8B030D-6E8A-4147-A177-3AD203B41FA5}">
                      <a16:colId xmlns:a16="http://schemas.microsoft.com/office/drawing/2014/main" val="2317230867"/>
                    </a:ext>
                  </a:extLst>
                </a:gridCol>
              </a:tblGrid>
              <a:tr h="138398">
                <a:tc>
                  <a:txBody>
                    <a:bodyPr/>
                    <a:lstStyle/>
                    <a:p>
                      <a:r>
                        <a:rPr lang="en-AU" sz="1400" dirty="0"/>
                        <a:t>i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suffix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604034"/>
                  </a:ext>
                </a:extLst>
              </a:tr>
              <a:tr h="138398">
                <a:tc>
                  <a:txBody>
                    <a:bodyPr/>
                    <a:lstStyle/>
                    <a:p>
                      <a:r>
                        <a:rPr lang="en-AU" sz="1400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/>
                        <a:t>banana banana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9648377"/>
                  </a:ext>
                </a:extLst>
              </a:tr>
              <a:tr h="138398">
                <a:tc>
                  <a:txBody>
                    <a:bodyPr/>
                    <a:lstStyle/>
                    <a:p>
                      <a:r>
                        <a:rPr lang="en-AU" sz="1400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anana banana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1130460"/>
                  </a:ext>
                </a:extLst>
              </a:tr>
              <a:tr h="138398">
                <a:tc>
                  <a:txBody>
                    <a:bodyPr/>
                    <a:lstStyle/>
                    <a:p>
                      <a:r>
                        <a:rPr lang="en-AU" sz="1400" dirty="0"/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/>
                        <a:t>nana banana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289153"/>
                  </a:ext>
                </a:extLst>
              </a:tr>
              <a:tr h="138398">
                <a:tc>
                  <a:txBody>
                    <a:bodyPr/>
                    <a:lstStyle/>
                    <a:p>
                      <a:r>
                        <a:rPr lang="en-AU" sz="1400" dirty="0"/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ana banana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7468705"/>
                  </a:ext>
                </a:extLst>
              </a:tr>
              <a:tr h="138398">
                <a:tc>
                  <a:txBody>
                    <a:bodyPr/>
                    <a:lstStyle/>
                    <a:p>
                      <a:r>
                        <a:rPr lang="en-AU" sz="1400" dirty="0"/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na banana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7875821"/>
                  </a:ext>
                </a:extLst>
              </a:tr>
              <a:tr h="138398">
                <a:tc>
                  <a:txBody>
                    <a:bodyPr/>
                    <a:lstStyle/>
                    <a:p>
                      <a:r>
                        <a:rPr lang="en-AU" sz="1400" dirty="0"/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a banana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489721"/>
                  </a:ext>
                </a:extLst>
              </a:tr>
              <a:tr h="138398">
                <a:tc>
                  <a:txBody>
                    <a:bodyPr/>
                    <a:lstStyle/>
                    <a:p>
                      <a:r>
                        <a:rPr lang="en-AU" sz="1400"/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 banana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16851"/>
                  </a:ext>
                </a:extLst>
              </a:tr>
              <a:tr h="138398">
                <a:tc>
                  <a:txBody>
                    <a:bodyPr/>
                    <a:lstStyle/>
                    <a:p>
                      <a:r>
                        <a:rPr lang="en-AU" sz="1400"/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banana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7013503"/>
                  </a:ext>
                </a:extLst>
              </a:tr>
              <a:tr h="138398">
                <a:tc>
                  <a:txBody>
                    <a:bodyPr/>
                    <a:lstStyle/>
                    <a:p>
                      <a:r>
                        <a:rPr lang="en-AU" sz="1400"/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anana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9407006"/>
                  </a:ext>
                </a:extLst>
              </a:tr>
              <a:tr h="138398">
                <a:tc>
                  <a:txBody>
                    <a:bodyPr/>
                    <a:lstStyle/>
                    <a:p>
                      <a:r>
                        <a:rPr lang="en-AU" sz="1400"/>
                        <a:t>9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nana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692515"/>
                  </a:ext>
                </a:extLst>
              </a:tr>
              <a:tr h="138398">
                <a:tc>
                  <a:txBody>
                    <a:bodyPr/>
                    <a:lstStyle/>
                    <a:p>
                      <a:r>
                        <a:rPr lang="en-AU" sz="1400"/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ana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7866408"/>
                  </a:ext>
                </a:extLst>
              </a:tr>
              <a:tr h="138398">
                <a:tc>
                  <a:txBody>
                    <a:bodyPr/>
                    <a:lstStyle/>
                    <a:p>
                      <a:r>
                        <a:rPr lang="en-AU" sz="1400"/>
                        <a:t>11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na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5605820"/>
                  </a:ext>
                </a:extLst>
              </a:tr>
              <a:tr h="138398">
                <a:tc>
                  <a:txBody>
                    <a:bodyPr/>
                    <a:lstStyle/>
                    <a:p>
                      <a:r>
                        <a:rPr lang="en-AU" sz="1400" dirty="0"/>
                        <a:t>12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757164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184C057-EB40-5794-AF35-F93AAF7E3DE7}"/>
              </a:ext>
            </a:extLst>
          </p:cNvPr>
          <p:cNvSpPr txBox="1"/>
          <p:nvPr/>
        </p:nvSpPr>
        <p:spPr>
          <a:xfrm>
            <a:off x="6974311" y="1519443"/>
            <a:ext cx="4427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AU" b="1" dirty="0"/>
              <a:t>Generate all suffixes of string 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50301A-CCC4-4829-9EAF-ADEC9A18B77D}"/>
              </a:ext>
            </a:extLst>
          </p:cNvPr>
          <p:cNvSpPr txBox="1"/>
          <p:nvPr/>
        </p:nvSpPr>
        <p:spPr>
          <a:xfrm>
            <a:off x="5190845" y="469648"/>
            <a:ext cx="62937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🔍 </a:t>
            </a:r>
            <a:r>
              <a:rPr lang="en-AU" b="1" dirty="0"/>
              <a:t>Find all repeated substrings</a:t>
            </a:r>
            <a:r>
              <a:rPr lang="en-AU" dirty="0"/>
              <a:t> </a:t>
            </a:r>
            <a:r>
              <a:rPr lang="en-AU" b="1" dirty="0"/>
              <a:t>of length ≥ </a:t>
            </a:r>
            <a:r>
              <a:rPr lang="en-AU" b="1" i="1" dirty="0"/>
              <a:t>m</a:t>
            </a:r>
            <a:r>
              <a:rPr lang="en-AU" b="1" dirty="0"/>
              <a:t> </a:t>
            </a:r>
            <a:r>
              <a:rPr lang="en-AU" dirty="0"/>
              <a:t>in a string </a:t>
            </a:r>
            <a:r>
              <a:rPr lang="en-AU" i="1" dirty="0"/>
              <a:t>s</a:t>
            </a:r>
            <a:r>
              <a:rPr lang="en-AU" dirty="0"/>
              <a:t> by identifying positions </a:t>
            </a:r>
            <a:r>
              <a:rPr lang="en-AU" i="1" dirty="0"/>
              <a:t>i</a:t>
            </a:r>
            <a:r>
              <a:rPr lang="en-AU" dirty="0"/>
              <a:t> and </a:t>
            </a:r>
            <a:r>
              <a:rPr lang="en-AU" i="1" dirty="0"/>
              <a:t>j</a:t>
            </a:r>
            <a:r>
              <a:rPr lang="en-AU" dirty="0"/>
              <a:t> where 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s[i..i+m] == s[j..j+m]</a:t>
            </a:r>
          </a:p>
        </p:txBody>
      </p:sp>
    </p:spTree>
    <p:extLst>
      <p:ext uri="{BB962C8B-B14F-4D97-AF65-F5344CB8AC3E}">
        <p14:creationId xmlns:p14="http://schemas.microsoft.com/office/powerpoint/2010/main" val="352955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EEBEFD-3DD0-17CF-E786-E915E707C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889FB5-6B66-442D-A0FE-37BACA50ED5E}"/>
              </a:ext>
            </a:extLst>
          </p:cNvPr>
          <p:cNvSpPr txBox="1"/>
          <p:nvPr/>
        </p:nvSpPr>
        <p:spPr>
          <a:xfrm>
            <a:off x="1255450" y="469648"/>
            <a:ext cx="4045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500"/>
              </a:spcAft>
            </a:pPr>
            <a:r>
              <a:rPr lang="en-AU" sz="2000" b="0" i="0" u="sng" dirty="0">
                <a:solidFill>
                  <a:srgbClr val="222222"/>
                </a:solidFill>
                <a:effectLst/>
              </a:rPr>
              <a:t>Ex7.s6: Repeated subsequences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D62E8E-2D71-0FB0-E8DB-A407EE517759}"/>
              </a:ext>
            </a:extLst>
          </p:cNvPr>
          <p:cNvSpPr txBox="1"/>
          <p:nvPr/>
        </p:nvSpPr>
        <p:spPr>
          <a:xfrm>
            <a:off x="1057167" y="1270985"/>
            <a:ext cx="102701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dirty="0">
                <a:cs typeface="Courier New" panose="02070309020205020404" pitchFamily="49" charset="0"/>
              </a:rPr>
              <a:t>💡For simplicity, let’s say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s= "banana banana”; m=3</a:t>
            </a:r>
          </a:p>
          <a:p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eriod"/>
            </a:pPr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Minions - Movies on Google Play">
            <a:extLst>
              <a:ext uri="{FF2B5EF4-FFF2-40B4-BE49-F238E27FC236}">
                <a16:creationId xmlns:a16="http://schemas.microsoft.com/office/drawing/2014/main" id="{8F65E252-25B0-C062-A5FD-6E71CB7D5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450" y="2116469"/>
            <a:ext cx="4840549" cy="2722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1EF59EB-DF50-A932-1E2A-B2FC188EA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193353"/>
              </p:ext>
            </p:extLst>
          </p:nvPr>
        </p:nvGraphicFramePr>
        <p:xfrm>
          <a:off x="7015378" y="1948443"/>
          <a:ext cx="4386248" cy="4267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93124">
                  <a:extLst>
                    <a:ext uri="{9D8B030D-6E8A-4147-A177-3AD203B41FA5}">
                      <a16:colId xmlns:a16="http://schemas.microsoft.com/office/drawing/2014/main" val="183819238"/>
                    </a:ext>
                  </a:extLst>
                </a:gridCol>
                <a:gridCol w="2193124">
                  <a:extLst>
                    <a:ext uri="{9D8B030D-6E8A-4147-A177-3AD203B41FA5}">
                      <a16:colId xmlns:a16="http://schemas.microsoft.com/office/drawing/2014/main" val="2317230867"/>
                    </a:ext>
                  </a:extLst>
                </a:gridCol>
              </a:tblGrid>
              <a:tr h="138398">
                <a:tc>
                  <a:txBody>
                    <a:bodyPr/>
                    <a:lstStyle/>
                    <a:p>
                      <a:r>
                        <a:rPr lang="en-AU" sz="1400" dirty="0"/>
                        <a:t>i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suffix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604034"/>
                  </a:ext>
                </a:extLst>
              </a:tr>
              <a:tr h="138398">
                <a:tc>
                  <a:txBody>
                    <a:bodyPr/>
                    <a:lstStyle/>
                    <a:p>
                      <a:r>
                        <a:rPr lang="en-AU" sz="1400" dirty="0"/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 banana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9648377"/>
                  </a:ext>
                </a:extLst>
              </a:tr>
              <a:tr h="138398">
                <a:tc>
                  <a:txBody>
                    <a:bodyPr/>
                    <a:lstStyle/>
                    <a:p>
                      <a:r>
                        <a:rPr lang="en-AU" sz="1400" dirty="0"/>
                        <a:t>12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1130460"/>
                  </a:ext>
                </a:extLst>
              </a:tr>
              <a:tr h="138398">
                <a:tc>
                  <a:txBody>
                    <a:bodyPr/>
                    <a:lstStyle/>
                    <a:p>
                      <a:r>
                        <a:rPr lang="en-AU" sz="1400" dirty="0"/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a banana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289153"/>
                  </a:ext>
                </a:extLst>
              </a:tr>
              <a:tr h="138398">
                <a:tc>
                  <a:txBody>
                    <a:bodyPr/>
                    <a:lstStyle/>
                    <a:p>
                      <a:r>
                        <a:rPr lang="en-AU" sz="1400" dirty="0"/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ana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1356878"/>
                  </a:ext>
                </a:extLst>
              </a:tr>
              <a:tr h="138398">
                <a:tc>
                  <a:txBody>
                    <a:bodyPr/>
                    <a:lstStyle/>
                    <a:p>
                      <a:r>
                        <a:rPr lang="en-AU" sz="1400" dirty="0"/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ana banana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7468705"/>
                  </a:ext>
                </a:extLst>
              </a:tr>
              <a:tr h="138398">
                <a:tc>
                  <a:txBody>
                    <a:bodyPr/>
                    <a:lstStyle/>
                    <a:p>
                      <a:r>
                        <a:rPr lang="en-AU" sz="1400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anana banana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7875821"/>
                  </a:ext>
                </a:extLst>
              </a:tr>
              <a:tr h="138398">
                <a:tc>
                  <a:txBody>
                    <a:bodyPr/>
                    <a:lstStyle/>
                    <a:p>
                      <a:r>
                        <a:rPr lang="en-AU" sz="1400" dirty="0"/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anana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489721"/>
                  </a:ext>
                </a:extLst>
              </a:tr>
              <a:tr h="138398">
                <a:tc>
                  <a:txBody>
                    <a:bodyPr/>
                    <a:lstStyle/>
                    <a:p>
                      <a:r>
                        <a:rPr lang="en-AU" sz="1400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banana banana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16851"/>
                  </a:ext>
                </a:extLst>
              </a:tr>
              <a:tr h="138398">
                <a:tc>
                  <a:txBody>
                    <a:bodyPr/>
                    <a:lstStyle/>
                    <a:p>
                      <a:r>
                        <a:rPr lang="en-AU" sz="1400" dirty="0"/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banana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7013503"/>
                  </a:ext>
                </a:extLst>
              </a:tr>
              <a:tr h="138398">
                <a:tc>
                  <a:txBody>
                    <a:bodyPr/>
                    <a:lstStyle/>
                    <a:p>
                      <a:r>
                        <a:rPr lang="en-AU" sz="1400" dirty="0"/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nana banana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9407006"/>
                  </a:ext>
                </a:extLst>
              </a:tr>
              <a:tr h="138398">
                <a:tc>
                  <a:txBody>
                    <a:bodyPr/>
                    <a:lstStyle/>
                    <a:p>
                      <a:r>
                        <a:rPr lang="en-AU" sz="1400" dirty="0"/>
                        <a:t>9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nana 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692515"/>
                  </a:ext>
                </a:extLst>
              </a:tr>
              <a:tr h="138398">
                <a:tc>
                  <a:txBody>
                    <a:bodyPr/>
                    <a:lstStyle/>
                    <a:p>
                      <a:r>
                        <a:rPr lang="en-AU" sz="1400" dirty="0"/>
                        <a:t>11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na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7866408"/>
                  </a:ext>
                </a:extLst>
              </a:tr>
              <a:tr h="138398">
                <a:tc>
                  <a:txBody>
                    <a:bodyPr/>
                    <a:lstStyle/>
                    <a:p>
                      <a:r>
                        <a:rPr lang="en-AU" sz="1400" dirty="0"/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na banana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560582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3102549-A904-B728-BFFB-9AEBF8F93213}"/>
              </a:ext>
            </a:extLst>
          </p:cNvPr>
          <p:cNvSpPr txBox="1"/>
          <p:nvPr/>
        </p:nvSpPr>
        <p:spPr>
          <a:xfrm>
            <a:off x="6974311" y="1519443"/>
            <a:ext cx="4427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AU" b="1" dirty="0"/>
              <a:t>Sort all suffixes alphabetically: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FF78C5-DCE5-2DD5-22E2-16E0A39018F6}"/>
              </a:ext>
            </a:extLst>
          </p:cNvPr>
          <p:cNvSpPr txBox="1"/>
          <p:nvPr/>
        </p:nvSpPr>
        <p:spPr>
          <a:xfrm>
            <a:off x="5190845" y="469648"/>
            <a:ext cx="62937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🔍 </a:t>
            </a:r>
            <a:r>
              <a:rPr lang="en-AU" b="1" dirty="0"/>
              <a:t>Find all repeated substrings</a:t>
            </a:r>
            <a:r>
              <a:rPr lang="en-AU" dirty="0"/>
              <a:t> </a:t>
            </a:r>
            <a:r>
              <a:rPr lang="en-AU" b="1" dirty="0"/>
              <a:t>of length ≥ </a:t>
            </a:r>
            <a:r>
              <a:rPr lang="en-AU" b="1" i="1" dirty="0"/>
              <a:t>m</a:t>
            </a:r>
            <a:r>
              <a:rPr lang="en-AU" b="1" dirty="0"/>
              <a:t> </a:t>
            </a:r>
            <a:r>
              <a:rPr lang="en-AU" dirty="0"/>
              <a:t>in a string </a:t>
            </a:r>
            <a:r>
              <a:rPr lang="en-AU" i="1" dirty="0"/>
              <a:t>s</a:t>
            </a:r>
            <a:r>
              <a:rPr lang="en-AU" dirty="0"/>
              <a:t> by identifying positions </a:t>
            </a:r>
            <a:r>
              <a:rPr lang="en-AU" i="1" dirty="0"/>
              <a:t>i</a:t>
            </a:r>
            <a:r>
              <a:rPr lang="en-AU" dirty="0"/>
              <a:t> and </a:t>
            </a:r>
            <a:r>
              <a:rPr lang="en-AU" i="1" dirty="0"/>
              <a:t>j</a:t>
            </a:r>
            <a:r>
              <a:rPr lang="en-AU" dirty="0"/>
              <a:t> where 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s[i..i+m] == s[j..j+m]</a:t>
            </a:r>
          </a:p>
        </p:txBody>
      </p:sp>
    </p:spTree>
    <p:extLst>
      <p:ext uri="{BB962C8B-B14F-4D97-AF65-F5344CB8AC3E}">
        <p14:creationId xmlns:p14="http://schemas.microsoft.com/office/powerpoint/2010/main" val="2987918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944080-D23A-3201-88C8-1F4AC88E94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E8A432-E394-2F86-E2CA-6C2103971EBA}"/>
              </a:ext>
            </a:extLst>
          </p:cNvPr>
          <p:cNvSpPr txBox="1"/>
          <p:nvPr/>
        </p:nvSpPr>
        <p:spPr>
          <a:xfrm>
            <a:off x="1255450" y="469648"/>
            <a:ext cx="4045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500"/>
              </a:spcAft>
            </a:pPr>
            <a:r>
              <a:rPr lang="en-AU" sz="2000" b="0" i="0" u="sng" dirty="0">
                <a:solidFill>
                  <a:srgbClr val="222222"/>
                </a:solidFill>
                <a:effectLst/>
              </a:rPr>
              <a:t>Ex7.s6: Repeated subsequences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03A569-E8A8-48A9-8E67-8B18397A1023}"/>
              </a:ext>
            </a:extLst>
          </p:cNvPr>
          <p:cNvSpPr txBox="1"/>
          <p:nvPr/>
        </p:nvSpPr>
        <p:spPr>
          <a:xfrm>
            <a:off x="1057167" y="1270985"/>
            <a:ext cx="102701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dirty="0">
                <a:cs typeface="Courier New" panose="02070309020205020404" pitchFamily="49" charset="0"/>
              </a:rPr>
              <a:t>💡For simplicity, let’s say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s= "banana banana”; m=3</a:t>
            </a:r>
          </a:p>
          <a:p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eriod"/>
            </a:pPr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Minions - Movies on Google Play">
            <a:extLst>
              <a:ext uri="{FF2B5EF4-FFF2-40B4-BE49-F238E27FC236}">
                <a16:creationId xmlns:a16="http://schemas.microsoft.com/office/drawing/2014/main" id="{3B9F2883-2A55-7A76-A12B-D146EB8D8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450" y="2116469"/>
            <a:ext cx="4840549" cy="2722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E2E1E2-369C-03BF-FDE6-0F4FA566F9FD}"/>
              </a:ext>
            </a:extLst>
          </p:cNvPr>
          <p:cNvSpPr txBox="1"/>
          <p:nvPr/>
        </p:nvSpPr>
        <p:spPr>
          <a:xfrm>
            <a:off x="5190845" y="469648"/>
            <a:ext cx="62937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🔍 </a:t>
            </a:r>
            <a:r>
              <a:rPr lang="en-AU" b="1" dirty="0"/>
              <a:t>Find all repeated substrings</a:t>
            </a:r>
            <a:r>
              <a:rPr lang="en-AU" dirty="0"/>
              <a:t> </a:t>
            </a:r>
            <a:r>
              <a:rPr lang="en-AU" b="1" dirty="0"/>
              <a:t>of length ≥ </a:t>
            </a:r>
            <a:r>
              <a:rPr lang="en-AU" b="1" i="1" dirty="0"/>
              <a:t>m</a:t>
            </a:r>
            <a:r>
              <a:rPr lang="en-AU" b="1" dirty="0"/>
              <a:t> </a:t>
            </a:r>
            <a:r>
              <a:rPr lang="en-AU" dirty="0"/>
              <a:t>in a string </a:t>
            </a:r>
            <a:r>
              <a:rPr lang="en-AU" i="1" dirty="0"/>
              <a:t>s</a:t>
            </a:r>
            <a:r>
              <a:rPr lang="en-AU" dirty="0"/>
              <a:t> by identifying positions </a:t>
            </a:r>
            <a:r>
              <a:rPr lang="en-AU" i="1" dirty="0"/>
              <a:t>i</a:t>
            </a:r>
            <a:r>
              <a:rPr lang="en-AU" dirty="0"/>
              <a:t> and </a:t>
            </a:r>
            <a:r>
              <a:rPr lang="en-AU" i="1" dirty="0"/>
              <a:t>j</a:t>
            </a:r>
            <a:r>
              <a:rPr lang="en-AU" dirty="0"/>
              <a:t> where 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s[i..i+m] == s[j..j+m]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810492F-2F8A-4CF1-370D-ED0A6B999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896357"/>
              </p:ext>
            </p:extLst>
          </p:nvPr>
        </p:nvGraphicFramePr>
        <p:xfrm>
          <a:off x="7015378" y="1948443"/>
          <a:ext cx="4386248" cy="4267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93124">
                  <a:extLst>
                    <a:ext uri="{9D8B030D-6E8A-4147-A177-3AD203B41FA5}">
                      <a16:colId xmlns:a16="http://schemas.microsoft.com/office/drawing/2014/main" val="183819238"/>
                    </a:ext>
                  </a:extLst>
                </a:gridCol>
                <a:gridCol w="2193124">
                  <a:extLst>
                    <a:ext uri="{9D8B030D-6E8A-4147-A177-3AD203B41FA5}">
                      <a16:colId xmlns:a16="http://schemas.microsoft.com/office/drawing/2014/main" val="2317230867"/>
                    </a:ext>
                  </a:extLst>
                </a:gridCol>
              </a:tblGrid>
              <a:tr h="138398">
                <a:tc>
                  <a:txBody>
                    <a:bodyPr/>
                    <a:lstStyle/>
                    <a:p>
                      <a:r>
                        <a:rPr lang="en-AU" sz="1400" dirty="0"/>
                        <a:t>i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suffix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604034"/>
                  </a:ext>
                </a:extLst>
              </a:tr>
              <a:tr h="138398">
                <a:tc>
                  <a:txBody>
                    <a:bodyPr/>
                    <a:lstStyle/>
                    <a:p>
                      <a:r>
                        <a:rPr lang="en-AU" sz="1400" dirty="0"/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 banana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9648377"/>
                  </a:ext>
                </a:extLst>
              </a:tr>
              <a:tr h="138398">
                <a:tc>
                  <a:txBody>
                    <a:bodyPr/>
                    <a:lstStyle/>
                    <a:p>
                      <a:r>
                        <a:rPr lang="en-AU" sz="1400" dirty="0"/>
                        <a:t>12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1130460"/>
                  </a:ext>
                </a:extLst>
              </a:tr>
              <a:tr h="138398">
                <a:tc>
                  <a:txBody>
                    <a:bodyPr/>
                    <a:lstStyle/>
                    <a:p>
                      <a:r>
                        <a:rPr lang="en-AU" sz="1400" dirty="0"/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a banana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289153"/>
                  </a:ext>
                </a:extLst>
              </a:tr>
              <a:tr h="138398">
                <a:tc>
                  <a:txBody>
                    <a:bodyPr/>
                    <a:lstStyle/>
                    <a:p>
                      <a:r>
                        <a:rPr lang="en-AU" sz="1400" dirty="0"/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ana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1356878"/>
                  </a:ext>
                </a:extLst>
              </a:tr>
              <a:tr h="138398">
                <a:tc>
                  <a:txBody>
                    <a:bodyPr/>
                    <a:lstStyle/>
                    <a:p>
                      <a:r>
                        <a:rPr lang="en-AU" sz="1400" dirty="0"/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ana banana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7468705"/>
                  </a:ext>
                </a:extLst>
              </a:tr>
              <a:tr h="138398">
                <a:tc>
                  <a:txBody>
                    <a:bodyPr/>
                    <a:lstStyle/>
                    <a:p>
                      <a:r>
                        <a:rPr lang="en-AU" sz="1400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anana banana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7875821"/>
                  </a:ext>
                </a:extLst>
              </a:tr>
              <a:tr h="138398">
                <a:tc>
                  <a:txBody>
                    <a:bodyPr/>
                    <a:lstStyle/>
                    <a:p>
                      <a:r>
                        <a:rPr lang="en-AU" sz="1400" dirty="0"/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anana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489721"/>
                  </a:ext>
                </a:extLst>
              </a:tr>
              <a:tr h="138398">
                <a:tc>
                  <a:txBody>
                    <a:bodyPr/>
                    <a:lstStyle/>
                    <a:p>
                      <a:r>
                        <a:rPr lang="en-AU" sz="1400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banana banana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16851"/>
                  </a:ext>
                </a:extLst>
              </a:tr>
              <a:tr h="138398">
                <a:tc>
                  <a:txBody>
                    <a:bodyPr/>
                    <a:lstStyle/>
                    <a:p>
                      <a:r>
                        <a:rPr lang="en-AU" sz="1400" dirty="0"/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banana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7013503"/>
                  </a:ext>
                </a:extLst>
              </a:tr>
              <a:tr h="138398">
                <a:tc>
                  <a:txBody>
                    <a:bodyPr/>
                    <a:lstStyle/>
                    <a:p>
                      <a:r>
                        <a:rPr lang="en-AU" sz="1400" dirty="0"/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nana banana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9407006"/>
                  </a:ext>
                </a:extLst>
              </a:tr>
              <a:tr h="138398">
                <a:tc>
                  <a:txBody>
                    <a:bodyPr/>
                    <a:lstStyle/>
                    <a:p>
                      <a:r>
                        <a:rPr lang="en-AU" sz="1400" dirty="0"/>
                        <a:t>9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nana 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692515"/>
                  </a:ext>
                </a:extLst>
              </a:tr>
              <a:tr h="138398">
                <a:tc>
                  <a:txBody>
                    <a:bodyPr/>
                    <a:lstStyle/>
                    <a:p>
                      <a:r>
                        <a:rPr lang="en-AU" sz="1400" dirty="0"/>
                        <a:t>11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na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7866408"/>
                  </a:ext>
                </a:extLst>
              </a:tr>
              <a:tr h="138398">
                <a:tc>
                  <a:txBody>
                    <a:bodyPr/>
                    <a:lstStyle/>
                    <a:p>
                      <a:r>
                        <a:rPr lang="en-AU" sz="1400" dirty="0"/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na banana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560582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3D91C7F-9384-8931-4EE8-05BEC0E0097B}"/>
              </a:ext>
            </a:extLst>
          </p:cNvPr>
          <p:cNvSpPr txBox="1"/>
          <p:nvPr/>
        </p:nvSpPr>
        <p:spPr>
          <a:xfrm>
            <a:off x="6974311" y="1519443"/>
            <a:ext cx="4427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AU" b="1" dirty="0"/>
              <a:t>Sort all suffixes alphabetically: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8B8554-F118-963B-432F-7053562DF00E}"/>
              </a:ext>
            </a:extLst>
          </p:cNvPr>
          <p:cNvSpPr txBox="1"/>
          <p:nvPr/>
        </p:nvSpPr>
        <p:spPr>
          <a:xfrm>
            <a:off x="1057167" y="4933719"/>
            <a:ext cx="5718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cs typeface="Courier New" panose="02070309020205020404" pitchFamily="49" charset="0"/>
              </a:rPr>
              <a:t>💡 </a:t>
            </a:r>
            <a:r>
              <a:rPr lang="en-AU" dirty="0"/>
              <a:t>now, </a:t>
            </a:r>
            <a:r>
              <a:rPr lang="en-AU" b="1" dirty="0"/>
              <a:t>any repeated substring of length ≥ 3</a:t>
            </a:r>
            <a:r>
              <a:rPr lang="en-AU" dirty="0"/>
              <a:t> must appear as a common prefix between </a:t>
            </a:r>
            <a:r>
              <a:rPr lang="en-AU" b="1" dirty="0"/>
              <a:t>neighbouring suffixes</a:t>
            </a:r>
            <a:r>
              <a:rPr lang="en-AU" dirty="0"/>
              <a:t> in this sorted list</a:t>
            </a:r>
          </a:p>
        </p:txBody>
      </p:sp>
    </p:spTree>
    <p:extLst>
      <p:ext uri="{BB962C8B-B14F-4D97-AF65-F5344CB8AC3E}">
        <p14:creationId xmlns:p14="http://schemas.microsoft.com/office/powerpoint/2010/main" val="4140329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1A6286-C8D8-3F07-AFBB-8AA29B722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CF68DA-CB3E-C136-8933-2853BE1AAA4F}"/>
              </a:ext>
            </a:extLst>
          </p:cNvPr>
          <p:cNvSpPr txBox="1"/>
          <p:nvPr/>
        </p:nvSpPr>
        <p:spPr>
          <a:xfrm>
            <a:off x="1255450" y="469648"/>
            <a:ext cx="4045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500"/>
              </a:spcAft>
            </a:pPr>
            <a:r>
              <a:rPr lang="en-AU" sz="2000" b="0" i="0" u="sng" dirty="0">
                <a:solidFill>
                  <a:srgbClr val="222222"/>
                </a:solidFill>
                <a:effectLst/>
              </a:rPr>
              <a:t>Ex7.s6: Repeated subsequences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1940FD-38DE-EE69-EE76-F075EE90DC42}"/>
              </a:ext>
            </a:extLst>
          </p:cNvPr>
          <p:cNvSpPr txBox="1"/>
          <p:nvPr/>
        </p:nvSpPr>
        <p:spPr>
          <a:xfrm>
            <a:off x="1057167" y="1270985"/>
            <a:ext cx="102701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dirty="0">
                <a:cs typeface="Courier New" panose="02070309020205020404" pitchFamily="49" charset="0"/>
              </a:rPr>
              <a:t>💡For simplicity, let’s say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s= "banana banana”; m=3</a:t>
            </a:r>
          </a:p>
          <a:p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eriod"/>
            </a:pPr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Minions - Movies on Google Play">
            <a:extLst>
              <a:ext uri="{FF2B5EF4-FFF2-40B4-BE49-F238E27FC236}">
                <a16:creationId xmlns:a16="http://schemas.microsoft.com/office/drawing/2014/main" id="{45B3FDDD-3A62-2EAA-00E2-19993A573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450" y="2116469"/>
            <a:ext cx="4840549" cy="2722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ED0BBB-41B9-F561-401D-10EEBB1AB3C9}"/>
              </a:ext>
            </a:extLst>
          </p:cNvPr>
          <p:cNvSpPr txBox="1"/>
          <p:nvPr/>
        </p:nvSpPr>
        <p:spPr>
          <a:xfrm>
            <a:off x="5190845" y="469648"/>
            <a:ext cx="62937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🔍 </a:t>
            </a:r>
            <a:r>
              <a:rPr lang="en-AU" b="1" dirty="0"/>
              <a:t>Find all repeated substrings</a:t>
            </a:r>
            <a:r>
              <a:rPr lang="en-AU" dirty="0"/>
              <a:t> </a:t>
            </a:r>
            <a:r>
              <a:rPr lang="en-AU" b="1" dirty="0"/>
              <a:t>of length ≥ </a:t>
            </a:r>
            <a:r>
              <a:rPr lang="en-AU" b="1" i="1" dirty="0"/>
              <a:t>m</a:t>
            </a:r>
            <a:r>
              <a:rPr lang="en-AU" b="1" dirty="0"/>
              <a:t> </a:t>
            </a:r>
            <a:r>
              <a:rPr lang="en-AU" dirty="0"/>
              <a:t>in a string </a:t>
            </a:r>
            <a:r>
              <a:rPr lang="en-AU" i="1" dirty="0"/>
              <a:t>s</a:t>
            </a:r>
            <a:r>
              <a:rPr lang="en-AU" dirty="0"/>
              <a:t> by identifying positions </a:t>
            </a:r>
            <a:r>
              <a:rPr lang="en-AU" i="1" dirty="0"/>
              <a:t>i</a:t>
            </a:r>
            <a:r>
              <a:rPr lang="en-AU" dirty="0"/>
              <a:t> and </a:t>
            </a:r>
            <a:r>
              <a:rPr lang="en-AU" i="1" dirty="0"/>
              <a:t>j</a:t>
            </a:r>
            <a:r>
              <a:rPr lang="en-AU" dirty="0"/>
              <a:t> where 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s[i..i+m] == s[j..j+m]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DDC651F-CC97-E6F3-8CEB-7F80864B4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241933"/>
              </p:ext>
            </p:extLst>
          </p:nvPr>
        </p:nvGraphicFramePr>
        <p:xfrm>
          <a:off x="7015378" y="1948443"/>
          <a:ext cx="4386248" cy="4267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93124">
                  <a:extLst>
                    <a:ext uri="{9D8B030D-6E8A-4147-A177-3AD203B41FA5}">
                      <a16:colId xmlns:a16="http://schemas.microsoft.com/office/drawing/2014/main" val="183819238"/>
                    </a:ext>
                  </a:extLst>
                </a:gridCol>
                <a:gridCol w="2193124">
                  <a:extLst>
                    <a:ext uri="{9D8B030D-6E8A-4147-A177-3AD203B41FA5}">
                      <a16:colId xmlns:a16="http://schemas.microsoft.com/office/drawing/2014/main" val="2317230867"/>
                    </a:ext>
                  </a:extLst>
                </a:gridCol>
              </a:tblGrid>
              <a:tr h="138398">
                <a:tc>
                  <a:txBody>
                    <a:bodyPr/>
                    <a:lstStyle/>
                    <a:p>
                      <a:r>
                        <a:rPr lang="en-AU" sz="1400" dirty="0"/>
                        <a:t>i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suffix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604034"/>
                  </a:ext>
                </a:extLst>
              </a:tr>
              <a:tr h="138398">
                <a:tc>
                  <a:txBody>
                    <a:bodyPr/>
                    <a:lstStyle/>
                    <a:p>
                      <a:r>
                        <a:rPr lang="en-AU" sz="1400" dirty="0"/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 banana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9648377"/>
                  </a:ext>
                </a:extLst>
              </a:tr>
              <a:tr h="138398">
                <a:tc>
                  <a:txBody>
                    <a:bodyPr/>
                    <a:lstStyle/>
                    <a:p>
                      <a:r>
                        <a:rPr lang="en-AU" sz="1400" dirty="0"/>
                        <a:t>12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1130460"/>
                  </a:ext>
                </a:extLst>
              </a:tr>
              <a:tr h="138398">
                <a:tc>
                  <a:txBody>
                    <a:bodyPr/>
                    <a:lstStyle/>
                    <a:p>
                      <a:r>
                        <a:rPr lang="en-AU" sz="1400" dirty="0"/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a banana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289153"/>
                  </a:ext>
                </a:extLst>
              </a:tr>
              <a:tr h="138398">
                <a:tc>
                  <a:txBody>
                    <a:bodyPr/>
                    <a:lstStyle/>
                    <a:p>
                      <a:r>
                        <a:rPr lang="en-AU" sz="1400" dirty="0"/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ana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1356878"/>
                  </a:ext>
                </a:extLst>
              </a:tr>
              <a:tr h="138398">
                <a:tc>
                  <a:txBody>
                    <a:bodyPr/>
                    <a:lstStyle/>
                    <a:p>
                      <a:r>
                        <a:rPr lang="en-AU" sz="1400" dirty="0"/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ana banana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7468705"/>
                  </a:ext>
                </a:extLst>
              </a:tr>
              <a:tr h="138398">
                <a:tc>
                  <a:txBody>
                    <a:bodyPr/>
                    <a:lstStyle/>
                    <a:p>
                      <a:r>
                        <a:rPr lang="en-AU" sz="1400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anana banana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7875821"/>
                  </a:ext>
                </a:extLst>
              </a:tr>
              <a:tr h="138398">
                <a:tc>
                  <a:txBody>
                    <a:bodyPr/>
                    <a:lstStyle/>
                    <a:p>
                      <a:r>
                        <a:rPr lang="en-AU" sz="1400" dirty="0"/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anana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489721"/>
                  </a:ext>
                </a:extLst>
              </a:tr>
              <a:tr h="138398">
                <a:tc>
                  <a:txBody>
                    <a:bodyPr/>
                    <a:lstStyle/>
                    <a:p>
                      <a:r>
                        <a:rPr lang="en-AU" sz="1400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banana banana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16851"/>
                  </a:ext>
                </a:extLst>
              </a:tr>
              <a:tr h="138398">
                <a:tc>
                  <a:txBody>
                    <a:bodyPr/>
                    <a:lstStyle/>
                    <a:p>
                      <a:r>
                        <a:rPr lang="en-AU" sz="1400" dirty="0"/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banana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7013503"/>
                  </a:ext>
                </a:extLst>
              </a:tr>
              <a:tr h="138398">
                <a:tc>
                  <a:txBody>
                    <a:bodyPr/>
                    <a:lstStyle/>
                    <a:p>
                      <a:r>
                        <a:rPr lang="en-AU" sz="1400" dirty="0"/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nana banana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9407006"/>
                  </a:ext>
                </a:extLst>
              </a:tr>
              <a:tr h="138398">
                <a:tc>
                  <a:txBody>
                    <a:bodyPr/>
                    <a:lstStyle/>
                    <a:p>
                      <a:r>
                        <a:rPr lang="en-AU" sz="1400" dirty="0"/>
                        <a:t>9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nana 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692515"/>
                  </a:ext>
                </a:extLst>
              </a:tr>
              <a:tr h="138398">
                <a:tc>
                  <a:txBody>
                    <a:bodyPr/>
                    <a:lstStyle/>
                    <a:p>
                      <a:r>
                        <a:rPr lang="en-AU" sz="1400" dirty="0"/>
                        <a:t>11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na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7866408"/>
                  </a:ext>
                </a:extLst>
              </a:tr>
              <a:tr h="138398">
                <a:tc>
                  <a:txBody>
                    <a:bodyPr/>
                    <a:lstStyle/>
                    <a:p>
                      <a:r>
                        <a:rPr lang="en-AU" sz="1400" dirty="0"/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na banana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560582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C26F05C-FD24-B41E-2939-BBC4F14BDB78}"/>
              </a:ext>
            </a:extLst>
          </p:cNvPr>
          <p:cNvSpPr txBox="1"/>
          <p:nvPr/>
        </p:nvSpPr>
        <p:spPr>
          <a:xfrm>
            <a:off x="6974311" y="1519443"/>
            <a:ext cx="4427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AU" b="1" dirty="0"/>
              <a:t>Sort all suffixes alphabetically: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27186C-7DDD-4773-55C3-AE7956CF2135}"/>
              </a:ext>
            </a:extLst>
          </p:cNvPr>
          <p:cNvSpPr txBox="1"/>
          <p:nvPr/>
        </p:nvSpPr>
        <p:spPr>
          <a:xfrm>
            <a:off x="1057167" y="4933719"/>
            <a:ext cx="57188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cs typeface="Courier New" panose="02070309020205020404" pitchFamily="49" charset="0"/>
              </a:rPr>
              <a:t>💡 </a:t>
            </a:r>
            <a:r>
              <a:rPr lang="en-AU" dirty="0"/>
              <a:t>now, </a:t>
            </a:r>
            <a:r>
              <a:rPr lang="en-AU" b="1" dirty="0"/>
              <a:t>any repeated substring of length ≥ 3</a:t>
            </a:r>
            <a:r>
              <a:rPr lang="en-AU" dirty="0"/>
              <a:t> must appear as a common prefix between </a:t>
            </a:r>
            <a:r>
              <a:rPr lang="en-AU" b="1" dirty="0"/>
              <a:t>neighbouring suffixes</a:t>
            </a:r>
            <a:r>
              <a:rPr lang="en-AU" dirty="0"/>
              <a:t> in this sorted list</a:t>
            </a:r>
          </a:p>
          <a:p>
            <a:endParaRPr lang="en-AU" dirty="0"/>
          </a:p>
          <a:p>
            <a:r>
              <a:rPr lang="en-AU" dirty="0"/>
              <a:t>➞ For each pair of neighbours, check whether they share more than 3 characters at the beginning</a:t>
            </a:r>
          </a:p>
        </p:txBody>
      </p:sp>
    </p:spTree>
    <p:extLst>
      <p:ext uri="{BB962C8B-B14F-4D97-AF65-F5344CB8AC3E}">
        <p14:creationId xmlns:p14="http://schemas.microsoft.com/office/powerpoint/2010/main" val="909965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B61BA-B15C-5A71-4652-9DE03C287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22D734-A598-370B-F423-D4CAA9AC0ECF}"/>
              </a:ext>
            </a:extLst>
          </p:cNvPr>
          <p:cNvSpPr txBox="1"/>
          <p:nvPr/>
        </p:nvSpPr>
        <p:spPr>
          <a:xfrm>
            <a:off x="1255450" y="469648"/>
            <a:ext cx="4045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500"/>
              </a:spcAft>
            </a:pPr>
            <a:r>
              <a:rPr lang="en-AU" sz="2000" b="0" i="0" u="sng" dirty="0">
                <a:solidFill>
                  <a:srgbClr val="222222"/>
                </a:solidFill>
                <a:effectLst/>
              </a:rPr>
              <a:t>Ex7.s6: Repeated subsequences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46BE9E-F2B2-1F7B-30CC-B4E7C5058799}"/>
              </a:ext>
            </a:extLst>
          </p:cNvPr>
          <p:cNvSpPr txBox="1"/>
          <p:nvPr/>
        </p:nvSpPr>
        <p:spPr>
          <a:xfrm>
            <a:off x="1057167" y="1270985"/>
            <a:ext cx="102701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dirty="0">
                <a:cs typeface="Courier New" panose="02070309020205020404" pitchFamily="49" charset="0"/>
              </a:rPr>
              <a:t>💡For simplicity, let’s say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s= "banana banana”; m=3</a:t>
            </a:r>
          </a:p>
          <a:p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eriod"/>
            </a:pPr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Minions - Movies on Google Play">
            <a:extLst>
              <a:ext uri="{FF2B5EF4-FFF2-40B4-BE49-F238E27FC236}">
                <a16:creationId xmlns:a16="http://schemas.microsoft.com/office/drawing/2014/main" id="{B3EE23EC-F150-1EB0-1236-96D23F3D5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450" y="2116469"/>
            <a:ext cx="4840549" cy="2722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6685D4-2642-D284-4135-A06FAD0D461D}"/>
              </a:ext>
            </a:extLst>
          </p:cNvPr>
          <p:cNvSpPr txBox="1"/>
          <p:nvPr/>
        </p:nvSpPr>
        <p:spPr>
          <a:xfrm>
            <a:off x="5190845" y="469648"/>
            <a:ext cx="62937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🔍 </a:t>
            </a:r>
            <a:r>
              <a:rPr lang="en-AU" b="1" dirty="0"/>
              <a:t>Find all repeated substrings</a:t>
            </a:r>
            <a:r>
              <a:rPr lang="en-AU" dirty="0"/>
              <a:t> </a:t>
            </a:r>
            <a:r>
              <a:rPr lang="en-AU" b="1" dirty="0"/>
              <a:t>of length ≥ </a:t>
            </a:r>
            <a:r>
              <a:rPr lang="en-AU" b="1" i="1" dirty="0"/>
              <a:t>m</a:t>
            </a:r>
            <a:r>
              <a:rPr lang="en-AU" b="1" dirty="0"/>
              <a:t> </a:t>
            </a:r>
            <a:r>
              <a:rPr lang="en-AU" dirty="0"/>
              <a:t>in a string </a:t>
            </a:r>
            <a:r>
              <a:rPr lang="en-AU" i="1" dirty="0"/>
              <a:t>s</a:t>
            </a:r>
            <a:r>
              <a:rPr lang="en-AU" dirty="0"/>
              <a:t> by identifying positions </a:t>
            </a:r>
            <a:r>
              <a:rPr lang="en-AU" i="1" dirty="0"/>
              <a:t>i</a:t>
            </a:r>
            <a:r>
              <a:rPr lang="en-AU" dirty="0"/>
              <a:t> and </a:t>
            </a:r>
            <a:r>
              <a:rPr lang="en-AU" i="1" dirty="0"/>
              <a:t>j</a:t>
            </a:r>
            <a:r>
              <a:rPr lang="en-AU" dirty="0"/>
              <a:t> where 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s[i..i+m] == s[j..j+m]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B4E5C2E-1079-2810-6F97-A709C92C7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094133"/>
              </p:ext>
            </p:extLst>
          </p:nvPr>
        </p:nvGraphicFramePr>
        <p:xfrm>
          <a:off x="7015378" y="1948443"/>
          <a:ext cx="4386248" cy="4267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93124">
                  <a:extLst>
                    <a:ext uri="{9D8B030D-6E8A-4147-A177-3AD203B41FA5}">
                      <a16:colId xmlns:a16="http://schemas.microsoft.com/office/drawing/2014/main" val="183819238"/>
                    </a:ext>
                  </a:extLst>
                </a:gridCol>
                <a:gridCol w="2193124">
                  <a:extLst>
                    <a:ext uri="{9D8B030D-6E8A-4147-A177-3AD203B41FA5}">
                      <a16:colId xmlns:a16="http://schemas.microsoft.com/office/drawing/2014/main" val="2317230867"/>
                    </a:ext>
                  </a:extLst>
                </a:gridCol>
              </a:tblGrid>
              <a:tr h="138398">
                <a:tc>
                  <a:txBody>
                    <a:bodyPr/>
                    <a:lstStyle/>
                    <a:p>
                      <a:r>
                        <a:rPr lang="en-AU" sz="1400" dirty="0"/>
                        <a:t>i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suffix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604034"/>
                  </a:ext>
                </a:extLst>
              </a:tr>
              <a:tr h="138398">
                <a:tc>
                  <a:txBody>
                    <a:bodyPr/>
                    <a:lstStyle/>
                    <a:p>
                      <a:r>
                        <a:rPr lang="en-AU" sz="1400" dirty="0"/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 banana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9648377"/>
                  </a:ext>
                </a:extLst>
              </a:tr>
              <a:tr h="138398">
                <a:tc>
                  <a:txBody>
                    <a:bodyPr/>
                    <a:lstStyle/>
                    <a:p>
                      <a:r>
                        <a:rPr lang="en-AU" sz="1400" dirty="0"/>
                        <a:t>12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1130460"/>
                  </a:ext>
                </a:extLst>
              </a:tr>
              <a:tr h="138398">
                <a:tc>
                  <a:txBody>
                    <a:bodyPr/>
                    <a:lstStyle/>
                    <a:p>
                      <a:r>
                        <a:rPr lang="en-AU" sz="1400" dirty="0"/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a banana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289153"/>
                  </a:ext>
                </a:extLst>
              </a:tr>
              <a:tr h="138398">
                <a:tc>
                  <a:txBody>
                    <a:bodyPr/>
                    <a:lstStyle/>
                    <a:p>
                      <a:r>
                        <a:rPr lang="en-AU" sz="1400" dirty="0"/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ana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1356878"/>
                  </a:ext>
                </a:extLst>
              </a:tr>
              <a:tr h="138398">
                <a:tc>
                  <a:txBody>
                    <a:bodyPr/>
                    <a:lstStyle/>
                    <a:p>
                      <a:r>
                        <a:rPr lang="en-AU" sz="1400" dirty="0"/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ana banana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7468705"/>
                  </a:ext>
                </a:extLst>
              </a:tr>
              <a:tr h="138398">
                <a:tc>
                  <a:txBody>
                    <a:bodyPr/>
                    <a:lstStyle/>
                    <a:p>
                      <a:r>
                        <a:rPr lang="en-AU" sz="1400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anana banana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7875821"/>
                  </a:ext>
                </a:extLst>
              </a:tr>
              <a:tr h="138398">
                <a:tc>
                  <a:txBody>
                    <a:bodyPr/>
                    <a:lstStyle/>
                    <a:p>
                      <a:r>
                        <a:rPr lang="en-AU" sz="1400" dirty="0"/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anana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489721"/>
                  </a:ext>
                </a:extLst>
              </a:tr>
              <a:tr h="138398">
                <a:tc>
                  <a:txBody>
                    <a:bodyPr/>
                    <a:lstStyle/>
                    <a:p>
                      <a:r>
                        <a:rPr lang="en-AU" sz="1400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banana banana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16851"/>
                  </a:ext>
                </a:extLst>
              </a:tr>
              <a:tr h="138398">
                <a:tc>
                  <a:txBody>
                    <a:bodyPr/>
                    <a:lstStyle/>
                    <a:p>
                      <a:r>
                        <a:rPr lang="en-AU" sz="1400" dirty="0"/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banana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7013503"/>
                  </a:ext>
                </a:extLst>
              </a:tr>
              <a:tr h="138398">
                <a:tc>
                  <a:txBody>
                    <a:bodyPr/>
                    <a:lstStyle/>
                    <a:p>
                      <a:r>
                        <a:rPr lang="en-AU" sz="1400" dirty="0"/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nana banana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9407006"/>
                  </a:ext>
                </a:extLst>
              </a:tr>
              <a:tr h="138398">
                <a:tc>
                  <a:txBody>
                    <a:bodyPr/>
                    <a:lstStyle/>
                    <a:p>
                      <a:r>
                        <a:rPr lang="en-AU" sz="1400" dirty="0"/>
                        <a:t>9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nana 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692515"/>
                  </a:ext>
                </a:extLst>
              </a:tr>
              <a:tr h="138398">
                <a:tc>
                  <a:txBody>
                    <a:bodyPr/>
                    <a:lstStyle/>
                    <a:p>
                      <a:r>
                        <a:rPr lang="en-AU" sz="1400" dirty="0"/>
                        <a:t>11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na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7866408"/>
                  </a:ext>
                </a:extLst>
              </a:tr>
              <a:tr h="138398">
                <a:tc>
                  <a:txBody>
                    <a:bodyPr/>
                    <a:lstStyle/>
                    <a:p>
                      <a:r>
                        <a:rPr lang="en-AU" sz="1400" dirty="0"/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na banana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560582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8437724-B8AA-5DEF-FE22-31D1F27F5CA9}"/>
              </a:ext>
            </a:extLst>
          </p:cNvPr>
          <p:cNvSpPr txBox="1"/>
          <p:nvPr/>
        </p:nvSpPr>
        <p:spPr>
          <a:xfrm>
            <a:off x="6974311" y="1519443"/>
            <a:ext cx="4427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AU" b="1" dirty="0"/>
              <a:t>Sort all suffixes alphabetically: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9F21C7-B755-5444-6D9C-51CB434F87B6}"/>
              </a:ext>
            </a:extLst>
          </p:cNvPr>
          <p:cNvSpPr txBox="1"/>
          <p:nvPr/>
        </p:nvSpPr>
        <p:spPr>
          <a:xfrm>
            <a:off x="1057167" y="4933719"/>
            <a:ext cx="57188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cs typeface="Courier New" panose="02070309020205020404" pitchFamily="49" charset="0"/>
              </a:rPr>
              <a:t>💡 </a:t>
            </a:r>
            <a:r>
              <a:rPr lang="en-AU" dirty="0"/>
              <a:t>now, </a:t>
            </a:r>
            <a:r>
              <a:rPr lang="en-AU" b="1" dirty="0"/>
              <a:t>any repeated substring of length ≥ 3</a:t>
            </a:r>
            <a:r>
              <a:rPr lang="en-AU" dirty="0"/>
              <a:t> must appear as a common prefix between </a:t>
            </a:r>
            <a:r>
              <a:rPr lang="en-AU" b="1" dirty="0"/>
              <a:t>neighbouring suffixes</a:t>
            </a:r>
            <a:r>
              <a:rPr lang="en-AU" dirty="0"/>
              <a:t> in this sorted list</a:t>
            </a:r>
          </a:p>
          <a:p>
            <a:endParaRPr lang="en-AU" dirty="0"/>
          </a:p>
          <a:p>
            <a:r>
              <a:rPr lang="en-AU" dirty="0"/>
              <a:t>➞ For each pair of neighbours, check whether they share more than 3 characters at the beginning</a:t>
            </a:r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19625AE1-0D9A-2CAC-67E9-A9AC90CD7C04}"/>
              </a:ext>
            </a:extLst>
          </p:cNvPr>
          <p:cNvSpPr/>
          <p:nvPr/>
        </p:nvSpPr>
        <p:spPr>
          <a:xfrm>
            <a:off x="9208502" y="2325600"/>
            <a:ext cx="93898" cy="487363"/>
          </a:xfrm>
          <a:prstGeom prst="leftBracket">
            <a:avLst/>
          </a:prstGeom>
          <a:ln>
            <a:solidFill>
              <a:srgbClr val="0432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432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4A75FC-E917-FE2A-74B0-0B16450A4F5A}"/>
              </a:ext>
            </a:extLst>
          </p:cNvPr>
          <p:cNvSpPr txBox="1"/>
          <p:nvPr/>
        </p:nvSpPr>
        <p:spPr>
          <a:xfrm>
            <a:off x="8947353" y="234708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432FF"/>
                </a:solidFill>
              </a:rPr>
              <a:t>0</a:t>
            </a:r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42A70E81-BCE8-5823-E5B3-AB304B763FAC}"/>
              </a:ext>
            </a:extLst>
          </p:cNvPr>
          <p:cNvSpPr/>
          <p:nvPr/>
        </p:nvSpPr>
        <p:spPr>
          <a:xfrm>
            <a:off x="9216470" y="2930748"/>
            <a:ext cx="93898" cy="487363"/>
          </a:xfrm>
          <a:prstGeom prst="leftBracket">
            <a:avLst/>
          </a:prstGeom>
          <a:ln>
            <a:solidFill>
              <a:srgbClr val="0432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rgbClr val="0432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F17781-24DD-1AEB-6087-7BEC6B8D877C}"/>
              </a:ext>
            </a:extLst>
          </p:cNvPr>
          <p:cNvSpPr txBox="1"/>
          <p:nvPr/>
        </p:nvSpPr>
        <p:spPr>
          <a:xfrm>
            <a:off x="8947353" y="2952232"/>
            <a:ext cx="43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432FF"/>
                </a:solidFill>
              </a:rPr>
              <a:t>1</a:t>
            </a:r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4012531F-8E5B-0AA3-89DD-E992E4BC00EC}"/>
              </a:ext>
            </a:extLst>
          </p:cNvPr>
          <p:cNvSpPr/>
          <p:nvPr/>
        </p:nvSpPr>
        <p:spPr>
          <a:xfrm>
            <a:off x="9216470" y="3555652"/>
            <a:ext cx="93898" cy="487363"/>
          </a:xfrm>
          <a:prstGeom prst="leftBracket">
            <a:avLst/>
          </a:prstGeom>
          <a:ln>
            <a:solidFill>
              <a:srgbClr val="0432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432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2440F7-9E9D-6B2B-635A-DBFF67062E34}"/>
              </a:ext>
            </a:extLst>
          </p:cNvPr>
          <p:cNvSpPr txBox="1"/>
          <p:nvPr/>
        </p:nvSpPr>
        <p:spPr>
          <a:xfrm>
            <a:off x="8941973" y="3577136"/>
            <a:ext cx="44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432FF"/>
                </a:solidFill>
              </a:rPr>
              <a:t>3</a:t>
            </a:r>
          </a:p>
        </p:txBody>
      </p:sp>
      <p:sp>
        <p:nvSpPr>
          <p:cNvPr id="16" name="Left Bracket 15">
            <a:extLst>
              <a:ext uri="{FF2B5EF4-FFF2-40B4-BE49-F238E27FC236}">
                <a16:creationId xmlns:a16="http://schemas.microsoft.com/office/drawing/2014/main" id="{13373CD1-4B36-5D78-1E3B-0B5F523C062F}"/>
              </a:ext>
            </a:extLst>
          </p:cNvPr>
          <p:cNvSpPr/>
          <p:nvPr/>
        </p:nvSpPr>
        <p:spPr>
          <a:xfrm>
            <a:off x="9216470" y="4153808"/>
            <a:ext cx="93898" cy="487363"/>
          </a:xfrm>
          <a:prstGeom prst="leftBracket">
            <a:avLst/>
          </a:prstGeom>
          <a:ln>
            <a:solidFill>
              <a:srgbClr val="0432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432F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AE9A3C-6FB0-BF3A-2863-88E8D697F524}"/>
              </a:ext>
            </a:extLst>
          </p:cNvPr>
          <p:cNvSpPr txBox="1"/>
          <p:nvPr/>
        </p:nvSpPr>
        <p:spPr>
          <a:xfrm>
            <a:off x="8941973" y="4175292"/>
            <a:ext cx="44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432FF"/>
                </a:solidFill>
              </a:rPr>
              <a:t>0</a:t>
            </a:r>
          </a:p>
        </p:txBody>
      </p:sp>
      <p:sp>
        <p:nvSpPr>
          <p:cNvPr id="18" name="Left Bracket 17">
            <a:extLst>
              <a:ext uri="{FF2B5EF4-FFF2-40B4-BE49-F238E27FC236}">
                <a16:creationId xmlns:a16="http://schemas.microsoft.com/office/drawing/2014/main" id="{F3CB907F-BD7D-081C-5E24-EF2CDE06C84F}"/>
              </a:ext>
            </a:extLst>
          </p:cNvPr>
          <p:cNvSpPr/>
          <p:nvPr/>
        </p:nvSpPr>
        <p:spPr>
          <a:xfrm>
            <a:off x="9208502" y="4770332"/>
            <a:ext cx="93898" cy="487363"/>
          </a:xfrm>
          <a:prstGeom prst="leftBracket">
            <a:avLst/>
          </a:prstGeom>
          <a:ln>
            <a:solidFill>
              <a:srgbClr val="0432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432FF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21013A-96D1-F819-1C81-E59818DB6EDD}"/>
              </a:ext>
            </a:extLst>
          </p:cNvPr>
          <p:cNvSpPr txBox="1"/>
          <p:nvPr/>
        </p:nvSpPr>
        <p:spPr>
          <a:xfrm>
            <a:off x="8947353" y="4791816"/>
            <a:ext cx="43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432FF"/>
                </a:solidFill>
              </a:rPr>
              <a:t>0</a:t>
            </a:r>
          </a:p>
        </p:txBody>
      </p:sp>
      <p:sp>
        <p:nvSpPr>
          <p:cNvPr id="20" name="Left Bracket 19">
            <a:extLst>
              <a:ext uri="{FF2B5EF4-FFF2-40B4-BE49-F238E27FC236}">
                <a16:creationId xmlns:a16="http://schemas.microsoft.com/office/drawing/2014/main" id="{1B46F9D6-15AF-D77B-98DA-08DC680872BC}"/>
              </a:ext>
            </a:extLst>
          </p:cNvPr>
          <p:cNvSpPr/>
          <p:nvPr/>
        </p:nvSpPr>
        <p:spPr>
          <a:xfrm>
            <a:off x="9208502" y="5395236"/>
            <a:ext cx="93898" cy="487363"/>
          </a:xfrm>
          <a:prstGeom prst="leftBracket">
            <a:avLst/>
          </a:prstGeom>
          <a:ln>
            <a:solidFill>
              <a:srgbClr val="0432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432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C25A7A-9B02-CE63-8045-F9DCF32B31B0}"/>
              </a:ext>
            </a:extLst>
          </p:cNvPr>
          <p:cNvSpPr txBox="1"/>
          <p:nvPr/>
        </p:nvSpPr>
        <p:spPr>
          <a:xfrm>
            <a:off x="8947353" y="541672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432FF"/>
                </a:solidFill>
              </a:rPr>
              <a:t>2</a:t>
            </a:r>
          </a:p>
        </p:txBody>
      </p:sp>
      <p:sp>
        <p:nvSpPr>
          <p:cNvPr id="24" name="Left Bracket 23">
            <a:extLst>
              <a:ext uri="{FF2B5EF4-FFF2-40B4-BE49-F238E27FC236}">
                <a16:creationId xmlns:a16="http://schemas.microsoft.com/office/drawing/2014/main" id="{8EAC75F4-4B32-1C42-9B77-8B61D94A6F52}"/>
              </a:ext>
            </a:extLst>
          </p:cNvPr>
          <p:cNvSpPr/>
          <p:nvPr/>
        </p:nvSpPr>
        <p:spPr>
          <a:xfrm flipH="1">
            <a:off x="9549717" y="2612829"/>
            <a:ext cx="513224" cy="487363"/>
          </a:xfrm>
          <a:prstGeom prst="leftBracket">
            <a:avLst/>
          </a:prstGeom>
          <a:ln>
            <a:solidFill>
              <a:srgbClr val="0432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6D5C19-AE7A-A4B4-C0F3-2C4AE2D89049}"/>
              </a:ext>
            </a:extLst>
          </p:cNvPr>
          <p:cNvSpPr txBox="1"/>
          <p:nvPr/>
        </p:nvSpPr>
        <p:spPr>
          <a:xfrm>
            <a:off x="10039931" y="26282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432FF"/>
                </a:solidFill>
              </a:rPr>
              <a:t>1</a:t>
            </a:r>
          </a:p>
        </p:txBody>
      </p:sp>
      <p:sp>
        <p:nvSpPr>
          <p:cNvPr id="29" name="Left Bracket 28">
            <a:extLst>
              <a:ext uri="{FF2B5EF4-FFF2-40B4-BE49-F238E27FC236}">
                <a16:creationId xmlns:a16="http://schemas.microsoft.com/office/drawing/2014/main" id="{6CD17577-A350-C6C2-ECCC-03BC0B92C991}"/>
              </a:ext>
            </a:extLst>
          </p:cNvPr>
          <p:cNvSpPr/>
          <p:nvPr/>
        </p:nvSpPr>
        <p:spPr>
          <a:xfrm flipH="1">
            <a:off x="10058465" y="3243312"/>
            <a:ext cx="444876" cy="487363"/>
          </a:xfrm>
          <a:prstGeom prst="leftBracket">
            <a:avLst/>
          </a:prstGeom>
          <a:ln>
            <a:solidFill>
              <a:srgbClr val="0432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66007F-BEEA-FF6A-C9C0-3BCD87F50DA0}"/>
              </a:ext>
            </a:extLst>
          </p:cNvPr>
          <p:cNvSpPr txBox="1"/>
          <p:nvPr/>
        </p:nvSpPr>
        <p:spPr>
          <a:xfrm>
            <a:off x="10480331" y="325878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432FF"/>
                </a:solidFill>
              </a:rPr>
              <a:t>3</a:t>
            </a:r>
          </a:p>
        </p:txBody>
      </p:sp>
      <p:sp>
        <p:nvSpPr>
          <p:cNvPr id="31" name="Left Bracket 30">
            <a:extLst>
              <a:ext uri="{FF2B5EF4-FFF2-40B4-BE49-F238E27FC236}">
                <a16:creationId xmlns:a16="http://schemas.microsoft.com/office/drawing/2014/main" id="{6C7A2EAA-B002-2165-41A2-621AA87B341C}"/>
              </a:ext>
            </a:extLst>
          </p:cNvPr>
          <p:cNvSpPr/>
          <p:nvPr/>
        </p:nvSpPr>
        <p:spPr>
          <a:xfrm flipH="1">
            <a:off x="9699638" y="3862674"/>
            <a:ext cx="871722" cy="487363"/>
          </a:xfrm>
          <a:prstGeom prst="leftBracket">
            <a:avLst/>
          </a:prstGeom>
          <a:ln>
            <a:solidFill>
              <a:srgbClr val="0432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7C17BF-67A2-BBA7-9FA6-13A46125732E}"/>
              </a:ext>
            </a:extLst>
          </p:cNvPr>
          <p:cNvSpPr txBox="1"/>
          <p:nvPr/>
        </p:nvSpPr>
        <p:spPr>
          <a:xfrm>
            <a:off x="10548350" y="38997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432FF"/>
                </a:solidFill>
              </a:rPr>
              <a:t>5</a:t>
            </a:r>
          </a:p>
        </p:txBody>
      </p:sp>
      <p:sp>
        <p:nvSpPr>
          <p:cNvPr id="33" name="Left Bracket 32">
            <a:extLst>
              <a:ext uri="{FF2B5EF4-FFF2-40B4-BE49-F238E27FC236}">
                <a16:creationId xmlns:a16="http://schemas.microsoft.com/office/drawing/2014/main" id="{375AA0D0-5598-2A73-56FE-867F865CAD8A}"/>
              </a:ext>
            </a:extLst>
          </p:cNvPr>
          <p:cNvSpPr/>
          <p:nvPr/>
        </p:nvSpPr>
        <p:spPr>
          <a:xfrm flipH="1">
            <a:off x="9829741" y="4454476"/>
            <a:ext cx="752809" cy="487363"/>
          </a:xfrm>
          <a:prstGeom prst="leftBracket">
            <a:avLst/>
          </a:prstGeom>
          <a:ln>
            <a:solidFill>
              <a:srgbClr val="0432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D140AC-6D48-618F-8888-1B0BA969FB96}"/>
              </a:ext>
            </a:extLst>
          </p:cNvPr>
          <p:cNvSpPr txBox="1"/>
          <p:nvPr/>
        </p:nvSpPr>
        <p:spPr>
          <a:xfrm>
            <a:off x="10571360" y="45018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432FF"/>
                </a:solidFill>
              </a:rPr>
              <a:t>6</a:t>
            </a:r>
          </a:p>
        </p:txBody>
      </p:sp>
      <p:sp>
        <p:nvSpPr>
          <p:cNvPr id="35" name="Left Bracket 34">
            <a:extLst>
              <a:ext uri="{FF2B5EF4-FFF2-40B4-BE49-F238E27FC236}">
                <a16:creationId xmlns:a16="http://schemas.microsoft.com/office/drawing/2014/main" id="{2F8EC364-F9E4-75EC-85C2-E3F0F16A5E86}"/>
              </a:ext>
            </a:extLst>
          </p:cNvPr>
          <p:cNvSpPr/>
          <p:nvPr/>
        </p:nvSpPr>
        <p:spPr>
          <a:xfrm flipH="1">
            <a:off x="9618230" y="5048708"/>
            <a:ext cx="752809" cy="487363"/>
          </a:xfrm>
          <a:prstGeom prst="leftBracket">
            <a:avLst/>
          </a:prstGeom>
          <a:ln>
            <a:solidFill>
              <a:srgbClr val="0432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8AB65E-7982-4FF1-28C8-3E3223CA440E}"/>
              </a:ext>
            </a:extLst>
          </p:cNvPr>
          <p:cNvSpPr txBox="1"/>
          <p:nvPr/>
        </p:nvSpPr>
        <p:spPr>
          <a:xfrm>
            <a:off x="10348029" y="506417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432FF"/>
                </a:solidFill>
              </a:rPr>
              <a:t>4</a:t>
            </a:r>
          </a:p>
        </p:txBody>
      </p:sp>
      <p:sp>
        <p:nvSpPr>
          <p:cNvPr id="37" name="Left Bracket 36">
            <a:extLst>
              <a:ext uri="{FF2B5EF4-FFF2-40B4-BE49-F238E27FC236}">
                <a16:creationId xmlns:a16="http://schemas.microsoft.com/office/drawing/2014/main" id="{5719FB20-4393-E73A-D6F3-5D39926413B0}"/>
              </a:ext>
            </a:extLst>
          </p:cNvPr>
          <p:cNvSpPr/>
          <p:nvPr/>
        </p:nvSpPr>
        <p:spPr>
          <a:xfrm flipH="1">
            <a:off x="9399555" y="5698815"/>
            <a:ext cx="752808" cy="487363"/>
          </a:xfrm>
          <a:prstGeom prst="leftBracket">
            <a:avLst/>
          </a:prstGeom>
          <a:ln>
            <a:solidFill>
              <a:srgbClr val="0432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3E0005-1F6A-6B05-2844-7EF709FE4B8E}"/>
              </a:ext>
            </a:extLst>
          </p:cNvPr>
          <p:cNvSpPr txBox="1"/>
          <p:nvPr/>
        </p:nvSpPr>
        <p:spPr>
          <a:xfrm>
            <a:off x="10129353" y="573588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432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97369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92C65-AA4E-720A-D0E6-26D4CDC55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1E1BDA-9759-AA78-D5DD-58E669F8577F}"/>
              </a:ext>
            </a:extLst>
          </p:cNvPr>
          <p:cNvSpPr txBox="1"/>
          <p:nvPr/>
        </p:nvSpPr>
        <p:spPr>
          <a:xfrm>
            <a:off x="1255450" y="469648"/>
            <a:ext cx="4045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500"/>
              </a:spcAft>
            </a:pPr>
            <a:r>
              <a:rPr lang="en-AU" sz="2000" b="0" i="0" u="sng" dirty="0">
                <a:solidFill>
                  <a:srgbClr val="222222"/>
                </a:solidFill>
                <a:effectLst/>
              </a:rPr>
              <a:t>Ex7.s6: Repeated subsequences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5F8878-FAA7-470B-50A4-200BA0F399B4}"/>
              </a:ext>
            </a:extLst>
          </p:cNvPr>
          <p:cNvSpPr txBox="1"/>
          <p:nvPr/>
        </p:nvSpPr>
        <p:spPr>
          <a:xfrm>
            <a:off x="1057167" y="1270985"/>
            <a:ext cx="102701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dirty="0">
                <a:cs typeface="Courier New" panose="02070309020205020404" pitchFamily="49" charset="0"/>
              </a:rPr>
              <a:t>💡For simplicity, let’s say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s= "banana banana”; m=3</a:t>
            </a:r>
          </a:p>
          <a:p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eriod"/>
            </a:pPr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Minions - Movies on Google Play">
            <a:extLst>
              <a:ext uri="{FF2B5EF4-FFF2-40B4-BE49-F238E27FC236}">
                <a16:creationId xmlns:a16="http://schemas.microsoft.com/office/drawing/2014/main" id="{01141ADC-4891-D112-7A83-D8E492B8B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450" y="2116469"/>
            <a:ext cx="4840549" cy="2722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C37849-6AC8-ED50-D45C-385FBAD03418}"/>
              </a:ext>
            </a:extLst>
          </p:cNvPr>
          <p:cNvSpPr txBox="1"/>
          <p:nvPr/>
        </p:nvSpPr>
        <p:spPr>
          <a:xfrm>
            <a:off x="5190845" y="469648"/>
            <a:ext cx="62937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🔍 </a:t>
            </a:r>
            <a:r>
              <a:rPr lang="en-AU" b="1" dirty="0"/>
              <a:t>Find all repeated substrings</a:t>
            </a:r>
            <a:r>
              <a:rPr lang="en-AU" dirty="0"/>
              <a:t> </a:t>
            </a:r>
            <a:r>
              <a:rPr lang="en-AU" b="1" dirty="0"/>
              <a:t>of length ≥ </a:t>
            </a:r>
            <a:r>
              <a:rPr lang="en-AU" b="1" i="1" dirty="0"/>
              <a:t>m</a:t>
            </a:r>
            <a:r>
              <a:rPr lang="en-AU" b="1" dirty="0"/>
              <a:t> </a:t>
            </a:r>
            <a:r>
              <a:rPr lang="en-AU" dirty="0"/>
              <a:t>in a string </a:t>
            </a:r>
            <a:r>
              <a:rPr lang="en-AU" i="1" dirty="0"/>
              <a:t>s</a:t>
            </a:r>
            <a:r>
              <a:rPr lang="en-AU" dirty="0"/>
              <a:t> by identifying positions </a:t>
            </a:r>
            <a:r>
              <a:rPr lang="en-AU" i="1" dirty="0"/>
              <a:t>i</a:t>
            </a:r>
            <a:r>
              <a:rPr lang="en-AU" dirty="0"/>
              <a:t> and </a:t>
            </a:r>
            <a:r>
              <a:rPr lang="en-AU" i="1" dirty="0"/>
              <a:t>j</a:t>
            </a:r>
            <a:r>
              <a:rPr lang="en-AU" dirty="0"/>
              <a:t> where 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s[i..i+m] == s[j..j+m]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E74308-0DF6-5A27-CDB0-E1F8A40D9072}"/>
              </a:ext>
            </a:extLst>
          </p:cNvPr>
          <p:cNvSpPr txBox="1"/>
          <p:nvPr/>
        </p:nvSpPr>
        <p:spPr>
          <a:xfrm>
            <a:off x="6974311" y="1519443"/>
            <a:ext cx="4427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AU" b="1" dirty="0"/>
              <a:t>Sort all suffixes alphabetically: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1D18F1-B636-451D-DDC5-B3A114D1DA4F}"/>
              </a:ext>
            </a:extLst>
          </p:cNvPr>
          <p:cNvSpPr txBox="1"/>
          <p:nvPr/>
        </p:nvSpPr>
        <p:spPr>
          <a:xfrm>
            <a:off x="1057167" y="4933719"/>
            <a:ext cx="57188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cs typeface="Courier New" panose="02070309020205020404" pitchFamily="49" charset="0"/>
              </a:rPr>
              <a:t>💡 </a:t>
            </a:r>
            <a:r>
              <a:rPr lang="en-AU" dirty="0"/>
              <a:t>now, </a:t>
            </a:r>
            <a:r>
              <a:rPr lang="en-AU" b="1" dirty="0"/>
              <a:t>any repeated substring of length ≥ 3</a:t>
            </a:r>
            <a:r>
              <a:rPr lang="en-AU" dirty="0"/>
              <a:t> must appear as a common prefix between </a:t>
            </a:r>
            <a:r>
              <a:rPr lang="en-AU" b="1" dirty="0"/>
              <a:t>neighbouring suffixes</a:t>
            </a:r>
            <a:r>
              <a:rPr lang="en-AU" dirty="0"/>
              <a:t> in this sorted list</a:t>
            </a:r>
          </a:p>
          <a:p>
            <a:endParaRPr lang="en-AU" dirty="0"/>
          </a:p>
          <a:p>
            <a:r>
              <a:rPr lang="en-AU" dirty="0"/>
              <a:t>➞ For each pair of neighbours, check whether they share more than 3 characters at the beginning</a:t>
            </a:r>
          </a:p>
        </p:txBody>
      </p:sp>
      <p:graphicFrame>
        <p:nvGraphicFramePr>
          <p:cNvPr id="1024" name="Table 1023">
            <a:extLst>
              <a:ext uri="{FF2B5EF4-FFF2-40B4-BE49-F238E27FC236}">
                <a16:creationId xmlns:a16="http://schemas.microsoft.com/office/drawing/2014/main" id="{465168B2-38BA-1883-D948-6E3BC1FAEF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946027"/>
              </p:ext>
            </p:extLst>
          </p:nvPr>
        </p:nvGraphicFramePr>
        <p:xfrm>
          <a:off x="7015378" y="1948443"/>
          <a:ext cx="4386248" cy="4267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93124">
                  <a:extLst>
                    <a:ext uri="{9D8B030D-6E8A-4147-A177-3AD203B41FA5}">
                      <a16:colId xmlns:a16="http://schemas.microsoft.com/office/drawing/2014/main" val="183819238"/>
                    </a:ext>
                  </a:extLst>
                </a:gridCol>
                <a:gridCol w="2193124">
                  <a:extLst>
                    <a:ext uri="{9D8B030D-6E8A-4147-A177-3AD203B41FA5}">
                      <a16:colId xmlns:a16="http://schemas.microsoft.com/office/drawing/2014/main" val="2317230867"/>
                    </a:ext>
                  </a:extLst>
                </a:gridCol>
              </a:tblGrid>
              <a:tr h="138398">
                <a:tc>
                  <a:txBody>
                    <a:bodyPr/>
                    <a:lstStyle/>
                    <a:p>
                      <a:r>
                        <a:rPr lang="en-AU" sz="1400" dirty="0"/>
                        <a:t>i</a:t>
                      </a:r>
                    </a:p>
                  </a:txBody>
                  <a:tcPr anchor="ctr">
                    <a:lnB w="38100" cmpd="sng"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suffix</a:t>
                      </a:r>
                    </a:p>
                  </a:txBody>
                  <a:tcPr anchor="ctr">
                    <a:lnB w="38100" cmpd="sng"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604034"/>
                  </a:ext>
                </a:extLst>
              </a:tr>
              <a:tr h="138398">
                <a:tc>
                  <a:txBody>
                    <a:bodyPr/>
                    <a:lstStyle/>
                    <a:p>
                      <a:r>
                        <a:rPr lang="en-AU" sz="1400" dirty="0"/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 banana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9648377"/>
                  </a:ext>
                </a:extLst>
              </a:tr>
              <a:tr h="138398">
                <a:tc>
                  <a:txBody>
                    <a:bodyPr/>
                    <a:lstStyle/>
                    <a:p>
                      <a:r>
                        <a:rPr lang="en-AU" sz="1400" dirty="0"/>
                        <a:t>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1130460"/>
                  </a:ext>
                </a:extLst>
              </a:tr>
              <a:tr h="138398">
                <a:tc>
                  <a:txBody>
                    <a:bodyPr/>
                    <a:lstStyle/>
                    <a:p>
                      <a:r>
                        <a:rPr lang="en-AU" sz="1400" dirty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a banana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289153"/>
                  </a:ext>
                </a:extLst>
              </a:tr>
              <a:tr h="138398">
                <a:tc>
                  <a:txBody>
                    <a:bodyPr/>
                    <a:lstStyle/>
                    <a:p>
                      <a:r>
                        <a:rPr lang="en-AU" sz="1400" dirty="0"/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ana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1356878"/>
                  </a:ext>
                </a:extLst>
              </a:tr>
              <a:tr h="138398">
                <a:tc>
                  <a:txBody>
                    <a:bodyPr/>
                    <a:lstStyle/>
                    <a:p>
                      <a:r>
                        <a:rPr lang="en-AU" sz="1400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ana banana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7468705"/>
                  </a:ext>
                </a:extLst>
              </a:tr>
              <a:tr h="138398">
                <a:tc>
                  <a:txBody>
                    <a:bodyPr/>
                    <a:lstStyle/>
                    <a:p>
                      <a:r>
                        <a:rPr lang="en-AU" sz="1400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anana banana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7875821"/>
                  </a:ext>
                </a:extLst>
              </a:tr>
              <a:tr h="138398">
                <a:tc>
                  <a:txBody>
                    <a:bodyPr/>
                    <a:lstStyle/>
                    <a:p>
                      <a:r>
                        <a:rPr lang="en-AU" sz="1400" dirty="0"/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anana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489721"/>
                  </a:ext>
                </a:extLst>
              </a:tr>
              <a:tr h="138398">
                <a:tc>
                  <a:txBody>
                    <a:bodyPr/>
                    <a:lstStyle/>
                    <a:p>
                      <a:r>
                        <a:rPr lang="en-AU" sz="1400" dirty="0"/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banana banana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16851"/>
                  </a:ext>
                </a:extLst>
              </a:tr>
              <a:tr h="138398">
                <a:tc>
                  <a:txBody>
                    <a:bodyPr/>
                    <a:lstStyle/>
                    <a:p>
                      <a:r>
                        <a:rPr lang="en-AU" sz="1400" dirty="0"/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banana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7013503"/>
                  </a:ext>
                </a:extLst>
              </a:tr>
              <a:tr h="138398">
                <a:tc>
                  <a:txBody>
                    <a:bodyPr/>
                    <a:lstStyle/>
                    <a:p>
                      <a:r>
                        <a:rPr lang="en-AU" sz="1400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nana banana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9407006"/>
                  </a:ext>
                </a:extLst>
              </a:tr>
              <a:tr h="138398">
                <a:tc>
                  <a:txBody>
                    <a:bodyPr/>
                    <a:lstStyle/>
                    <a:p>
                      <a:r>
                        <a:rPr lang="en-AU" sz="1400" dirty="0"/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nana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692515"/>
                  </a:ext>
                </a:extLst>
              </a:tr>
              <a:tr h="138398">
                <a:tc>
                  <a:txBody>
                    <a:bodyPr/>
                    <a:lstStyle/>
                    <a:p>
                      <a:r>
                        <a:rPr lang="en-AU" sz="1400" dirty="0"/>
                        <a:t>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7866408"/>
                  </a:ext>
                </a:extLst>
              </a:tr>
              <a:tr h="138398">
                <a:tc>
                  <a:txBody>
                    <a:bodyPr/>
                    <a:lstStyle/>
                    <a:p>
                      <a:r>
                        <a:rPr lang="en-AU" sz="1400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na banana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5605820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7804CE5-545C-EE4E-CF1D-8BACA05816FB}"/>
              </a:ext>
            </a:extLst>
          </p:cNvPr>
          <p:cNvSpPr txBox="1"/>
          <p:nvPr/>
        </p:nvSpPr>
        <p:spPr>
          <a:xfrm>
            <a:off x="10758575" y="33023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✅</a:t>
            </a:r>
          </a:p>
        </p:txBody>
      </p:sp>
      <p:sp>
        <p:nvSpPr>
          <p:cNvPr id="1025" name="Left Bracket 1024">
            <a:extLst>
              <a:ext uri="{FF2B5EF4-FFF2-40B4-BE49-F238E27FC236}">
                <a16:creationId xmlns:a16="http://schemas.microsoft.com/office/drawing/2014/main" id="{412183CF-24EA-E7DE-74EB-6DE13E470E8B}"/>
              </a:ext>
            </a:extLst>
          </p:cNvPr>
          <p:cNvSpPr/>
          <p:nvPr/>
        </p:nvSpPr>
        <p:spPr>
          <a:xfrm>
            <a:off x="9208502" y="2325600"/>
            <a:ext cx="93898" cy="487363"/>
          </a:xfrm>
          <a:prstGeom prst="leftBracket">
            <a:avLst/>
          </a:prstGeom>
          <a:ln>
            <a:solidFill>
              <a:srgbClr val="0432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432FF"/>
              </a:solidFill>
            </a:endParaRP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230DACB9-1682-7FEB-09C5-37A93A1B0933}"/>
              </a:ext>
            </a:extLst>
          </p:cNvPr>
          <p:cNvSpPr txBox="1"/>
          <p:nvPr/>
        </p:nvSpPr>
        <p:spPr>
          <a:xfrm>
            <a:off x="8947353" y="234708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432FF"/>
                </a:solidFill>
              </a:rPr>
              <a:t>0</a:t>
            </a:r>
          </a:p>
        </p:txBody>
      </p:sp>
      <p:sp>
        <p:nvSpPr>
          <p:cNvPr id="1028" name="Left Bracket 1027">
            <a:extLst>
              <a:ext uri="{FF2B5EF4-FFF2-40B4-BE49-F238E27FC236}">
                <a16:creationId xmlns:a16="http://schemas.microsoft.com/office/drawing/2014/main" id="{D84D621C-7654-BAEE-93FA-BD86384B2755}"/>
              </a:ext>
            </a:extLst>
          </p:cNvPr>
          <p:cNvSpPr/>
          <p:nvPr/>
        </p:nvSpPr>
        <p:spPr>
          <a:xfrm>
            <a:off x="9216470" y="2930748"/>
            <a:ext cx="93898" cy="487363"/>
          </a:xfrm>
          <a:prstGeom prst="leftBracket">
            <a:avLst/>
          </a:prstGeom>
          <a:ln>
            <a:solidFill>
              <a:srgbClr val="0432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rgbClr val="0432FF"/>
              </a:solidFill>
            </a:endParaRP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4F72CCA1-FB3B-9D80-3138-AA8DF1E3D2E2}"/>
              </a:ext>
            </a:extLst>
          </p:cNvPr>
          <p:cNvSpPr txBox="1"/>
          <p:nvPr/>
        </p:nvSpPr>
        <p:spPr>
          <a:xfrm>
            <a:off x="8947353" y="2952232"/>
            <a:ext cx="43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432FF"/>
                </a:solidFill>
              </a:rPr>
              <a:t>1</a:t>
            </a:r>
          </a:p>
        </p:txBody>
      </p:sp>
      <p:sp>
        <p:nvSpPr>
          <p:cNvPr id="1030" name="Left Bracket 1029">
            <a:extLst>
              <a:ext uri="{FF2B5EF4-FFF2-40B4-BE49-F238E27FC236}">
                <a16:creationId xmlns:a16="http://schemas.microsoft.com/office/drawing/2014/main" id="{DFE54DB1-9578-4165-DBAE-3FC0FA2289DC}"/>
              </a:ext>
            </a:extLst>
          </p:cNvPr>
          <p:cNvSpPr/>
          <p:nvPr/>
        </p:nvSpPr>
        <p:spPr>
          <a:xfrm>
            <a:off x="9216470" y="3555652"/>
            <a:ext cx="93898" cy="487363"/>
          </a:xfrm>
          <a:prstGeom prst="leftBracket">
            <a:avLst/>
          </a:prstGeom>
          <a:ln>
            <a:solidFill>
              <a:srgbClr val="0432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432FF"/>
              </a:solidFill>
            </a:endParaRP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524079E5-BE0B-D959-3A80-B463FF4845A9}"/>
              </a:ext>
            </a:extLst>
          </p:cNvPr>
          <p:cNvSpPr txBox="1"/>
          <p:nvPr/>
        </p:nvSpPr>
        <p:spPr>
          <a:xfrm>
            <a:off x="8941973" y="3577136"/>
            <a:ext cx="44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432FF"/>
                </a:solidFill>
              </a:rPr>
              <a:t>3</a:t>
            </a:r>
          </a:p>
        </p:txBody>
      </p:sp>
      <p:sp>
        <p:nvSpPr>
          <p:cNvPr id="1032" name="Left Bracket 1031">
            <a:extLst>
              <a:ext uri="{FF2B5EF4-FFF2-40B4-BE49-F238E27FC236}">
                <a16:creationId xmlns:a16="http://schemas.microsoft.com/office/drawing/2014/main" id="{49FAC104-8846-F4F4-2B71-4E57E6A6CFFB}"/>
              </a:ext>
            </a:extLst>
          </p:cNvPr>
          <p:cNvSpPr/>
          <p:nvPr/>
        </p:nvSpPr>
        <p:spPr>
          <a:xfrm>
            <a:off x="9216470" y="4153808"/>
            <a:ext cx="93898" cy="487363"/>
          </a:xfrm>
          <a:prstGeom prst="leftBracket">
            <a:avLst/>
          </a:prstGeom>
          <a:ln>
            <a:solidFill>
              <a:srgbClr val="0432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432FF"/>
              </a:solidFill>
            </a:endParaRP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882880A8-C203-3CE4-6957-BFCC6442790A}"/>
              </a:ext>
            </a:extLst>
          </p:cNvPr>
          <p:cNvSpPr txBox="1"/>
          <p:nvPr/>
        </p:nvSpPr>
        <p:spPr>
          <a:xfrm>
            <a:off x="8941973" y="4175292"/>
            <a:ext cx="44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432FF"/>
                </a:solidFill>
              </a:rPr>
              <a:t>0</a:t>
            </a:r>
          </a:p>
        </p:txBody>
      </p:sp>
      <p:sp>
        <p:nvSpPr>
          <p:cNvPr id="1034" name="Left Bracket 1033">
            <a:extLst>
              <a:ext uri="{FF2B5EF4-FFF2-40B4-BE49-F238E27FC236}">
                <a16:creationId xmlns:a16="http://schemas.microsoft.com/office/drawing/2014/main" id="{E0A86756-E524-99BD-BC62-33840B19BA6F}"/>
              </a:ext>
            </a:extLst>
          </p:cNvPr>
          <p:cNvSpPr/>
          <p:nvPr/>
        </p:nvSpPr>
        <p:spPr>
          <a:xfrm>
            <a:off x="9208502" y="4770332"/>
            <a:ext cx="93898" cy="487363"/>
          </a:xfrm>
          <a:prstGeom prst="leftBracket">
            <a:avLst/>
          </a:prstGeom>
          <a:ln>
            <a:solidFill>
              <a:srgbClr val="0432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432FF"/>
              </a:solidFill>
            </a:endParaRP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A3EC9848-D795-9BEB-B3FE-BC7686E718CE}"/>
              </a:ext>
            </a:extLst>
          </p:cNvPr>
          <p:cNvSpPr txBox="1"/>
          <p:nvPr/>
        </p:nvSpPr>
        <p:spPr>
          <a:xfrm>
            <a:off x="8947353" y="4791816"/>
            <a:ext cx="43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432FF"/>
                </a:solidFill>
              </a:rPr>
              <a:t>0</a:t>
            </a:r>
          </a:p>
        </p:txBody>
      </p:sp>
      <p:sp>
        <p:nvSpPr>
          <p:cNvPr id="1036" name="Left Bracket 1035">
            <a:extLst>
              <a:ext uri="{FF2B5EF4-FFF2-40B4-BE49-F238E27FC236}">
                <a16:creationId xmlns:a16="http://schemas.microsoft.com/office/drawing/2014/main" id="{37CD66F3-0588-EEB1-B4B8-DE6E6912B58F}"/>
              </a:ext>
            </a:extLst>
          </p:cNvPr>
          <p:cNvSpPr/>
          <p:nvPr/>
        </p:nvSpPr>
        <p:spPr>
          <a:xfrm>
            <a:off x="9208502" y="5395236"/>
            <a:ext cx="93898" cy="487363"/>
          </a:xfrm>
          <a:prstGeom prst="leftBracket">
            <a:avLst/>
          </a:prstGeom>
          <a:ln>
            <a:solidFill>
              <a:srgbClr val="0432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432FF"/>
              </a:solidFill>
            </a:endParaRP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9B6A7769-B4F8-E12A-8BCA-1518E4ADF3C0}"/>
              </a:ext>
            </a:extLst>
          </p:cNvPr>
          <p:cNvSpPr txBox="1"/>
          <p:nvPr/>
        </p:nvSpPr>
        <p:spPr>
          <a:xfrm>
            <a:off x="8947353" y="541672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432FF"/>
                </a:solidFill>
              </a:rPr>
              <a:t>2</a:t>
            </a:r>
          </a:p>
        </p:txBody>
      </p:sp>
      <p:sp>
        <p:nvSpPr>
          <p:cNvPr id="1038" name="Left Bracket 1037">
            <a:extLst>
              <a:ext uri="{FF2B5EF4-FFF2-40B4-BE49-F238E27FC236}">
                <a16:creationId xmlns:a16="http://schemas.microsoft.com/office/drawing/2014/main" id="{2242B359-FC95-DE67-758E-E82E02318D57}"/>
              </a:ext>
            </a:extLst>
          </p:cNvPr>
          <p:cNvSpPr/>
          <p:nvPr/>
        </p:nvSpPr>
        <p:spPr>
          <a:xfrm flipH="1">
            <a:off x="9549717" y="2612829"/>
            <a:ext cx="513224" cy="487363"/>
          </a:xfrm>
          <a:prstGeom prst="leftBracket">
            <a:avLst/>
          </a:prstGeom>
          <a:ln>
            <a:solidFill>
              <a:srgbClr val="0432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9629661C-F705-66EF-A86B-634A16D31829}"/>
              </a:ext>
            </a:extLst>
          </p:cNvPr>
          <p:cNvSpPr txBox="1"/>
          <p:nvPr/>
        </p:nvSpPr>
        <p:spPr>
          <a:xfrm>
            <a:off x="10039931" y="26282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432FF"/>
                </a:solidFill>
              </a:rPr>
              <a:t>1</a:t>
            </a:r>
          </a:p>
        </p:txBody>
      </p:sp>
      <p:sp>
        <p:nvSpPr>
          <p:cNvPr id="1040" name="Left Bracket 1039">
            <a:extLst>
              <a:ext uri="{FF2B5EF4-FFF2-40B4-BE49-F238E27FC236}">
                <a16:creationId xmlns:a16="http://schemas.microsoft.com/office/drawing/2014/main" id="{D90709D1-FD4A-1494-2653-58618B09BF23}"/>
              </a:ext>
            </a:extLst>
          </p:cNvPr>
          <p:cNvSpPr/>
          <p:nvPr/>
        </p:nvSpPr>
        <p:spPr>
          <a:xfrm flipH="1">
            <a:off x="10058464" y="3243312"/>
            <a:ext cx="524085" cy="487363"/>
          </a:xfrm>
          <a:prstGeom prst="leftBracket">
            <a:avLst/>
          </a:prstGeom>
          <a:ln>
            <a:solidFill>
              <a:srgbClr val="0432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7047503A-A0C1-526D-3789-BA08CCCB8D52}"/>
              </a:ext>
            </a:extLst>
          </p:cNvPr>
          <p:cNvSpPr txBox="1"/>
          <p:nvPr/>
        </p:nvSpPr>
        <p:spPr>
          <a:xfrm>
            <a:off x="10571360" y="325878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432FF"/>
                </a:solidFill>
              </a:rPr>
              <a:t>3</a:t>
            </a:r>
          </a:p>
        </p:txBody>
      </p:sp>
      <p:sp>
        <p:nvSpPr>
          <p:cNvPr id="1042" name="Left Bracket 1041">
            <a:extLst>
              <a:ext uri="{FF2B5EF4-FFF2-40B4-BE49-F238E27FC236}">
                <a16:creationId xmlns:a16="http://schemas.microsoft.com/office/drawing/2014/main" id="{76B3FA40-0671-672F-1058-0E87CA1B4E56}"/>
              </a:ext>
            </a:extLst>
          </p:cNvPr>
          <p:cNvSpPr/>
          <p:nvPr/>
        </p:nvSpPr>
        <p:spPr>
          <a:xfrm flipH="1">
            <a:off x="9699638" y="3862674"/>
            <a:ext cx="871722" cy="487363"/>
          </a:xfrm>
          <a:prstGeom prst="leftBracket">
            <a:avLst/>
          </a:prstGeom>
          <a:ln>
            <a:solidFill>
              <a:srgbClr val="0432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36FC2152-07C6-637E-5006-5F01E847D765}"/>
              </a:ext>
            </a:extLst>
          </p:cNvPr>
          <p:cNvSpPr txBox="1"/>
          <p:nvPr/>
        </p:nvSpPr>
        <p:spPr>
          <a:xfrm>
            <a:off x="10571360" y="38997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432FF"/>
                </a:solidFill>
              </a:rPr>
              <a:t>5</a:t>
            </a:r>
          </a:p>
        </p:txBody>
      </p:sp>
      <p:sp>
        <p:nvSpPr>
          <p:cNvPr id="1044" name="Left Bracket 1043">
            <a:extLst>
              <a:ext uri="{FF2B5EF4-FFF2-40B4-BE49-F238E27FC236}">
                <a16:creationId xmlns:a16="http://schemas.microsoft.com/office/drawing/2014/main" id="{83B55F18-00DB-81FC-0728-EAA11E07BC49}"/>
              </a:ext>
            </a:extLst>
          </p:cNvPr>
          <p:cNvSpPr/>
          <p:nvPr/>
        </p:nvSpPr>
        <p:spPr>
          <a:xfrm flipH="1">
            <a:off x="9829741" y="4454476"/>
            <a:ext cx="752809" cy="487363"/>
          </a:xfrm>
          <a:prstGeom prst="leftBracket">
            <a:avLst/>
          </a:prstGeom>
          <a:ln>
            <a:solidFill>
              <a:srgbClr val="0432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2C32309E-E798-E082-3F05-37B9FE856728}"/>
              </a:ext>
            </a:extLst>
          </p:cNvPr>
          <p:cNvSpPr txBox="1"/>
          <p:nvPr/>
        </p:nvSpPr>
        <p:spPr>
          <a:xfrm>
            <a:off x="10571360" y="45018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432FF"/>
                </a:solidFill>
              </a:rPr>
              <a:t>6</a:t>
            </a:r>
          </a:p>
        </p:txBody>
      </p:sp>
      <p:sp>
        <p:nvSpPr>
          <p:cNvPr id="1046" name="Left Bracket 1045">
            <a:extLst>
              <a:ext uri="{FF2B5EF4-FFF2-40B4-BE49-F238E27FC236}">
                <a16:creationId xmlns:a16="http://schemas.microsoft.com/office/drawing/2014/main" id="{59592831-C414-D2B1-3061-73C476CF61CD}"/>
              </a:ext>
            </a:extLst>
          </p:cNvPr>
          <p:cNvSpPr/>
          <p:nvPr/>
        </p:nvSpPr>
        <p:spPr>
          <a:xfrm flipH="1">
            <a:off x="9618230" y="5048708"/>
            <a:ext cx="752809" cy="487363"/>
          </a:xfrm>
          <a:prstGeom prst="leftBracket">
            <a:avLst/>
          </a:prstGeom>
          <a:ln>
            <a:solidFill>
              <a:srgbClr val="0432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168F8F42-A8C1-6708-EBE7-F99DF3690170}"/>
              </a:ext>
            </a:extLst>
          </p:cNvPr>
          <p:cNvSpPr txBox="1"/>
          <p:nvPr/>
        </p:nvSpPr>
        <p:spPr>
          <a:xfrm>
            <a:off x="10348029" y="506417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432FF"/>
                </a:solidFill>
              </a:rPr>
              <a:t>4</a:t>
            </a:r>
          </a:p>
        </p:txBody>
      </p:sp>
      <p:sp>
        <p:nvSpPr>
          <p:cNvPr id="1048" name="Left Bracket 1047">
            <a:extLst>
              <a:ext uri="{FF2B5EF4-FFF2-40B4-BE49-F238E27FC236}">
                <a16:creationId xmlns:a16="http://schemas.microsoft.com/office/drawing/2014/main" id="{8F39DCF2-85A8-764D-04E3-109DC995B15A}"/>
              </a:ext>
            </a:extLst>
          </p:cNvPr>
          <p:cNvSpPr/>
          <p:nvPr/>
        </p:nvSpPr>
        <p:spPr>
          <a:xfrm flipH="1">
            <a:off x="9399555" y="5698815"/>
            <a:ext cx="752808" cy="487363"/>
          </a:xfrm>
          <a:prstGeom prst="leftBracket">
            <a:avLst/>
          </a:prstGeom>
          <a:ln>
            <a:solidFill>
              <a:srgbClr val="0432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C2CDB67B-F52B-CE2E-234F-9BD01F836031}"/>
              </a:ext>
            </a:extLst>
          </p:cNvPr>
          <p:cNvSpPr txBox="1"/>
          <p:nvPr/>
        </p:nvSpPr>
        <p:spPr>
          <a:xfrm>
            <a:off x="10129353" y="573588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432FF"/>
                </a:solidFill>
              </a:rPr>
              <a:t>2</a:t>
            </a: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10810E2B-E378-A83E-79AF-F192C5AE78AC}"/>
              </a:ext>
            </a:extLst>
          </p:cNvPr>
          <p:cNvSpPr txBox="1"/>
          <p:nvPr/>
        </p:nvSpPr>
        <p:spPr>
          <a:xfrm>
            <a:off x="10758575" y="394710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✅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82F1CDCE-9B5D-C3B2-8128-2C28811C0A6F}"/>
              </a:ext>
            </a:extLst>
          </p:cNvPr>
          <p:cNvSpPr txBox="1"/>
          <p:nvPr/>
        </p:nvSpPr>
        <p:spPr>
          <a:xfrm>
            <a:off x="10758575" y="45479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✅</a:t>
            </a: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1899FDC4-60A8-520E-29B3-FB6487637283}"/>
              </a:ext>
            </a:extLst>
          </p:cNvPr>
          <p:cNvSpPr txBox="1"/>
          <p:nvPr/>
        </p:nvSpPr>
        <p:spPr>
          <a:xfrm>
            <a:off x="10538440" y="51149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✅</a:t>
            </a: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B13987B3-E976-8F67-20B8-6ABF0FAACB24}"/>
              </a:ext>
            </a:extLst>
          </p:cNvPr>
          <p:cNvSpPr txBox="1"/>
          <p:nvPr/>
        </p:nvSpPr>
        <p:spPr>
          <a:xfrm>
            <a:off x="8648186" y="36072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3601165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B679E-7C95-ED48-F497-F39B33BA1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C80AA1-26DF-A7DC-B8C4-5D3A800FE981}"/>
              </a:ext>
            </a:extLst>
          </p:cNvPr>
          <p:cNvSpPr txBox="1"/>
          <p:nvPr/>
        </p:nvSpPr>
        <p:spPr>
          <a:xfrm>
            <a:off x="1255450" y="469648"/>
            <a:ext cx="4045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500"/>
              </a:spcAft>
            </a:pPr>
            <a:r>
              <a:rPr lang="en-AU" sz="2000" b="0" i="0" u="sng" dirty="0">
                <a:solidFill>
                  <a:srgbClr val="222222"/>
                </a:solidFill>
                <a:effectLst/>
              </a:rPr>
              <a:t>Ex7.s6: Repeated subsequences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8F97B1-C7A8-BE10-8EEE-7FCA306E2CDE}"/>
              </a:ext>
            </a:extLst>
          </p:cNvPr>
          <p:cNvSpPr txBox="1"/>
          <p:nvPr/>
        </p:nvSpPr>
        <p:spPr>
          <a:xfrm>
            <a:off x="6527135" y="2116469"/>
            <a:ext cx="484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>
                <a:cs typeface="Courier New" panose="02070309020205020404" pitchFamily="49" charset="0"/>
              </a:rPr>
              <a:t>Running time </a:t>
            </a:r>
            <a:endParaRPr lang="en-AU" sz="2000" b="1" dirty="0">
              <a:cs typeface="Courier New" panose="02070309020205020404" pitchFamily="49" charset="0"/>
            </a:endParaRPr>
          </a:p>
        </p:txBody>
      </p:sp>
      <p:pic>
        <p:nvPicPr>
          <p:cNvPr id="1026" name="Picture 2" descr="Minions - Movies on Google Play">
            <a:extLst>
              <a:ext uri="{FF2B5EF4-FFF2-40B4-BE49-F238E27FC236}">
                <a16:creationId xmlns:a16="http://schemas.microsoft.com/office/drawing/2014/main" id="{ACF55A34-F9E6-1C54-5B3F-864919D3F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450" y="2116469"/>
            <a:ext cx="4840549" cy="2722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F5F6B8-D612-19A2-FDF4-6FE2AA0DE406}"/>
              </a:ext>
            </a:extLst>
          </p:cNvPr>
          <p:cNvSpPr txBox="1"/>
          <p:nvPr/>
        </p:nvSpPr>
        <p:spPr>
          <a:xfrm>
            <a:off x="5190845" y="469648"/>
            <a:ext cx="62937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🔍 </a:t>
            </a:r>
            <a:r>
              <a:rPr lang="en-AU" b="1" dirty="0"/>
              <a:t>Find all repeated substrings</a:t>
            </a:r>
            <a:r>
              <a:rPr lang="en-AU" dirty="0"/>
              <a:t> </a:t>
            </a:r>
            <a:r>
              <a:rPr lang="en-AU" b="1" dirty="0"/>
              <a:t>of length ≥ </a:t>
            </a:r>
            <a:r>
              <a:rPr lang="en-AU" b="1" i="1" dirty="0"/>
              <a:t>m</a:t>
            </a:r>
            <a:r>
              <a:rPr lang="en-AU" b="1" dirty="0"/>
              <a:t> </a:t>
            </a:r>
            <a:r>
              <a:rPr lang="en-AU" dirty="0"/>
              <a:t>in a string </a:t>
            </a:r>
            <a:r>
              <a:rPr lang="en-AU" i="1" dirty="0"/>
              <a:t>s</a:t>
            </a:r>
            <a:r>
              <a:rPr lang="en-AU" dirty="0"/>
              <a:t> by identifying positions </a:t>
            </a:r>
            <a:r>
              <a:rPr lang="en-AU" i="1" dirty="0"/>
              <a:t>i</a:t>
            </a:r>
            <a:r>
              <a:rPr lang="en-AU" dirty="0"/>
              <a:t> and </a:t>
            </a:r>
            <a:r>
              <a:rPr lang="en-AU" i="1" dirty="0"/>
              <a:t>j</a:t>
            </a:r>
            <a:r>
              <a:rPr lang="en-AU" dirty="0"/>
              <a:t> where 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s[i..i+m] == s[j..j+m]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44F1FE2-5066-8067-4882-B9A04BCC5D89}"/>
                  </a:ext>
                </a:extLst>
              </p:cNvPr>
              <p:cNvSpPr txBox="1"/>
              <p:nvPr/>
            </p:nvSpPr>
            <p:spPr>
              <a:xfrm>
                <a:off x="6530322" y="2542965"/>
                <a:ext cx="483736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Sorting n suffixes: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AU" dirty="0"/>
                  <a:t>comparisons (Quicksort), where each comparison takes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AU" dirty="0"/>
                  <a:t>(because we sort by the first m characters)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AU" dirty="0"/>
              </a:p>
              <a:p>
                <a:r>
                  <a:rPr lang="en-AU" dirty="0"/>
                  <a:t>⇒  total: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)∙</m:t>
                    </m:r>
                    <m:r>
                      <a:rPr lang="en-AU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AU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AU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44F1FE2-5066-8067-4882-B9A04BCC5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322" y="2542965"/>
                <a:ext cx="4837362" cy="1754326"/>
              </a:xfrm>
              <a:prstGeom prst="rect">
                <a:avLst/>
              </a:prstGeom>
              <a:blipFill>
                <a:blip r:embed="rId4"/>
                <a:stretch>
                  <a:fillRect l="-1047" t="-1439" b="-503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3214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6764</TotalTime>
  <Words>909</Words>
  <Application>Microsoft Macintosh PowerPoint</Application>
  <PresentationFormat>Widescreen</PresentationFormat>
  <Paragraphs>253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 Bulychev</dc:creator>
  <cp:lastModifiedBy>Maria Bulychev</cp:lastModifiedBy>
  <cp:revision>14</cp:revision>
  <dcterms:created xsi:type="dcterms:W3CDTF">2024-07-30T06:12:04Z</dcterms:created>
  <dcterms:modified xsi:type="dcterms:W3CDTF">2025-04-09T23:07:21Z</dcterms:modified>
</cp:coreProperties>
</file>