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7"/>
  </p:notesMasterIdLst>
  <p:handoutMasterIdLst>
    <p:handoutMasterId r:id="rId48"/>
  </p:handoutMasterIdLst>
  <p:sldIdLst>
    <p:sldId id="301"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47"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44" r:id="rId43"/>
    <p:sldId id="345" r:id="rId44"/>
    <p:sldId id="346" r:id="rId45"/>
    <p:sldId id="305" r:id="rId4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23" autoAdjust="0"/>
    <p:restoredTop sz="78455" autoAdjust="0"/>
  </p:normalViewPr>
  <p:slideViewPr>
    <p:cSldViewPr snapToGrid="0" snapToObjects="1">
      <p:cViewPr varScale="1">
        <p:scale>
          <a:sx n="99" d="100"/>
          <a:sy n="99" d="100"/>
        </p:scale>
        <p:origin x="229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30000"/>
              </a:spcBef>
              <a:spcAft>
                <a:spcPct val="0"/>
              </a:spcAft>
              <a:defRPr/>
            </a:pPr>
            <a:r>
              <a:rPr lang="en-US">
                <a:solidFill>
                  <a:prstClr val="black"/>
                </a:solidFill>
                <a:ea typeface="+mn-ea"/>
                <a:cs typeface="+mn-cs"/>
              </a:rPr>
              <a:t>Slide 2 is list of textbook LO numbers and statements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85505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Privacy and safety</a:t>
            </a:r>
            <a:endParaRPr kumimoji="1" lang="zh-CN" altLang="en-US" dirty="0"/>
          </a:p>
        </p:txBody>
      </p:sp>
      <p:sp>
        <p:nvSpPr>
          <p:cNvPr id="4" name="灯片编号占位符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05291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2.4, Page 90. </a:t>
            </a:r>
          </a:p>
          <a:p>
            <a:pPr lvl="0" defTabSz="914400"/>
            <a:r>
              <a:rPr lang="en-US">
                <a:solidFill>
                  <a:prstClr val="black"/>
                </a:solidFill>
                <a:ea typeface="+mn-ea"/>
                <a:cs typeface="+mn-cs"/>
              </a:rPr>
              <a:t>Every industry can be characterized by a set of value-adding activities performed by a variety of actors. E-commerce potentially affects the capabilities of each player as well as the overall operational efficiency of the industry.</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70906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a:solidFill>
                  <a:prstClr val="black"/>
                </a:solidFill>
                <a:ea typeface="+mn-ea"/>
                <a:cs typeface="+mn-cs"/>
              </a:rPr>
              <a:t>Figure 2.5, page 91. </a:t>
            </a:r>
          </a:p>
          <a:p>
            <a:pPr lvl="0" defTabSz="914400"/>
            <a:r>
              <a:rPr lang="en-US">
                <a:solidFill>
                  <a:prstClr val="black"/>
                </a:solidFill>
                <a:ea typeface="+mn-ea"/>
                <a:cs typeface="+mn-cs"/>
              </a:rPr>
              <a:t>Every firm can be characterized by a set of value-adding primary and secondary activities performed by a variety of actors in the firm. A simple firm value chain performs five primary value-adding steps: inbound logistics, operations, outbound logistics, sales and marketing, and after sales service.</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92172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a:solidFill>
                  <a:prstClr val="black"/>
                </a:solidFill>
                <a:ea typeface="+mn-ea"/>
                <a:cs typeface="+mn-cs"/>
              </a:rPr>
              <a:t>Figure 2.6, page 92.</a:t>
            </a:r>
          </a:p>
          <a:p>
            <a:pPr lvl="0" defTabSz="914400"/>
            <a:r>
              <a:rPr lang="en-US">
                <a:solidFill>
                  <a:prstClr val="black"/>
                </a:solidFill>
                <a:ea typeface="+mn-ea"/>
                <a:cs typeface="+mn-cs"/>
              </a:rPr>
              <a:t>Internet technology enables firms to create an enhanced value web in cooperation with their strategic alliance and partner firms, customers, and direct and indirect suppliers.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42442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5"/>
          <p:cNvSpPr>
            <a:spLocks noGrp="1"/>
          </p:cNvSpPr>
          <p:nvPr>
            <p:ph type="body" idx="13" hasCustomPrompt="1"/>
          </p:nvPr>
        </p:nvSpPr>
        <p:spPr>
          <a:xfrm>
            <a:off x="2670048" y="6449931"/>
            <a:ext cx="6089854" cy="231285"/>
          </a:xfrm>
        </p:spPr>
        <p:txBody>
          <a:bodyPr anchor="ctr"/>
          <a:lstStyle>
            <a:lvl1pPr marL="101600" indent="0">
              <a:buNone/>
              <a:defRPr/>
            </a:lvl1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a:solidFill>
                  <a:schemeClr val="tx1"/>
                </a:solidFill>
                <a:latin typeface="Verdana"/>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243155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305022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5"/>
          <p:cNvSpPr>
            <a:spLocks noGrp="1"/>
          </p:cNvSpPr>
          <p:nvPr>
            <p:ph type="body" idx="14" hasCustomPrompt="1"/>
          </p:nvPr>
        </p:nvSpPr>
        <p:spPr>
          <a:xfrm>
            <a:off x="2670048" y="6449931"/>
            <a:ext cx="6089854" cy="231285"/>
          </a:xfrm>
        </p:spPr>
        <p:txBody>
          <a:bodyPr anchor="ctr"/>
          <a:lstStyle>
            <a:lvl1pPr marL="101600" indent="0">
              <a:buNone/>
              <a:defRPr/>
            </a:lvl1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a:solidFill>
                  <a:schemeClr val="tx1"/>
                </a:solidFill>
                <a:latin typeface="Verdana"/>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740544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832AD23-A511-424E-9DD2-B8CE2D237B20}" type="datetime1">
              <a:rPr lang="en-US" smtClean="0"/>
              <a:t>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1332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1440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7040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77839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9279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37505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76860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52316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60533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76204" y="4473387"/>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92613" y="5159852"/>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569448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76204" y="4473387"/>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92613" y="5159852"/>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55318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57490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3"/>
          <p:cNvSpPr>
            <a:spLocks noGrp="1"/>
          </p:cNvSpPr>
          <p:nvPr>
            <p:ph sz="quarter" idx="27"/>
          </p:nvPr>
        </p:nvSpPr>
        <p:spPr>
          <a:xfrm>
            <a:off x="4326230" y="5065802"/>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6600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3"/>
          <p:cNvSpPr>
            <a:spLocks noGrp="1"/>
          </p:cNvSpPr>
          <p:nvPr>
            <p:ph sz="quarter" idx="27"/>
          </p:nvPr>
        </p:nvSpPr>
        <p:spPr>
          <a:xfrm>
            <a:off x="4326230" y="5065802"/>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13"/>
          <p:cNvSpPr>
            <a:spLocks noGrp="1"/>
          </p:cNvSpPr>
          <p:nvPr>
            <p:ph sz="quarter" idx="28"/>
          </p:nvPr>
        </p:nvSpPr>
        <p:spPr>
          <a:xfrm>
            <a:off x="4326230" y="5504746"/>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92094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50161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IN"/>
          </a:p>
        </p:txBody>
      </p:sp>
      <p:sp>
        <p:nvSpPr>
          <p:cNvPr id="3" name="Date Placeholder 2"/>
          <p:cNvSpPr>
            <a:spLocks noGrp="1"/>
          </p:cNvSpPr>
          <p:nvPr>
            <p:ph type="dt" idx="1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956472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4.xml"/><Relationship Id="rId1" Type="http://schemas.openxmlformats.org/officeDocument/2006/relationships/slideLayout" Target="../slideLayouts/slideLayout3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4">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a:solidFill>
                  <a:schemeClr val="tx1"/>
                </a:solidFill>
                <a:latin typeface="Verdana"/>
                <a:ea typeface="Verdana" panose="020B0604030504040204" pitchFamily="34" charset="0"/>
                <a:cs typeface="Verdana" panose="020B0604030504040204" pitchFamily="34" charset="0"/>
              </a:rPr>
              <a:t> Pearson Education, Inc.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715"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
          <p:cNvSpPr>
            <a:spLocks noGrp="1"/>
          </p:cNvSpPr>
          <p:nvPr>
            <p:ph type="title"/>
          </p:nvPr>
        </p:nvSpPr>
        <p:spPr>
          <a:xfrm>
            <a:off x="457199" y="216000"/>
            <a:ext cx="8229600" cy="1098000"/>
          </a:xfrm>
        </p:spPr>
        <p:txBody>
          <a:bodyPr anchor="b"/>
          <a:lstStyle/>
          <a:p>
            <a:r>
              <a:rPr lang="en-US" dirty="0"/>
              <a:t>E-Commerce 2018: Business. Technology. Society</a:t>
            </a:r>
          </a:p>
        </p:txBody>
      </p:sp>
      <p:sp>
        <p:nvSpPr>
          <p:cNvPr id="3" name="Text Placeholder 2"/>
          <p:cNvSpPr>
            <a:spLocks noGrp="1"/>
          </p:cNvSpPr>
          <p:nvPr>
            <p:ph type="body" idx="1"/>
          </p:nvPr>
        </p:nvSpPr>
        <p:spPr>
          <a:xfrm>
            <a:off x="457200" y="1452647"/>
            <a:ext cx="8229599" cy="374286"/>
          </a:xfrm>
        </p:spPr>
        <p:txBody>
          <a:bodyPr/>
          <a:lstStyle/>
          <a:p>
            <a:pPr eaLnBrk="1" hangingPunct="1">
              <a:spcBef>
                <a:spcPct val="0"/>
              </a:spcBef>
              <a:defRPr/>
            </a:pPr>
            <a:r>
              <a:rPr lang="en-US" altLang="en-US" dirty="0">
                <a:latin typeface="+mn-lt"/>
              </a:rPr>
              <a:t>Fourteenth Edition</a:t>
            </a: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a:latin typeface="+mn-lt"/>
              </a:rPr>
              <a:t>Chapter 2</a:t>
            </a:r>
          </a:p>
        </p:txBody>
      </p:sp>
      <p:sp>
        <p:nvSpPr>
          <p:cNvPr id="5" name="Text Placeholder 4"/>
          <p:cNvSpPr>
            <a:spLocks noGrp="1"/>
          </p:cNvSpPr>
          <p:nvPr>
            <p:ph type="body" idx="3"/>
          </p:nvPr>
        </p:nvSpPr>
        <p:spPr>
          <a:xfrm>
            <a:off x="4876800" y="3143957"/>
            <a:ext cx="3657600" cy="1496282"/>
          </a:xfrm>
        </p:spPr>
        <p:txBody>
          <a:bodyPr/>
          <a:lstStyle/>
          <a:p>
            <a:pPr algn="ctr">
              <a:spcBef>
                <a:spcPct val="0"/>
              </a:spcBef>
            </a:pPr>
            <a:r>
              <a:rPr lang="en-US" altLang="en-US" dirty="0">
                <a:solidFill>
                  <a:schemeClr val="tx1"/>
                </a:solidFill>
                <a:latin typeface="+mn-lt"/>
              </a:rPr>
              <a:t>E-Commerce Business Models and Concepts</a:t>
            </a:r>
          </a:p>
        </p:txBody>
      </p:sp>
      <p:pic>
        <p:nvPicPr>
          <p:cNvPr id="8" name="Picture 7" descr="Front Cover: E-Commerce 2018: Business. Technology. Society Fourteenth Edition by Laudon and Traver."/>
          <p:cNvPicPr>
            <a:picLocks noChangeAspect="1"/>
          </p:cNvPicPr>
          <p:nvPr/>
        </p:nvPicPr>
        <p:blipFill>
          <a:blip r:embed="rId3"/>
          <a:stretch>
            <a:fillRect/>
          </a:stretch>
        </p:blipFill>
        <p:spPr>
          <a:xfrm>
            <a:off x="673293" y="1965581"/>
            <a:ext cx="3506821" cy="4367210"/>
          </a:xfrm>
          <a:prstGeom prst="rect">
            <a:avLst/>
          </a:prstGeom>
          <a:ln w="9525">
            <a:solidFill>
              <a:schemeClr val="tx1"/>
            </a:solidFill>
          </a:ln>
        </p:spPr>
      </p:pic>
      <p:sp>
        <p:nvSpPr>
          <p:cNvPr id="6" name="Text Placeholder 5"/>
          <p:cNvSpPr>
            <a:spLocks noGrp="1"/>
          </p:cNvSpPr>
          <p:nvPr>
            <p:ph type="body" idx="13"/>
          </p:nvPr>
        </p:nvSpPr>
        <p:spPr>
          <a:xfrm>
            <a:off x="2670048" y="6449931"/>
            <a:ext cx="6089854" cy="231285"/>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a:solidFill>
                  <a:schemeClr val="tx1"/>
                </a:solidFill>
                <a:latin typeface="Verdana"/>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a:latin typeface="Times New Roman" panose="02020603050405020304" pitchFamily="18" charset="0"/>
                <a:ea typeface="+mj-ea"/>
                <a:cs typeface="Times New Roman" panose="02020603050405020304" pitchFamily="18" charset="0"/>
              </a:rPr>
              <a:t>4. Competitive Environment</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162648"/>
          </a:xfrm>
        </p:spPr>
        <p:txBody>
          <a:bodyPr wrap="square" lIns="91425" tIns="91425" rIns="91425" bIns="91425">
            <a:noAutofit/>
          </a:bodyPr>
          <a:lstStyle/>
          <a:p>
            <a:pPr marL="255651" lvl="0" indent="-255651">
              <a:spcAft>
                <a:spcPct val="0"/>
              </a:spcAft>
              <a:buSzPts val="2400"/>
              <a:tabLst/>
            </a:pPr>
            <a:r>
              <a:rPr lang="ja-JP" altLang="en-US" sz="2400" kern="1200">
                <a:solidFill>
                  <a:srgbClr val="000000"/>
                </a:solidFill>
                <a:latin typeface="Arial (Body)"/>
                <a:cs typeface="+mn-cs"/>
              </a:rPr>
              <a:t>“</a:t>
            </a:r>
            <a:r>
              <a:rPr lang="en-US" altLang="ja-JP" sz="2400" kern="1200">
                <a:solidFill>
                  <a:srgbClr val="000000"/>
                </a:solidFill>
                <a:latin typeface="Arial (Body)"/>
                <a:cs typeface="+mn-cs"/>
              </a:rPr>
              <a:t>Who else occupies your intended marketspace?</a:t>
            </a:r>
            <a:r>
              <a:rPr lang="ja-JP" altLang="en-US" sz="2400" kern="1200">
                <a:solidFill>
                  <a:srgbClr val="000000"/>
                </a:solidFill>
                <a:latin typeface="Arial (Body)"/>
                <a:cs typeface="+mn-cs"/>
              </a:rPr>
              <a:t>”</a:t>
            </a:r>
            <a:endParaRPr lang="en-US" altLang="ja-JP" sz="2400" kern="1200">
              <a:solidFill>
                <a:srgbClr val="000000"/>
              </a:solidFill>
              <a:latin typeface="Arial (Body)"/>
              <a:cs typeface="+mn-cs"/>
            </a:endParaRPr>
          </a:p>
          <a:p>
            <a:pPr marL="741553" lvl="1" indent="-284353">
              <a:spcAft>
                <a:spcPct val="0"/>
              </a:spcAft>
              <a:buSzPts val="2400"/>
            </a:pPr>
            <a:r>
              <a:rPr lang="en-US" altLang="en-US" sz="2400" kern="1200">
                <a:solidFill>
                  <a:srgbClr val="000000"/>
                </a:solidFill>
                <a:latin typeface="Arial (Body)"/>
                <a:ea typeface="+mn-ea"/>
                <a:cs typeface="+mn-cs"/>
              </a:rPr>
              <a:t>Other companies selling similar products in the same marketspace</a:t>
            </a:r>
          </a:p>
          <a:p>
            <a:pPr marL="741553" lvl="1" indent="-284353">
              <a:spcAft>
                <a:spcPct val="0"/>
              </a:spcAft>
              <a:buSzPts val="2400"/>
            </a:pPr>
            <a:r>
              <a:rPr lang="en-US" altLang="en-US" sz="2400" kern="1200">
                <a:solidFill>
                  <a:srgbClr val="000000"/>
                </a:solidFill>
                <a:latin typeface="Arial (Body)"/>
                <a:ea typeface="+mn-ea"/>
                <a:cs typeface="+mn-cs"/>
              </a:rPr>
              <a:t>Includes both direct and indirect competitors</a:t>
            </a:r>
          </a:p>
          <a:p>
            <a:pPr marL="255651" lvl="0" indent="-255651">
              <a:spcAft>
                <a:spcPct val="0"/>
              </a:spcAft>
              <a:buSzPts val="2400"/>
              <a:tabLst/>
            </a:pPr>
            <a:r>
              <a:rPr lang="en-US" altLang="en-US" sz="2400" kern="1200">
                <a:solidFill>
                  <a:srgbClr val="000000"/>
                </a:solidFill>
                <a:latin typeface="Arial (Body)"/>
                <a:ea typeface="+mn-ea"/>
                <a:cs typeface="+mn-cs"/>
              </a:rPr>
              <a:t>Influenced by:</a:t>
            </a:r>
          </a:p>
          <a:p>
            <a:pPr marL="741553" lvl="1" indent="-284353">
              <a:spcAft>
                <a:spcPct val="0"/>
              </a:spcAft>
              <a:buSzPts val="2400"/>
            </a:pPr>
            <a:r>
              <a:rPr lang="en-US" altLang="en-US" sz="2400" kern="1200">
                <a:solidFill>
                  <a:srgbClr val="000000"/>
                </a:solidFill>
                <a:latin typeface="Arial (Body)"/>
                <a:ea typeface="+mn-ea"/>
                <a:cs typeface="+mn-cs"/>
              </a:rPr>
              <a:t>Number and size of active competitors</a:t>
            </a:r>
          </a:p>
          <a:p>
            <a:pPr marL="741553" lvl="1" indent="-284353">
              <a:spcAft>
                <a:spcPct val="0"/>
              </a:spcAft>
              <a:buSzPts val="2400"/>
            </a:pPr>
            <a:r>
              <a:rPr lang="en-US" altLang="en-US" sz="2400" kern="1200">
                <a:solidFill>
                  <a:srgbClr val="000000"/>
                </a:solidFill>
                <a:latin typeface="Arial (Body)"/>
                <a:ea typeface="+mn-ea"/>
                <a:cs typeface="+mn-cs"/>
              </a:rPr>
              <a:t>Each competitor</a:t>
            </a:r>
            <a:r>
              <a:rPr lang="ja-JP" altLang="en-US" sz="2400" kern="1200">
                <a:solidFill>
                  <a:srgbClr val="000000"/>
                </a:solidFill>
                <a:latin typeface="Arial (Body)"/>
                <a:cs typeface="+mn-cs"/>
              </a:rPr>
              <a:t>’</a:t>
            </a:r>
            <a:r>
              <a:rPr lang="en-US" altLang="ja-JP" sz="2400" kern="1200">
                <a:solidFill>
                  <a:srgbClr val="000000"/>
                </a:solidFill>
                <a:latin typeface="Arial (Body)"/>
                <a:cs typeface="+mn-cs"/>
              </a:rPr>
              <a:t>s market share</a:t>
            </a:r>
          </a:p>
          <a:p>
            <a:pPr marL="741553" lvl="1" indent="-284353">
              <a:spcAft>
                <a:spcPct val="0"/>
              </a:spcAft>
              <a:buSzPts val="2400"/>
            </a:pPr>
            <a:r>
              <a:rPr lang="en-US" altLang="en-US" sz="2400" kern="1200">
                <a:solidFill>
                  <a:srgbClr val="000000"/>
                </a:solidFill>
                <a:latin typeface="Arial (Body)"/>
                <a:ea typeface="+mn-ea"/>
                <a:cs typeface="+mn-cs"/>
              </a:rPr>
              <a:t>Competitors</a:t>
            </a:r>
            <a:r>
              <a:rPr lang="ja-JP" altLang="en-US" sz="2400" kern="1200">
                <a:solidFill>
                  <a:srgbClr val="000000"/>
                </a:solidFill>
                <a:latin typeface="Arial (Body)"/>
                <a:cs typeface="+mn-cs"/>
              </a:rPr>
              <a:t>’</a:t>
            </a:r>
            <a:r>
              <a:rPr lang="en-US" altLang="ja-JP" sz="2400" kern="1200">
                <a:solidFill>
                  <a:srgbClr val="000000"/>
                </a:solidFill>
                <a:latin typeface="Arial (Body)"/>
                <a:cs typeface="+mn-cs"/>
              </a:rPr>
              <a:t> profitability</a:t>
            </a:r>
          </a:p>
          <a:p>
            <a:pPr marL="741553" lvl="1" indent="-284353">
              <a:spcAft>
                <a:spcPct val="0"/>
              </a:spcAft>
              <a:buSzPts val="2400"/>
            </a:pPr>
            <a:r>
              <a:rPr lang="en-US" altLang="en-US" sz="2400" kern="1200">
                <a:solidFill>
                  <a:srgbClr val="000000"/>
                </a:solidFill>
                <a:latin typeface="Arial (Body)"/>
                <a:ea typeface="+mn-ea"/>
                <a:cs typeface="+mn-cs"/>
              </a:rPr>
              <a:t>Competitors</a:t>
            </a:r>
            <a:r>
              <a:rPr lang="ja-JP" altLang="en-US" sz="2400" kern="1200">
                <a:solidFill>
                  <a:srgbClr val="000000"/>
                </a:solidFill>
                <a:latin typeface="Arial (Body)"/>
                <a:cs typeface="+mn-cs"/>
              </a:rPr>
              <a:t>’</a:t>
            </a:r>
            <a:r>
              <a:rPr lang="en-US" altLang="ja-JP" sz="2400" kern="1200">
                <a:solidFill>
                  <a:srgbClr val="000000"/>
                </a:solidFill>
                <a:latin typeface="Arial (Body)"/>
                <a:cs typeface="+mn-cs"/>
              </a:rPr>
              <a:t> pricing</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221721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5. Competitive Advantage</a:t>
            </a: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IN" altLang="ja-JP" sz="2400" kern="1200" dirty="0">
                <a:solidFill>
                  <a:srgbClr val="000000"/>
                </a:solidFill>
                <a:latin typeface="Arial (Body)"/>
                <a:cs typeface="+mn-cs"/>
              </a:rPr>
              <a:t>“</a:t>
            </a:r>
            <a:r>
              <a:rPr lang="en-US" altLang="ja-JP" sz="2400" kern="1200" dirty="0">
                <a:solidFill>
                  <a:srgbClr val="000000"/>
                </a:solidFill>
                <a:latin typeface="Arial (Body)"/>
                <a:cs typeface="+mn-cs"/>
              </a:rPr>
              <a:t>What special advantages does your firm bring to the marketspace?</a:t>
            </a:r>
            <a:r>
              <a:rPr lang="en-IN" altLang="ja-JP" sz="2400" kern="1200" dirty="0">
                <a:solidFill>
                  <a:srgbClr val="000000"/>
                </a:solidFill>
                <a:latin typeface="Arial (Body)"/>
                <a:cs typeface="+mn-cs"/>
              </a:rPr>
              <a:t>”</a:t>
            </a:r>
            <a:endParaRPr lang="en-US" altLang="ja-JP" sz="2400" kern="1200" dirty="0">
              <a:solidFill>
                <a:srgbClr val="000000"/>
              </a:solidFill>
              <a:latin typeface="Arial (Body)"/>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Is your product superior to or cheaper to produce than your competitors</a:t>
            </a:r>
            <a:r>
              <a:rPr lang="en-IN" altLang="ja-JP" sz="2400" kern="1200" dirty="0">
                <a:solidFill>
                  <a:srgbClr val="000000"/>
                </a:solidFill>
                <a:latin typeface="Arial (Body)"/>
                <a:cs typeface="+mn-cs"/>
              </a:rPr>
              <a:t>’</a:t>
            </a:r>
            <a:r>
              <a:rPr lang="en-US" altLang="ja-JP" sz="2400" kern="1200" dirty="0">
                <a:solidFill>
                  <a:srgbClr val="000000"/>
                </a:solidFill>
                <a:latin typeface="Arial (Body)"/>
                <a:cs typeface="+mn-cs"/>
              </a:rPr>
              <a:t>?</a:t>
            </a:r>
          </a:p>
          <a:p>
            <a:pPr marL="255651" lvl="0" indent="-255651">
              <a:spcAft>
                <a:spcPct val="0"/>
              </a:spcAft>
              <a:buSzPts val="2400"/>
              <a:tabLst/>
            </a:pPr>
            <a:r>
              <a:rPr lang="en-US" altLang="en-US" sz="2400" kern="1200" dirty="0">
                <a:solidFill>
                  <a:srgbClr val="000000"/>
                </a:solidFill>
                <a:latin typeface="Arial (Body)"/>
                <a:ea typeface="+mn-ea"/>
                <a:cs typeface="+mn-cs"/>
              </a:rPr>
              <a:t>Important concepts:</a:t>
            </a:r>
          </a:p>
          <a:p>
            <a:pPr marL="741553" lvl="1" indent="-284353">
              <a:spcAft>
                <a:spcPct val="0"/>
              </a:spcAft>
              <a:buSzPts val="2400"/>
            </a:pPr>
            <a:r>
              <a:rPr lang="en-US" altLang="en-US" sz="2400" kern="1200" dirty="0">
                <a:solidFill>
                  <a:srgbClr val="000000"/>
                </a:solidFill>
                <a:latin typeface="Arial (Body)"/>
                <a:ea typeface="+mn-ea"/>
                <a:cs typeface="+mn-cs"/>
              </a:rPr>
              <a:t>Asymmetries</a:t>
            </a:r>
          </a:p>
          <a:p>
            <a:pPr marL="741553" lvl="1" indent="-284353">
              <a:spcAft>
                <a:spcPct val="0"/>
              </a:spcAft>
              <a:buSzPts val="2400"/>
            </a:pPr>
            <a:r>
              <a:rPr lang="en-US" altLang="en-US" sz="2400" kern="1200" dirty="0">
                <a:solidFill>
                  <a:srgbClr val="000000"/>
                </a:solidFill>
                <a:latin typeface="Arial (Body)"/>
                <a:ea typeface="+mn-ea"/>
                <a:cs typeface="+mn-cs"/>
              </a:rPr>
              <a:t>First-mover advantage, complementary resources</a:t>
            </a:r>
          </a:p>
          <a:p>
            <a:pPr marL="741553" lvl="1" indent="-284353">
              <a:spcAft>
                <a:spcPct val="0"/>
              </a:spcAft>
              <a:buSzPts val="2400"/>
            </a:pPr>
            <a:r>
              <a:rPr lang="en-US" altLang="en-US" sz="2400" kern="1200" dirty="0">
                <a:solidFill>
                  <a:srgbClr val="000000"/>
                </a:solidFill>
                <a:latin typeface="Arial (Body)"/>
                <a:ea typeface="+mn-ea"/>
                <a:cs typeface="+mn-cs"/>
              </a:rPr>
              <a:t>Unfair competitive advantage</a:t>
            </a:r>
          </a:p>
          <a:p>
            <a:pPr marL="741553" lvl="1" indent="-284353">
              <a:spcAft>
                <a:spcPct val="0"/>
              </a:spcAft>
              <a:buSzPts val="2400"/>
            </a:pPr>
            <a:r>
              <a:rPr lang="en-US" altLang="en-US" sz="2400" kern="1200" dirty="0">
                <a:solidFill>
                  <a:srgbClr val="000000"/>
                </a:solidFill>
                <a:latin typeface="Arial (Body)"/>
                <a:ea typeface="+mn-ea"/>
                <a:cs typeface="+mn-cs"/>
              </a:rPr>
              <a:t>Leverage</a:t>
            </a:r>
          </a:p>
          <a:p>
            <a:pPr marL="741553" lvl="1" indent="-284353">
              <a:spcAft>
                <a:spcPct val="0"/>
              </a:spcAft>
              <a:buSzPts val="2400"/>
            </a:pPr>
            <a:r>
              <a:rPr lang="en-US" altLang="en-US" sz="2400" kern="1200" dirty="0">
                <a:solidFill>
                  <a:srgbClr val="000000"/>
                </a:solidFill>
                <a:latin typeface="Arial (Body)"/>
                <a:ea typeface="+mn-ea"/>
                <a:cs typeface="+mn-cs"/>
              </a:rPr>
              <a:t>Perfect markets</a:t>
            </a:r>
          </a:p>
        </p:txBody>
      </p:sp>
    </p:spTree>
    <p:extLst>
      <p:ext uri="{BB962C8B-B14F-4D97-AF65-F5344CB8AC3E}">
        <p14:creationId xmlns:p14="http://schemas.microsoft.com/office/powerpoint/2010/main" val="193898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6. Market Strategy</a:t>
            </a:r>
          </a:p>
        </p:txBody>
      </p:sp>
      <p:sp>
        <p:nvSpPr>
          <p:cNvPr id="3" name="Text Placeholder 2"/>
          <p:cNvSpPr>
            <a:spLocks noGrp="1"/>
          </p:cNvSpPr>
          <p:nvPr>
            <p:ph type="body" idx="1"/>
          </p:nvPr>
        </p:nvSpPr>
        <p:spPr>
          <a:xfrm>
            <a:off x="457200" y="1600200"/>
            <a:ext cx="8229600" cy="2554515"/>
          </a:xfrm>
        </p:spPr>
        <p:txBody>
          <a:bodyPr wrap="square" lIns="91425" tIns="91425" rIns="91425" bIns="91425">
            <a:noAutofit/>
          </a:bodyPr>
          <a:lstStyle/>
          <a:p>
            <a:pPr marL="255651" lvl="0" indent="-255651">
              <a:spcAft>
                <a:spcPct val="0"/>
              </a:spcAft>
              <a:buSzPts val="2400"/>
              <a:tabLst/>
            </a:pPr>
            <a:r>
              <a:rPr lang="en-IN" altLang="ja-JP" sz="2400" kern="1200" dirty="0">
                <a:solidFill>
                  <a:srgbClr val="000000"/>
                </a:solidFill>
                <a:latin typeface="Arial (Body)"/>
                <a:cs typeface="+mn-cs"/>
              </a:rPr>
              <a:t>“</a:t>
            </a:r>
            <a:r>
              <a:rPr lang="en-US" altLang="ja-JP" sz="2400" kern="1200" dirty="0">
                <a:solidFill>
                  <a:srgbClr val="000000"/>
                </a:solidFill>
                <a:latin typeface="Arial (Body)"/>
                <a:cs typeface="+mn-cs"/>
              </a:rPr>
              <a:t>How do you plan to promote your products or services to attract your target audience?</a:t>
            </a:r>
            <a:r>
              <a:rPr lang="en-IN" altLang="ja-JP" sz="2400" kern="1200" dirty="0">
                <a:solidFill>
                  <a:srgbClr val="000000"/>
                </a:solidFill>
                <a:latin typeface="Arial (Body)"/>
                <a:cs typeface="+mn-cs"/>
              </a:rPr>
              <a:t>”</a:t>
            </a:r>
            <a:endParaRPr lang="en-US" altLang="ja-JP" sz="2400" kern="1200" dirty="0">
              <a:solidFill>
                <a:srgbClr val="000000"/>
              </a:solidFill>
              <a:latin typeface="Arial (Body)"/>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Details how a company intends to enter market and attract customers</a:t>
            </a:r>
          </a:p>
          <a:p>
            <a:pPr marL="741553" lvl="1" indent="-284353">
              <a:spcAft>
                <a:spcPct val="0"/>
              </a:spcAft>
              <a:buSzPts val="2400"/>
            </a:pPr>
            <a:r>
              <a:rPr lang="en-US" altLang="en-US" sz="2400" kern="1200" dirty="0">
                <a:solidFill>
                  <a:srgbClr val="000000"/>
                </a:solidFill>
                <a:latin typeface="Arial (Body)"/>
                <a:ea typeface="+mn-ea"/>
                <a:cs typeface="+mn-cs"/>
              </a:rPr>
              <a:t>Best business concepts will fail if not properly marketed to potential customers</a:t>
            </a:r>
          </a:p>
        </p:txBody>
      </p:sp>
    </p:spTree>
    <p:extLst>
      <p:ext uri="{BB962C8B-B14F-4D97-AF65-F5344CB8AC3E}">
        <p14:creationId xmlns:p14="http://schemas.microsoft.com/office/powerpoint/2010/main" val="4206683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7. Organizational Development</a:t>
            </a:r>
          </a:p>
        </p:txBody>
      </p:sp>
      <p:sp>
        <p:nvSpPr>
          <p:cNvPr id="3" name="Text Placeholder 2"/>
          <p:cNvSpPr>
            <a:spLocks noGrp="1"/>
          </p:cNvSpPr>
          <p:nvPr>
            <p:ph type="body" idx="1"/>
          </p:nvPr>
        </p:nvSpPr>
        <p:spPr>
          <a:xfrm>
            <a:off x="457200" y="1600200"/>
            <a:ext cx="8229600" cy="2746876"/>
          </a:xfrm>
        </p:spPr>
        <p:txBody>
          <a:bodyPr wrap="square" lIns="91425" tIns="91425" rIns="91425" bIns="91425">
            <a:noAutofit/>
          </a:bodyPr>
          <a:lstStyle/>
          <a:p>
            <a:pPr marL="255651" lvl="0" indent="-255651">
              <a:spcAft>
                <a:spcPct val="0"/>
              </a:spcAft>
              <a:buSzPts val="2400"/>
              <a:tabLst/>
            </a:pPr>
            <a:r>
              <a:rPr lang="en-IN" altLang="ja-JP" sz="2400" kern="1200" dirty="0">
                <a:solidFill>
                  <a:srgbClr val="000000"/>
                </a:solidFill>
                <a:latin typeface="Arial (Body)"/>
                <a:cs typeface="+mn-cs"/>
              </a:rPr>
              <a:t>“</a:t>
            </a:r>
            <a:r>
              <a:rPr lang="en-US" altLang="ja-JP" sz="2400" kern="1200" dirty="0">
                <a:solidFill>
                  <a:srgbClr val="000000"/>
                </a:solidFill>
                <a:latin typeface="Arial (Body)"/>
                <a:cs typeface="+mn-cs"/>
              </a:rPr>
              <a:t>What types of organizational structures within the firm are necessary to carry out the business plan?</a:t>
            </a:r>
            <a:r>
              <a:rPr lang="en-IN" altLang="ja-JP" sz="2400" kern="1200" dirty="0">
                <a:solidFill>
                  <a:srgbClr val="000000"/>
                </a:solidFill>
                <a:latin typeface="Arial (Body)"/>
                <a:cs typeface="+mn-cs"/>
              </a:rPr>
              <a:t>”</a:t>
            </a:r>
            <a:endParaRPr lang="en-US" altLang="ja-JP" sz="2400" kern="1200" dirty="0">
              <a:solidFill>
                <a:srgbClr val="000000"/>
              </a:solidFill>
              <a:latin typeface="Arial (Body)"/>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Describes how firm will organize work</a:t>
            </a:r>
          </a:p>
          <a:p>
            <a:pPr marL="741553" lvl="1" indent="-284353">
              <a:spcAft>
                <a:spcPct val="0"/>
              </a:spcAft>
              <a:buSzPts val="2400"/>
            </a:pPr>
            <a:r>
              <a:rPr lang="en-US" altLang="en-US" sz="2400" kern="1200" dirty="0">
                <a:solidFill>
                  <a:srgbClr val="000000"/>
                </a:solidFill>
                <a:latin typeface="Arial (Body)"/>
                <a:ea typeface="+mn-ea"/>
                <a:cs typeface="+mn-cs"/>
              </a:rPr>
              <a:t>Typically, divided into functional departments</a:t>
            </a:r>
          </a:p>
          <a:p>
            <a:pPr marL="741553" lvl="1" indent="-284353">
              <a:spcAft>
                <a:spcPct val="0"/>
              </a:spcAft>
              <a:buSzPts val="2400"/>
            </a:pPr>
            <a:r>
              <a:rPr lang="en-US" altLang="en-US" sz="2400" kern="1200" dirty="0">
                <a:solidFill>
                  <a:srgbClr val="000000"/>
                </a:solidFill>
                <a:latin typeface="Arial (Body)"/>
                <a:ea typeface="+mn-ea"/>
                <a:cs typeface="+mn-cs"/>
              </a:rPr>
              <a:t>As company grows, hiring moves from generalists to specialists</a:t>
            </a:r>
          </a:p>
        </p:txBody>
      </p:sp>
    </p:spTree>
    <p:extLst>
      <p:ext uri="{BB962C8B-B14F-4D97-AF65-F5344CB8AC3E}">
        <p14:creationId xmlns:p14="http://schemas.microsoft.com/office/powerpoint/2010/main" val="4252994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8. Management Team</a:t>
            </a:r>
          </a:p>
        </p:txBody>
      </p:sp>
      <p:sp>
        <p:nvSpPr>
          <p:cNvPr id="3" name="Text Placeholder 2"/>
          <p:cNvSpPr>
            <a:spLocks noGrp="1"/>
          </p:cNvSpPr>
          <p:nvPr>
            <p:ph type="body" idx="1"/>
          </p:nvPr>
        </p:nvSpPr>
        <p:spPr>
          <a:xfrm>
            <a:off x="457200" y="1600200"/>
            <a:ext cx="8229600" cy="3270096"/>
          </a:xfrm>
        </p:spPr>
        <p:txBody>
          <a:bodyPr wrap="square" lIns="91425" tIns="91425" rIns="91425" bIns="91425">
            <a:noAutofit/>
          </a:bodyPr>
          <a:lstStyle/>
          <a:p>
            <a:pPr marL="255651" lvl="0" indent="-255651">
              <a:spcAft>
                <a:spcPct val="0"/>
              </a:spcAft>
              <a:buSzPts val="2400"/>
              <a:tabLst/>
            </a:pPr>
            <a:r>
              <a:rPr lang="en-IN" altLang="ja-JP" sz="2400" kern="1200" dirty="0">
                <a:solidFill>
                  <a:srgbClr val="000000"/>
                </a:solidFill>
                <a:latin typeface="Arial (Body)"/>
                <a:cs typeface="+mn-cs"/>
              </a:rPr>
              <a:t>“</a:t>
            </a:r>
            <a:r>
              <a:rPr lang="en-US" altLang="ja-JP" sz="2400" kern="1200" dirty="0">
                <a:solidFill>
                  <a:srgbClr val="000000"/>
                </a:solidFill>
                <a:latin typeface="Arial (Body)"/>
                <a:cs typeface="+mn-cs"/>
              </a:rPr>
              <a:t>What kind of backgrounds should the company</a:t>
            </a:r>
            <a:r>
              <a:rPr lang="en-IN" altLang="ja-JP" sz="2400" kern="1200" dirty="0">
                <a:solidFill>
                  <a:srgbClr val="000000"/>
                </a:solidFill>
                <a:latin typeface="Arial (Body)"/>
                <a:cs typeface="+mn-cs"/>
              </a:rPr>
              <a:t>’</a:t>
            </a:r>
            <a:r>
              <a:rPr lang="en-US" altLang="ja-JP" sz="2400" kern="1200" dirty="0">
                <a:solidFill>
                  <a:srgbClr val="000000"/>
                </a:solidFill>
                <a:latin typeface="Arial (Body)"/>
                <a:cs typeface="+mn-cs"/>
              </a:rPr>
              <a:t>s leaders have?</a:t>
            </a:r>
            <a:r>
              <a:rPr lang="en-IN" altLang="ja-JP" sz="2400" kern="1200" dirty="0">
                <a:solidFill>
                  <a:srgbClr val="000000"/>
                </a:solidFill>
                <a:latin typeface="Arial (Body)"/>
                <a:cs typeface="+mn-cs"/>
              </a:rPr>
              <a:t>”</a:t>
            </a:r>
            <a:endParaRPr lang="en-US" altLang="ja-JP" sz="2400" kern="1200" dirty="0">
              <a:solidFill>
                <a:srgbClr val="000000"/>
              </a:solidFill>
              <a:latin typeface="Arial (Body)"/>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A strong management team:</a:t>
            </a:r>
          </a:p>
          <a:p>
            <a:pPr marL="741553" lvl="1" indent="-284353">
              <a:spcAft>
                <a:spcPct val="0"/>
              </a:spcAft>
              <a:buSzPts val="2400"/>
            </a:pPr>
            <a:r>
              <a:rPr lang="en-US" altLang="en-US" sz="2400" kern="1200" dirty="0">
                <a:solidFill>
                  <a:srgbClr val="000000"/>
                </a:solidFill>
                <a:latin typeface="Arial (Body)"/>
                <a:ea typeface="+mn-ea"/>
                <a:cs typeface="+mn-cs"/>
              </a:rPr>
              <a:t>Can make the business model work</a:t>
            </a:r>
          </a:p>
          <a:p>
            <a:pPr marL="741553" lvl="1" indent="-284353">
              <a:spcAft>
                <a:spcPct val="0"/>
              </a:spcAft>
              <a:buSzPts val="2400"/>
            </a:pPr>
            <a:r>
              <a:rPr lang="en-US" altLang="en-US" sz="2400" kern="1200" dirty="0">
                <a:solidFill>
                  <a:srgbClr val="000000"/>
                </a:solidFill>
                <a:latin typeface="Arial (Body)"/>
                <a:ea typeface="+mn-ea"/>
                <a:cs typeface="+mn-cs"/>
              </a:rPr>
              <a:t>Can give credibility to outside investors</a:t>
            </a:r>
          </a:p>
          <a:p>
            <a:pPr marL="741553" lvl="1" indent="-284353">
              <a:spcAft>
                <a:spcPct val="0"/>
              </a:spcAft>
              <a:buSzPts val="2400"/>
            </a:pPr>
            <a:r>
              <a:rPr lang="en-US" altLang="en-US" sz="2400" kern="1200" dirty="0">
                <a:solidFill>
                  <a:srgbClr val="000000"/>
                </a:solidFill>
                <a:latin typeface="Arial (Body)"/>
                <a:ea typeface="+mn-ea"/>
                <a:cs typeface="+mn-cs"/>
              </a:rPr>
              <a:t>Has market-specific knowledge</a:t>
            </a:r>
          </a:p>
          <a:p>
            <a:pPr marL="741553" lvl="1" indent="-284353">
              <a:spcAft>
                <a:spcPct val="0"/>
              </a:spcAft>
              <a:buSzPts val="2400"/>
            </a:pPr>
            <a:r>
              <a:rPr lang="en-US" altLang="en-US" sz="2400" kern="1200" dirty="0">
                <a:solidFill>
                  <a:srgbClr val="000000"/>
                </a:solidFill>
                <a:latin typeface="Arial (Body)"/>
                <a:ea typeface="+mn-ea"/>
                <a:cs typeface="+mn-cs"/>
              </a:rPr>
              <a:t>Has experience in implementing business plans</a:t>
            </a:r>
          </a:p>
        </p:txBody>
      </p:sp>
    </p:spTree>
    <p:extLst>
      <p:ext uri="{BB962C8B-B14F-4D97-AF65-F5344CB8AC3E}">
        <p14:creationId xmlns:p14="http://schemas.microsoft.com/office/powerpoint/2010/main" val="357197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Raising Capital</a:t>
            </a:r>
          </a:p>
        </p:txBody>
      </p:sp>
      <p:sp>
        <p:nvSpPr>
          <p:cNvPr id="3" name="Text Placeholder 2"/>
          <p:cNvSpPr>
            <a:spLocks noGrp="1"/>
          </p:cNvSpPr>
          <p:nvPr>
            <p:ph type="body" idx="1"/>
          </p:nvPr>
        </p:nvSpPr>
        <p:spPr>
          <a:xfrm>
            <a:off x="457200" y="1600200"/>
            <a:ext cx="8229600" cy="4024148"/>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Seed capital</a:t>
            </a:r>
          </a:p>
          <a:p>
            <a:pPr marL="255651" lvl="0" indent="-255651">
              <a:spcAft>
                <a:spcPct val="0"/>
              </a:spcAft>
              <a:buSzPts val="2400"/>
              <a:tabLst/>
            </a:pPr>
            <a:r>
              <a:rPr lang="en-US" sz="2400" kern="1200" dirty="0">
                <a:solidFill>
                  <a:srgbClr val="000000"/>
                </a:solidFill>
                <a:latin typeface="Arial (Body)"/>
                <a:ea typeface="+mn-ea"/>
                <a:cs typeface="+mn-cs"/>
              </a:rPr>
              <a:t>Elevator pitch</a:t>
            </a:r>
          </a:p>
          <a:p>
            <a:pPr marL="255651" lvl="0" indent="-255651">
              <a:spcAft>
                <a:spcPct val="0"/>
              </a:spcAft>
              <a:buSzPts val="2400"/>
              <a:tabLst/>
            </a:pPr>
            <a:r>
              <a:rPr lang="en-US" sz="2400" kern="1200" dirty="0">
                <a:solidFill>
                  <a:srgbClr val="000000"/>
                </a:solidFill>
                <a:latin typeface="Arial (Body)"/>
                <a:ea typeface="+mn-ea"/>
                <a:cs typeface="+mn-cs"/>
              </a:rPr>
              <a:t>Traditional sources</a:t>
            </a:r>
          </a:p>
          <a:p>
            <a:pPr marL="741553" lvl="1" indent="-284353">
              <a:spcAft>
                <a:spcPct val="0"/>
              </a:spcAft>
              <a:buSzPts val="2400"/>
            </a:pPr>
            <a:r>
              <a:rPr lang="en-US" sz="2400" kern="1200" dirty="0">
                <a:solidFill>
                  <a:srgbClr val="000000"/>
                </a:solidFill>
                <a:latin typeface="Arial (Body)"/>
                <a:ea typeface="+mn-ea"/>
                <a:cs typeface="+mn-cs"/>
              </a:rPr>
              <a:t>Incubators, angel investors</a:t>
            </a:r>
          </a:p>
          <a:p>
            <a:pPr marL="741553" lvl="1" indent="-284353">
              <a:spcAft>
                <a:spcPct val="0"/>
              </a:spcAft>
              <a:buSzPts val="2400"/>
            </a:pPr>
            <a:r>
              <a:rPr lang="en-US" sz="2400" kern="1200" dirty="0">
                <a:solidFill>
                  <a:srgbClr val="000000"/>
                </a:solidFill>
                <a:latin typeface="Arial (Body)"/>
                <a:ea typeface="+mn-ea"/>
                <a:cs typeface="+mn-cs"/>
              </a:rPr>
              <a:t>Commercial banks, venture capital firms</a:t>
            </a:r>
          </a:p>
          <a:p>
            <a:pPr marL="741553" lvl="1" indent="-284353">
              <a:spcAft>
                <a:spcPct val="0"/>
              </a:spcAft>
              <a:buSzPts val="2400"/>
            </a:pPr>
            <a:r>
              <a:rPr lang="en-US" sz="2400" kern="1200" dirty="0">
                <a:solidFill>
                  <a:srgbClr val="000000"/>
                </a:solidFill>
                <a:latin typeface="Arial (Body)"/>
                <a:ea typeface="+mn-ea"/>
                <a:cs typeface="+mn-cs"/>
              </a:rPr>
              <a:t>Strategic partners</a:t>
            </a:r>
          </a:p>
          <a:p>
            <a:pPr marL="255651" lvl="0" indent="-255651">
              <a:spcAft>
                <a:spcPct val="0"/>
              </a:spcAft>
              <a:buSzPts val="2400"/>
              <a:tabLst/>
            </a:pPr>
            <a:r>
              <a:rPr lang="en-US" sz="2400" kern="1200" dirty="0">
                <a:solidFill>
                  <a:srgbClr val="000000"/>
                </a:solidFill>
                <a:latin typeface="Arial (Body)"/>
                <a:ea typeface="+mn-ea"/>
                <a:cs typeface="+mn-cs"/>
              </a:rPr>
              <a:t>Crowdfunding</a:t>
            </a:r>
          </a:p>
          <a:p>
            <a:pPr marL="741553" lvl="1" indent="-284353">
              <a:spcAft>
                <a:spcPct val="0"/>
              </a:spcAft>
              <a:buSzPts val="2400"/>
            </a:pPr>
            <a:r>
              <a:rPr lang="en-US" sz="2400" kern="1200" dirty="0">
                <a:solidFill>
                  <a:srgbClr val="000000"/>
                </a:solidFill>
                <a:latin typeface="Arial (Body)"/>
                <a:ea typeface="+mn-ea"/>
                <a:cs typeface="+mn-cs"/>
              </a:rPr>
              <a:t>J</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O</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B</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S Act</a:t>
            </a:r>
          </a:p>
        </p:txBody>
      </p:sp>
    </p:spTree>
    <p:extLst>
      <p:ext uri="{BB962C8B-B14F-4D97-AF65-F5344CB8AC3E}">
        <p14:creationId xmlns:p14="http://schemas.microsoft.com/office/powerpoint/2010/main" val="2088289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659682" y="1312650"/>
            <a:ext cx="7172325" cy="4362450"/>
          </a:xfrm>
          <a:prstGeom prst="rect">
            <a:avLst/>
          </a:prstGeom>
        </p:spPr>
      </p:pic>
    </p:spTree>
    <p:extLst>
      <p:ext uri="{BB962C8B-B14F-4D97-AF65-F5344CB8AC3E}">
        <p14:creationId xmlns:p14="http://schemas.microsoft.com/office/powerpoint/2010/main" val="2451611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229601" cy="1097279"/>
          </a:xfrm>
        </p:spPr>
        <p:txBody>
          <a:bodyPr tIns="91425">
            <a:noAutofit/>
          </a:bodyPr>
          <a:lstStyle/>
          <a:p>
            <a:pPr lvl="0">
              <a:spcBef>
                <a:spcPct val="0"/>
              </a:spcBef>
              <a:buClrTx/>
            </a:pPr>
            <a:r>
              <a:rPr lang="en-IN" sz="3200" kern="1200" dirty="0">
                <a:latin typeface="Times New Roman" panose="02020603050405020304" pitchFamily="18" charset="0"/>
                <a:ea typeface="+mj-ea"/>
                <a:cs typeface="Times New Roman" panose="02020603050405020304" pitchFamily="18" charset="0"/>
              </a:rPr>
              <a:t>Insight on Business: Crowdfunding Takes off</a:t>
            </a:r>
            <a:endParaRPr lang="en-US" sz="320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631459"/>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pPr>
            <a:r>
              <a:rPr lang="en-US" sz="2400" kern="1200" dirty="0">
                <a:solidFill>
                  <a:srgbClr val="000000"/>
                </a:solidFill>
                <a:latin typeface="Arial (Body)"/>
                <a:ea typeface="+mn-ea"/>
                <a:cs typeface="+mn-cs"/>
              </a:rPr>
              <a:t>What types of projects and companies might be able to most successfully use crowdfunding?</a:t>
            </a:r>
          </a:p>
          <a:p>
            <a:pPr marL="741553" lvl="1" indent="-284353">
              <a:spcAft>
                <a:spcPct val="0"/>
              </a:spcAft>
              <a:buSzPts val="2400"/>
            </a:pPr>
            <a:r>
              <a:rPr lang="en-US" sz="2400" kern="1200" dirty="0">
                <a:solidFill>
                  <a:srgbClr val="000000"/>
                </a:solidFill>
                <a:latin typeface="Arial (Body)"/>
                <a:ea typeface="+mn-ea"/>
                <a:cs typeface="+mn-cs"/>
              </a:rPr>
              <a:t>Are there any negative aspects to crowdfunding?</a:t>
            </a:r>
          </a:p>
          <a:p>
            <a:pPr marL="741553" lvl="1" indent="-284353">
              <a:spcAft>
                <a:spcPct val="0"/>
              </a:spcAft>
              <a:buSzPts val="2400"/>
            </a:pPr>
            <a:r>
              <a:rPr lang="en-US" sz="2400" kern="1200" dirty="0">
                <a:solidFill>
                  <a:srgbClr val="000000"/>
                </a:solidFill>
                <a:latin typeface="Arial (Body)"/>
                <a:ea typeface="+mn-ea"/>
                <a:cs typeface="+mn-cs"/>
              </a:rPr>
              <a:t>What obstacles are presented in the use of crowdfunding as a method to fund startups?</a:t>
            </a:r>
          </a:p>
        </p:txBody>
      </p:sp>
    </p:spTree>
    <p:extLst>
      <p:ext uri="{BB962C8B-B14F-4D97-AF65-F5344CB8AC3E}">
        <p14:creationId xmlns:p14="http://schemas.microsoft.com/office/powerpoint/2010/main" val="2040416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45606" cy="1097279"/>
          </a:xfrm>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Categorizing </a:t>
            </a:r>
            <a:r>
              <a:rPr lang="pt-BR" kern="1200" dirty="0">
                <a:latin typeface="Times New Roman" panose="02020603050405020304" pitchFamily="18" charset="0"/>
                <a:ea typeface="+mj-ea"/>
                <a:cs typeface="Times New Roman" panose="02020603050405020304" pitchFamily="18" charset="0"/>
              </a:rPr>
              <a:t>E-Commerce </a:t>
            </a:r>
            <a:r>
              <a:rPr lang="en-US" kern="1200" dirty="0">
                <a:latin typeface="Times New Roman" panose="02020603050405020304" pitchFamily="18" charset="0"/>
                <a:ea typeface="+mj-ea"/>
                <a:cs typeface="Times New Roman" panose="02020603050405020304" pitchFamily="18" charset="0"/>
              </a:rPr>
              <a:t>Business Models</a:t>
            </a:r>
          </a:p>
        </p:txBody>
      </p:sp>
      <p:sp>
        <p:nvSpPr>
          <p:cNvPr id="3" name="Text Placeholder 2"/>
          <p:cNvSpPr>
            <a:spLocks noGrp="1"/>
          </p:cNvSpPr>
          <p:nvPr>
            <p:ph type="body" idx="1"/>
          </p:nvPr>
        </p:nvSpPr>
        <p:spPr>
          <a:xfrm>
            <a:off x="457200" y="1600200"/>
            <a:ext cx="8229600" cy="4062620"/>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No one correct way</a:t>
            </a:r>
          </a:p>
          <a:p>
            <a:pPr marL="255651" lvl="0" indent="-255651">
              <a:spcAft>
                <a:spcPct val="0"/>
              </a:spcAft>
              <a:buSzPts val="2400"/>
              <a:tabLst/>
            </a:pPr>
            <a:r>
              <a:rPr lang="en-US" sz="2400" kern="1200" dirty="0">
                <a:solidFill>
                  <a:srgbClr val="000000"/>
                </a:solidFill>
                <a:latin typeface="Arial (Body)"/>
                <a:ea typeface="+mn-ea"/>
                <a:cs typeface="+mn-cs"/>
              </a:rPr>
              <a:t>Text categorizes according to:</a:t>
            </a:r>
          </a:p>
          <a:p>
            <a:pPr marL="741553" lvl="1" indent="-284353">
              <a:spcAft>
                <a:spcPct val="0"/>
              </a:spcAft>
              <a:buSzPts val="2400"/>
            </a:pPr>
            <a:r>
              <a:rPr lang="pt-BR" sz="2400" kern="1200" dirty="0">
                <a:solidFill>
                  <a:srgbClr val="000000"/>
                </a:solidFill>
                <a:latin typeface="Arial (Body)"/>
                <a:ea typeface="+mn-ea"/>
                <a:cs typeface="+mn-cs"/>
              </a:rPr>
              <a:t>E-commerce </a:t>
            </a:r>
            <a:r>
              <a:rPr lang="en-US" sz="2400" kern="1200" dirty="0">
                <a:solidFill>
                  <a:srgbClr val="000000"/>
                </a:solidFill>
                <a:latin typeface="Arial (Body)"/>
                <a:ea typeface="+mn-ea"/>
                <a:cs typeface="+mn-cs"/>
              </a:rPr>
              <a:t>sector (e.g., B2B)</a:t>
            </a:r>
          </a:p>
          <a:p>
            <a:pPr marL="741553" lvl="1" indent="-284353">
              <a:spcAft>
                <a:spcPct val="0"/>
              </a:spcAft>
              <a:buSzPts val="2400"/>
            </a:pPr>
            <a:r>
              <a:rPr lang="pt-BR" sz="2400" kern="1200" dirty="0">
                <a:solidFill>
                  <a:srgbClr val="000000"/>
                </a:solidFill>
                <a:latin typeface="Arial (Body)"/>
                <a:ea typeface="+mn-ea"/>
                <a:cs typeface="+mn-cs"/>
              </a:rPr>
              <a:t>E-commerce </a:t>
            </a:r>
            <a:r>
              <a:rPr lang="en-US" sz="2400" kern="1200" dirty="0">
                <a:solidFill>
                  <a:srgbClr val="000000"/>
                </a:solidFill>
                <a:latin typeface="Arial (Body)"/>
                <a:ea typeface="+mn-ea"/>
                <a:cs typeface="+mn-cs"/>
              </a:rPr>
              <a:t>technology (e.g., m-commerce)</a:t>
            </a:r>
          </a:p>
          <a:p>
            <a:pPr marL="255651" lvl="0" indent="-255651">
              <a:spcAft>
                <a:spcPct val="0"/>
              </a:spcAft>
              <a:buSzPts val="2400"/>
              <a:tabLst/>
            </a:pPr>
            <a:r>
              <a:rPr lang="en-US" sz="2400" kern="1200" dirty="0">
                <a:solidFill>
                  <a:srgbClr val="000000"/>
                </a:solidFill>
                <a:latin typeface="Arial (Body)"/>
                <a:ea typeface="+mn-ea"/>
                <a:cs typeface="+mn-cs"/>
              </a:rPr>
              <a:t>Similar models appear in different sectors</a:t>
            </a:r>
          </a:p>
          <a:p>
            <a:pPr marL="255651" lvl="0" indent="-255651">
              <a:spcAft>
                <a:spcPct val="0"/>
              </a:spcAft>
              <a:buSzPts val="2400"/>
              <a:tabLst/>
            </a:pPr>
            <a:r>
              <a:rPr lang="en-US" sz="2400" kern="1200" dirty="0">
                <a:solidFill>
                  <a:srgbClr val="000000"/>
                </a:solidFill>
                <a:latin typeface="Arial (Body)"/>
                <a:ea typeface="+mn-ea"/>
                <a:cs typeface="+mn-cs"/>
              </a:rPr>
              <a:t>Companies may use multiple business models (e.g., eBay)</a:t>
            </a:r>
          </a:p>
          <a:p>
            <a:pPr marL="255651" lvl="0" indent="-255651">
              <a:spcAft>
                <a:spcPct val="0"/>
              </a:spcAft>
              <a:buSzPts val="2400"/>
              <a:tabLst/>
            </a:pPr>
            <a:r>
              <a:rPr lang="pt-BR" sz="2400" kern="1200" dirty="0">
                <a:solidFill>
                  <a:srgbClr val="000000"/>
                </a:solidFill>
                <a:latin typeface="Arial (Body)"/>
                <a:ea typeface="+mn-ea"/>
                <a:cs typeface="+mn-cs"/>
              </a:rPr>
              <a:t>E-commerce </a:t>
            </a:r>
            <a:r>
              <a:rPr lang="en-US" sz="2400" kern="1200" dirty="0">
                <a:solidFill>
                  <a:srgbClr val="000000"/>
                </a:solidFill>
                <a:latin typeface="Arial (Body)"/>
                <a:ea typeface="+mn-ea"/>
                <a:cs typeface="+mn-cs"/>
              </a:rPr>
              <a:t>enablers</a:t>
            </a:r>
          </a:p>
        </p:txBody>
      </p:sp>
    </p:spTree>
    <p:extLst>
      <p:ext uri="{BB962C8B-B14F-4D97-AF65-F5344CB8AC3E}">
        <p14:creationId xmlns:p14="http://schemas.microsoft.com/office/powerpoint/2010/main" val="2590796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B2C Business Models</a:t>
            </a:r>
          </a:p>
        </p:txBody>
      </p:sp>
      <p:sp>
        <p:nvSpPr>
          <p:cNvPr id="3" name="Text Placeholder 2"/>
          <p:cNvSpPr>
            <a:spLocks noGrp="1"/>
          </p:cNvSpPr>
          <p:nvPr>
            <p:ph type="body" idx="1"/>
          </p:nvPr>
        </p:nvSpPr>
        <p:spPr>
          <a:xfrm>
            <a:off x="457200" y="1600200"/>
            <a:ext cx="8229600" cy="3924121"/>
          </a:xfrm>
        </p:spPr>
        <p:txBody>
          <a:bodyPr wrap="square" lIns="91425" tIns="91425" rIns="91425" bIns="91425">
            <a:noAutofit/>
          </a:bodyPr>
          <a:lstStyle/>
          <a:p>
            <a:pPr marL="255651" lvl="0" indent="-255651">
              <a:spcAft>
                <a:spcPct val="0"/>
              </a:spcAft>
              <a:buSzPts val="2400"/>
              <a:tabLst/>
            </a:pPr>
            <a:r>
              <a:rPr lang="pt-BR" sz="2400" kern="1200" dirty="0">
                <a:solidFill>
                  <a:srgbClr val="000000"/>
                </a:solidFill>
                <a:latin typeface="Arial (Body)"/>
                <a:ea typeface="+mn-ea"/>
                <a:cs typeface="+mn-cs"/>
              </a:rPr>
              <a:t>E-tailer</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Community provider (social network)</a:t>
            </a:r>
          </a:p>
          <a:p>
            <a:pPr marL="255651" lvl="0" indent="-255651">
              <a:spcAft>
                <a:spcPct val="0"/>
              </a:spcAft>
              <a:buSzPts val="2400"/>
              <a:tabLst/>
            </a:pPr>
            <a:r>
              <a:rPr lang="en-US" sz="2400" kern="1200" dirty="0">
                <a:solidFill>
                  <a:srgbClr val="000000"/>
                </a:solidFill>
                <a:latin typeface="Arial (Body)"/>
                <a:ea typeface="+mn-ea"/>
                <a:cs typeface="+mn-cs"/>
              </a:rPr>
              <a:t>Content provider</a:t>
            </a:r>
          </a:p>
          <a:p>
            <a:pPr marL="255651" lvl="0" indent="-255651">
              <a:spcAft>
                <a:spcPct val="0"/>
              </a:spcAft>
              <a:buSzPts val="2400"/>
              <a:tabLst/>
            </a:pPr>
            <a:r>
              <a:rPr lang="en-US" sz="2400" kern="1200" dirty="0">
                <a:solidFill>
                  <a:srgbClr val="000000"/>
                </a:solidFill>
                <a:latin typeface="Arial (Body)"/>
                <a:ea typeface="+mn-ea"/>
                <a:cs typeface="+mn-cs"/>
              </a:rPr>
              <a:t>Portal</a:t>
            </a:r>
          </a:p>
          <a:p>
            <a:pPr marL="255651" lvl="0" indent="-255651">
              <a:spcAft>
                <a:spcPct val="0"/>
              </a:spcAft>
              <a:buSzPts val="2400"/>
              <a:tabLst/>
            </a:pPr>
            <a:r>
              <a:rPr lang="en-US" sz="2400" kern="1200" dirty="0">
                <a:solidFill>
                  <a:srgbClr val="000000"/>
                </a:solidFill>
                <a:latin typeface="Arial (Body)"/>
                <a:ea typeface="+mn-ea"/>
                <a:cs typeface="+mn-cs"/>
              </a:rPr>
              <a:t>Transaction broker</a:t>
            </a:r>
          </a:p>
          <a:p>
            <a:pPr marL="255651" lvl="0" indent="-255651">
              <a:spcAft>
                <a:spcPct val="0"/>
              </a:spcAft>
              <a:buSzPts val="2400"/>
              <a:tabLst/>
            </a:pPr>
            <a:r>
              <a:rPr lang="en-US" sz="2400" kern="1200" dirty="0">
                <a:solidFill>
                  <a:srgbClr val="000000"/>
                </a:solidFill>
                <a:latin typeface="Arial (Body)"/>
                <a:ea typeface="+mn-ea"/>
                <a:cs typeface="+mn-cs"/>
              </a:rPr>
              <a:t>Market creator</a:t>
            </a:r>
          </a:p>
          <a:p>
            <a:pPr marL="255651" lvl="0" indent="-255651">
              <a:spcAft>
                <a:spcPct val="0"/>
              </a:spcAft>
              <a:buSzPts val="2400"/>
              <a:tabLst/>
            </a:pPr>
            <a:r>
              <a:rPr lang="en-US" sz="2400" kern="1200" dirty="0">
                <a:solidFill>
                  <a:srgbClr val="000000"/>
                </a:solidFill>
                <a:latin typeface="Arial (Body)"/>
                <a:ea typeface="+mn-ea"/>
                <a:cs typeface="+mn-cs"/>
              </a:rPr>
              <a:t>Service provider</a:t>
            </a:r>
          </a:p>
        </p:txBody>
      </p:sp>
    </p:spTree>
    <p:extLst>
      <p:ext uri="{BB962C8B-B14F-4D97-AF65-F5344CB8AC3E}">
        <p14:creationId xmlns:p14="http://schemas.microsoft.com/office/powerpoint/2010/main" val="2638095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solidFill>
                  <a:srgbClr val="007FA3"/>
                </a:solidFill>
                <a:latin typeface="Times New Roman" panose="02020603050405020304" pitchFamily="18" charset="0"/>
                <a:ea typeface="+mj-ea"/>
                <a:cs typeface="Times New Roman" panose="02020603050405020304" pitchFamily="18" charset="0"/>
              </a:rPr>
              <a:t>Learning Objectives</a:t>
            </a:r>
          </a:p>
        </p:txBody>
      </p:sp>
      <p:sp>
        <p:nvSpPr>
          <p:cNvPr id="3" name="Content Placeholder 2"/>
          <p:cNvSpPr>
            <a:spLocks noGrp="1"/>
          </p:cNvSpPr>
          <p:nvPr>
            <p:ph idx="1"/>
          </p:nvPr>
        </p:nvSpPr>
        <p:spPr>
          <a:xfrm>
            <a:off x="457200" y="1600200"/>
            <a:ext cx="8229600" cy="2977708"/>
          </a:xfrm>
        </p:spPr>
        <p:txBody>
          <a:bodyPr wrap="square" lIns="91425" tIns="91425" rIns="91425" bIns="91425">
            <a:noAutofit/>
          </a:bodyPr>
          <a:lstStyle/>
          <a:p>
            <a:pPr marL="0" lvl="0" indent="0">
              <a:spcAft>
                <a:spcPct val="0"/>
              </a:spcAft>
              <a:buSzPts val="2400"/>
              <a:buNone/>
            </a:pPr>
            <a:r>
              <a:rPr lang="en-US" sz="2400" b="1" kern="1200" dirty="0">
                <a:solidFill>
                  <a:schemeClr val="tx2"/>
                </a:solidFill>
                <a:latin typeface="Arial (Body)"/>
                <a:ea typeface="+mn-ea"/>
                <a:cs typeface="+mn-cs"/>
              </a:rPr>
              <a:t>2.1</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Identify the key components of e-commerce business models.</a:t>
            </a:r>
          </a:p>
          <a:p>
            <a:pPr marL="0" lvl="0" indent="0">
              <a:spcAft>
                <a:spcPct val="0"/>
              </a:spcAft>
              <a:buSzPts val="2400"/>
              <a:buNone/>
            </a:pPr>
            <a:r>
              <a:rPr lang="en-US" sz="2400" b="1" kern="1200" dirty="0">
                <a:solidFill>
                  <a:schemeClr val="tx2"/>
                </a:solidFill>
                <a:latin typeface="Arial (Body)"/>
                <a:ea typeface="+mn-ea"/>
                <a:cs typeface="+mn-cs"/>
              </a:rPr>
              <a:t>2.2</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Describe the major B2C business models.</a:t>
            </a:r>
          </a:p>
          <a:p>
            <a:pPr marL="0" lvl="0" indent="0">
              <a:spcAft>
                <a:spcPct val="0"/>
              </a:spcAft>
              <a:buSzPts val="2400"/>
              <a:buNone/>
            </a:pPr>
            <a:r>
              <a:rPr lang="en-US" sz="2400" b="1" kern="1200" dirty="0">
                <a:solidFill>
                  <a:schemeClr val="tx2"/>
                </a:solidFill>
                <a:latin typeface="Arial (Body)"/>
                <a:ea typeface="+mn-ea"/>
                <a:cs typeface="+mn-cs"/>
              </a:rPr>
              <a:t>2.3</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Describe the major B2B business models.</a:t>
            </a:r>
          </a:p>
          <a:p>
            <a:pPr marL="0" lvl="0" indent="0">
              <a:spcAft>
                <a:spcPct val="0"/>
              </a:spcAft>
              <a:buSzPts val="2400"/>
              <a:buNone/>
            </a:pPr>
            <a:r>
              <a:rPr lang="en-US" sz="2400" b="1" kern="1200" dirty="0">
                <a:solidFill>
                  <a:schemeClr val="tx2"/>
                </a:solidFill>
                <a:latin typeface="Arial (Body)"/>
                <a:ea typeface="+mn-ea"/>
                <a:cs typeface="+mn-cs"/>
              </a:rPr>
              <a:t>2.4</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Understand key business concepts and strategies applicable to e-commerce.</a:t>
            </a:r>
          </a:p>
        </p:txBody>
      </p:sp>
    </p:spTree>
    <p:extLst>
      <p:ext uri="{BB962C8B-B14F-4D97-AF65-F5344CB8AC3E}">
        <p14:creationId xmlns:p14="http://schemas.microsoft.com/office/powerpoint/2010/main" val="814552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B2C Models: E-Tailer</a:t>
            </a:r>
          </a:p>
        </p:txBody>
      </p:sp>
      <p:sp>
        <p:nvSpPr>
          <p:cNvPr id="3" name="Text Placeholder 2"/>
          <p:cNvSpPr>
            <a:spLocks noGrp="1"/>
          </p:cNvSpPr>
          <p:nvPr>
            <p:ph type="body" idx="1"/>
          </p:nvPr>
        </p:nvSpPr>
        <p:spPr>
          <a:xfrm>
            <a:off x="457200" y="1600200"/>
            <a:ext cx="8229600" cy="4024148"/>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Online version of traditional retailer</a:t>
            </a:r>
          </a:p>
          <a:p>
            <a:pPr marL="255651" lvl="0" indent="-255651">
              <a:spcAft>
                <a:spcPct val="0"/>
              </a:spcAft>
              <a:buSzPts val="2400"/>
              <a:tabLst/>
            </a:pPr>
            <a:r>
              <a:rPr lang="en-US" sz="2400" kern="1200" dirty="0">
                <a:solidFill>
                  <a:srgbClr val="000000"/>
                </a:solidFill>
                <a:latin typeface="Arial (Body)"/>
                <a:ea typeface="+mn-ea"/>
                <a:cs typeface="+mn-cs"/>
              </a:rPr>
              <a:t>Revenue model: Sales</a:t>
            </a:r>
          </a:p>
          <a:p>
            <a:pPr marL="255651" lvl="0" indent="-255651">
              <a:spcAft>
                <a:spcPct val="0"/>
              </a:spcAft>
              <a:buSzPts val="2400"/>
              <a:tabLst/>
            </a:pPr>
            <a:r>
              <a:rPr lang="en-US" sz="2400" kern="1200" dirty="0">
                <a:solidFill>
                  <a:srgbClr val="000000"/>
                </a:solidFill>
                <a:latin typeface="Arial (Body)"/>
                <a:ea typeface="+mn-ea"/>
                <a:cs typeface="+mn-cs"/>
              </a:rPr>
              <a:t>Variations:</a:t>
            </a:r>
          </a:p>
          <a:p>
            <a:pPr marL="741553" lvl="1" indent="-284353">
              <a:spcAft>
                <a:spcPct val="0"/>
              </a:spcAft>
              <a:buSzPts val="2400"/>
            </a:pPr>
            <a:r>
              <a:rPr lang="en-US" sz="2400" kern="1200" dirty="0">
                <a:solidFill>
                  <a:srgbClr val="000000"/>
                </a:solidFill>
                <a:latin typeface="Arial (Body)"/>
                <a:ea typeface="+mn-ea"/>
                <a:cs typeface="+mn-cs"/>
              </a:rPr>
              <a:t>Virtual merchant</a:t>
            </a:r>
          </a:p>
          <a:p>
            <a:pPr marL="741553" lvl="1" indent="-284353">
              <a:spcAft>
                <a:spcPct val="0"/>
              </a:spcAft>
              <a:buSzPts val="2400"/>
            </a:pPr>
            <a:r>
              <a:rPr lang="en-US" sz="2400" kern="1200" dirty="0">
                <a:solidFill>
                  <a:srgbClr val="000000"/>
                </a:solidFill>
                <a:latin typeface="Arial (Body)"/>
                <a:ea typeface="+mn-ea"/>
                <a:cs typeface="+mn-cs"/>
              </a:rPr>
              <a:t>Bricks-and-clicks</a:t>
            </a:r>
          </a:p>
          <a:p>
            <a:pPr marL="741553" lvl="1" indent="-284353">
              <a:spcAft>
                <a:spcPct val="0"/>
              </a:spcAft>
              <a:buSzPts val="2400"/>
            </a:pPr>
            <a:r>
              <a:rPr lang="en-US" sz="2400" kern="1200" dirty="0">
                <a:solidFill>
                  <a:srgbClr val="000000"/>
                </a:solidFill>
                <a:latin typeface="Arial (Body)"/>
                <a:ea typeface="+mn-ea"/>
                <a:cs typeface="+mn-cs"/>
              </a:rPr>
              <a:t>Catalog merchant</a:t>
            </a:r>
          </a:p>
          <a:p>
            <a:pPr marL="741553" lvl="1" indent="-284353">
              <a:spcAft>
                <a:spcPct val="0"/>
              </a:spcAft>
              <a:buSzPts val="2400"/>
            </a:pPr>
            <a:r>
              <a:rPr lang="en-US" sz="2400" kern="1200" dirty="0">
                <a:solidFill>
                  <a:srgbClr val="000000"/>
                </a:solidFill>
                <a:latin typeface="Arial (Body)"/>
                <a:ea typeface="+mn-ea"/>
                <a:cs typeface="+mn-cs"/>
              </a:rPr>
              <a:t>Manufacturer-direct</a:t>
            </a:r>
          </a:p>
          <a:p>
            <a:pPr marL="255651" lvl="0" indent="-255651">
              <a:spcAft>
                <a:spcPct val="0"/>
              </a:spcAft>
              <a:buSzPts val="2400"/>
              <a:tabLst/>
            </a:pPr>
            <a:r>
              <a:rPr lang="en-US" sz="2400" kern="1200" dirty="0">
                <a:solidFill>
                  <a:srgbClr val="000000"/>
                </a:solidFill>
                <a:latin typeface="Arial (Body)"/>
                <a:ea typeface="+mn-ea"/>
                <a:cs typeface="+mn-cs"/>
              </a:rPr>
              <a:t>Low barriers to entry</a:t>
            </a:r>
          </a:p>
        </p:txBody>
      </p:sp>
    </p:spTree>
    <p:extLst>
      <p:ext uri="{BB962C8B-B14F-4D97-AF65-F5344CB8AC3E}">
        <p14:creationId xmlns:p14="http://schemas.microsoft.com/office/powerpoint/2010/main" val="1892441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B2C Models: Community Provider</a:t>
            </a:r>
          </a:p>
        </p:txBody>
      </p:sp>
      <p:sp>
        <p:nvSpPr>
          <p:cNvPr id="3" name="Text Placeholder 2"/>
          <p:cNvSpPr>
            <a:spLocks noGrp="1"/>
          </p:cNvSpPr>
          <p:nvPr>
            <p:ph type="body" idx="1"/>
          </p:nvPr>
        </p:nvSpPr>
        <p:spPr>
          <a:xfrm>
            <a:off x="457200" y="1600200"/>
            <a:ext cx="8229600" cy="3116207"/>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Provide online environment (social network) where people with similar interests can transact, share content, and communicate</a:t>
            </a:r>
          </a:p>
          <a:p>
            <a:pPr marL="741553" lvl="1" indent="-284353">
              <a:spcAft>
                <a:spcPct val="0"/>
              </a:spcAft>
              <a:buSzPts val="2400"/>
            </a:pPr>
            <a:r>
              <a:rPr lang="en-US" sz="2400" kern="1200" dirty="0">
                <a:solidFill>
                  <a:srgbClr val="000000"/>
                </a:solidFill>
                <a:latin typeface="Arial (Body)"/>
                <a:ea typeface="+mn-ea"/>
                <a:cs typeface="+mn-cs"/>
              </a:rPr>
              <a:t>Examples: Facebook, LinkedIn, Twitter, Pinterest</a:t>
            </a:r>
          </a:p>
          <a:p>
            <a:pPr marL="255651" lvl="0" indent="-255651">
              <a:spcAft>
                <a:spcPct val="0"/>
              </a:spcAft>
              <a:buSzPts val="2400"/>
              <a:tabLst/>
            </a:pPr>
            <a:r>
              <a:rPr lang="en-US" sz="2400" kern="1200" dirty="0">
                <a:solidFill>
                  <a:srgbClr val="000000"/>
                </a:solidFill>
                <a:latin typeface="Arial (Body)"/>
                <a:ea typeface="+mn-ea"/>
                <a:cs typeface="+mn-cs"/>
              </a:rPr>
              <a:t>Revenue models:</a:t>
            </a:r>
          </a:p>
          <a:p>
            <a:pPr marL="741553" lvl="1" indent="-284353">
              <a:spcAft>
                <a:spcPct val="0"/>
              </a:spcAft>
              <a:buSzPts val="2400"/>
            </a:pPr>
            <a:r>
              <a:rPr lang="en-US" sz="2400" kern="1200" dirty="0">
                <a:solidFill>
                  <a:srgbClr val="000000"/>
                </a:solidFill>
                <a:latin typeface="Arial (Body)"/>
                <a:ea typeface="+mn-ea"/>
                <a:cs typeface="+mn-cs"/>
              </a:rPr>
              <a:t>Typically hybrid, combining advertising, subscriptions, sales, transaction fees, and so on</a:t>
            </a:r>
          </a:p>
        </p:txBody>
      </p:sp>
    </p:spTree>
    <p:extLst>
      <p:ext uri="{BB962C8B-B14F-4D97-AF65-F5344CB8AC3E}">
        <p14:creationId xmlns:p14="http://schemas.microsoft.com/office/powerpoint/2010/main" val="619883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B2C Models: Content Provider</a:t>
            </a:r>
          </a:p>
        </p:txBody>
      </p:sp>
      <p:sp>
        <p:nvSpPr>
          <p:cNvPr id="3" name="Text Placeholder 2"/>
          <p:cNvSpPr>
            <a:spLocks noGrp="1"/>
          </p:cNvSpPr>
          <p:nvPr>
            <p:ph type="body" idx="1"/>
          </p:nvPr>
        </p:nvSpPr>
        <p:spPr>
          <a:xfrm>
            <a:off x="457200" y="1600200"/>
            <a:ext cx="8229600" cy="4278064"/>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Digital content on the Web:</a:t>
            </a:r>
          </a:p>
          <a:p>
            <a:pPr marL="741553" lvl="1" indent="-284353">
              <a:spcAft>
                <a:spcPct val="0"/>
              </a:spcAft>
              <a:buSzPts val="2400"/>
            </a:pPr>
            <a:r>
              <a:rPr lang="en-US" sz="2400" kern="1200" dirty="0">
                <a:solidFill>
                  <a:srgbClr val="000000"/>
                </a:solidFill>
                <a:latin typeface="Arial (Body)"/>
                <a:ea typeface="+mn-ea"/>
                <a:cs typeface="+mn-cs"/>
              </a:rPr>
              <a:t>News, music, video, text, artwork</a:t>
            </a:r>
          </a:p>
          <a:p>
            <a:pPr marL="255651" lvl="0" indent="-255651">
              <a:spcAft>
                <a:spcPct val="0"/>
              </a:spcAft>
              <a:buSzPts val="2400"/>
              <a:tabLst/>
            </a:pPr>
            <a:r>
              <a:rPr lang="en-US" sz="2400" kern="1200" dirty="0">
                <a:solidFill>
                  <a:srgbClr val="000000"/>
                </a:solidFill>
                <a:latin typeface="Arial (Body)"/>
                <a:ea typeface="+mn-ea"/>
                <a:cs typeface="+mn-cs"/>
              </a:rPr>
              <a:t>Revenue models:</a:t>
            </a:r>
          </a:p>
          <a:p>
            <a:pPr marL="741553" lvl="1" indent="-284353">
              <a:spcAft>
                <a:spcPct val="0"/>
              </a:spcAft>
              <a:buSzPts val="2400"/>
            </a:pPr>
            <a:r>
              <a:rPr lang="en-US" sz="2400" kern="1200" dirty="0">
                <a:solidFill>
                  <a:srgbClr val="000000"/>
                </a:solidFill>
                <a:latin typeface="Arial (Body)"/>
                <a:ea typeface="+mn-ea"/>
                <a:cs typeface="+mn-cs"/>
              </a:rPr>
              <a:t>Use variety of models, including advertising, subscription; sales of digital goods</a:t>
            </a:r>
          </a:p>
          <a:p>
            <a:pPr marL="741553" lvl="1" indent="-284353">
              <a:spcAft>
                <a:spcPct val="0"/>
              </a:spcAft>
              <a:buSzPts val="2400"/>
            </a:pPr>
            <a:r>
              <a:rPr lang="en-US" sz="2400" kern="1200" dirty="0">
                <a:solidFill>
                  <a:srgbClr val="000000"/>
                </a:solidFill>
                <a:latin typeface="Arial (Body)"/>
                <a:ea typeface="+mn-ea"/>
                <a:cs typeface="+mn-cs"/>
              </a:rPr>
              <a:t>Key to success is typically owning the content</a:t>
            </a:r>
          </a:p>
          <a:p>
            <a:pPr marL="255651" lvl="0" indent="-255651">
              <a:spcAft>
                <a:spcPct val="0"/>
              </a:spcAft>
              <a:buSzPts val="2400"/>
              <a:tabLst/>
            </a:pPr>
            <a:r>
              <a:rPr lang="en-US" sz="2400" kern="1200" dirty="0">
                <a:solidFill>
                  <a:srgbClr val="000000"/>
                </a:solidFill>
                <a:latin typeface="Arial (Body)"/>
                <a:ea typeface="+mn-ea"/>
                <a:cs typeface="+mn-cs"/>
              </a:rPr>
              <a:t>Variations:</a:t>
            </a:r>
          </a:p>
          <a:p>
            <a:pPr marL="741553" lvl="1" indent="-284353">
              <a:spcAft>
                <a:spcPct val="0"/>
              </a:spcAft>
              <a:buSzPts val="2400"/>
            </a:pPr>
            <a:r>
              <a:rPr lang="en-US" sz="2400" kern="1200" dirty="0">
                <a:solidFill>
                  <a:srgbClr val="000000"/>
                </a:solidFill>
                <a:latin typeface="Arial (Body)"/>
                <a:ea typeface="+mn-ea"/>
                <a:cs typeface="+mn-cs"/>
              </a:rPr>
              <a:t>Syndication</a:t>
            </a:r>
          </a:p>
          <a:p>
            <a:pPr marL="741553" lvl="1" indent="-284353">
              <a:spcAft>
                <a:spcPct val="0"/>
              </a:spcAft>
              <a:buSzPts val="2400"/>
            </a:pPr>
            <a:r>
              <a:rPr lang="en-US" sz="2400" kern="1200" dirty="0">
                <a:solidFill>
                  <a:srgbClr val="000000"/>
                </a:solidFill>
                <a:latin typeface="Arial (Body)"/>
                <a:ea typeface="+mn-ea"/>
                <a:cs typeface="+mn-cs"/>
              </a:rPr>
              <a:t>Aggregators</a:t>
            </a:r>
          </a:p>
        </p:txBody>
      </p:sp>
    </p:spTree>
    <p:extLst>
      <p:ext uri="{BB962C8B-B14F-4D97-AF65-F5344CB8AC3E}">
        <p14:creationId xmlns:p14="http://schemas.microsoft.com/office/powerpoint/2010/main" val="2775683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45606" cy="1097279"/>
          </a:xfrm>
        </p:spPr>
        <p:txBody>
          <a:bodyPr tIns="91425">
            <a:noAutofit/>
          </a:bodyPr>
          <a:lstStyle/>
          <a:p>
            <a:pPr lvl="0">
              <a:spcBef>
                <a:spcPct val="0"/>
              </a:spcBef>
              <a:buClrTx/>
            </a:pPr>
            <a:r>
              <a:rPr lang="en-IN" sz="3200" kern="1200" dirty="0">
                <a:latin typeface="Times New Roman" panose="02020603050405020304" pitchFamily="18" charset="0"/>
                <a:ea typeface="+mj-ea"/>
                <a:cs typeface="Times New Roman" panose="02020603050405020304" pitchFamily="18" charset="0"/>
              </a:rPr>
              <a:t>Insight on Technology: Will the Connected Car Become the next Hot Entertainment Vehicle?</a:t>
            </a:r>
            <a:endParaRPr lang="en-US" sz="320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077735"/>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pPr>
            <a:r>
              <a:rPr lang="en-US" sz="2400" kern="1200" dirty="0">
                <a:solidFill>
                  <a:srgbClr val="000000"/>
                </a:solidFill>
                <a:latin typeface="Arial (Body)"/>
                <a:ea typeface="+mn-ea"/>
                <a:cs typeface="+mn-cs"/>
              </a:rPr>
              <a:t>What value does the Internet of Things (I</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o</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T) have for businesses?</a:t>
            </a:r>
          </a:p>
          <a:p>
            <a:pPr marL="741553" lvl="1" indent="-284353">
              <a:spcAft>
                <a:spcPct val="0"/>
              </a:spcAft>
              <a:buSzPts val="2400"/>
            </a:pPr>
            <a:r>
              <a:rPr lang="en-US" sz="2400" kern="1200" dirty="0">
                <a:solidFill>
                  <a:srgbClr val="000000"/>
                </a:solidFill>
                <a:latin typeface="Arial (Body)"/>
                <a:ea typeface="+mn-ea"/>
                <a:cs typeface="+mn-cs"/>
              </a:rPr>
              <a:t>What impact does the I</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o</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T have on the content industry?</a:t>
            </a:r>
          </a:p>
          <a:p>
            <a:pPr marL="741553" lvl="1" indent="-284353">
              <a:spcAft>
                <a:spcPct val="0"/>
              </a:spcAft>
              <a:buSzPts val="2400"/>
            </a:pPr>
            <a:r>
              <a:rPr lang="en-US" sz="2400" kern="1200" dirty="0">
                <a:solidFill>
                  <a:srgbClr val="000000"/>
                </a:solidFill>
                <a:latin typeface="Arial (Body)"/>
                <a:ea typeface="+mn-ea"/>
                <a:cs typeface="+mn-cs"/>
              </a:rPr>
              <a:t>What impact does the I</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o</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T have on vehicles?</a:t>
            </a:r>
          </a:p>
          <a:p>
            <a:pPr marL="741553" lvl="1" indent="-284353">
              <a:spcAft>
                <a:spcPct val="0"/>
              </a:spcAft>
              <a:buSzPts val="2400"/>
            </a:pPr>
            <a:r>
              <a:rPr lang="en-US" sz="2400" kern="1200" dirty="0">
                <a:solidFill>
                  <a:srgbClr val="000000"/>
                </a:solidFill>
                <a:latin typeface="Arial (Body)"/>
                <a:ea typeface="+mn-ea"/>
                <a:cs typeface="+mn-cs"/>
              </a:rPr>
              <a:t>Are there any disadvantages to “connected” cars?</a:t>
            </a:r>
          </a:p>
        </p:txBody>
      </p:sp>
    </p:spTree>
    <p:extLst>
      <p:ext uri="{BB962C8B-B14F-4D97-AF65-F5344CB8AC3E}">
        <p14:creationId xmlns:p14="http://schemas.microsoft.com/office/powerpoint/2010/main" val="1630722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B2C Business Models: Portal</a:t>
            </a:r>
          </a:p>
        </p:txBody>
      </p:sp>
      <p:sp>
        <p:nvSpPr>
          <p:cNvPr id="3" name="Text Placeholder 2"/>
          <p:cNvSpPr>
            <a:spLocks noGrp="1"/>
          </p:cNvSpPr>
          <p:nvPr>
            <p:ph type="body" idx="1"/>
          </p:nvPr>
        </p:nvSpPr>
        <p:spPr>
          <a:xfrm>
            <a:off x="457200" y="1600200"/>
            <a:ext cx="8229600" cy="4201120"/>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Search plus an integrated package of content and services</a:t>
            </a:r>
          </a:p>
          <a:p>
            <a:pPr marL="255651" lvl="0" indent="-255651">
              <a:spcAft>
                <a:spcPct val="0"/>
              </a:spcAft>
              <a:buSzPts val="2400"/>
              <a:tabLst/>
            </a:pPr>
            <a:r>
              <a:rPr lang="en-US" sz="2400" kern="1200" dirty="0">
                <a:solidFill>
                  <a:srgbClr val="000000"/>
                </a:solidFill>
                <a:latin typeface="Arial (Body)"/>
                <a:ea typeface="+mn-ea"/>
                <a:cs typeface="+mn-cs"/>
              </a:rPr>
              <a:t>Revenue models:</a:t>
            </a:r>
          </a:p>
          <a:p>
            <a:pPr marL="741553" lvl="1" indent="-284353">
              <a:spcAft>
                <a:spcPct val="0"/>
              </a:spcAft>
              <a:buSzPts val="2400"/>
            </a:pPr>
            <a:r>
              <a:rPr lang="en-US" sz="2400" kern="1200" dirty="0">
                <a:solidFill>
                  <a:srgbClr val="000000"/>
                </a:solidFill>
                <a:latin typeface="Arial (Body)"/>
                <a:ea typeface="+mn-ea"/>
                <a:cs typeface="+mn-cs"/>
              </a:rPr>
              <a:t>Advertising, referral fees, transaction fees, subscriptions for premium services</a:t>
            </a:r>
          </a:p>
          <a:p>
            <a:pPr marL="255651" lvl="0" indent="-255651">
              <a:spcAft>
                <a:spcPct val="0"/>
              </a:spcAft>
              <a:buSzPts val="2400"/>
              <a:tabLst/>
            </a:pPr>
            <a:r>
              <a:rPr lang="en-US" sz="2400" kern="1200" dirty="0">
                <a:solidFill>
                  <a:srgbClr val="000000"/>
                </a:solidFill>
                <a:latin typeface="Arial (Body)"/>
                <a:ea typeface="+mn-ea"/>
                <a:cs typeface="+mn-cs"/>
              </a:rPr>
              <a:t>Variations:</a:t>
            </a:r>
          </a:p>
          <a:p>
            <a:pPr marL="741553" lvl="1" indent="-284353">
              <a:spcAft>
                <a:spcPct val="0"/>
              </a:spcAft>
              <a:buSzPts val="2400"/>
            </a:pPr>
            <a:r>
              <a:rPr lang="en-US" sz="2400" kern="1200" dirty="0">
                <a:solidFill>
                  <a:srgbClr val="000000"/>
                </a:solidFill>
                <a:latin typeface="Arial (Body)"/>
                <a:ea typeface="+mn-ea"/>
                <a:cs typeface="+mn-cs"/>
              </a:rPr>
              <a:t>Horizontal/general</a:t>
            </a:r>
          </a:p>
          <a:p>
            <a:pPr marL="741553" lvl="1" indent="-284353">
              <a:spcAft>
                <a:spcPct val="0"/>
              </a:spcAft>
              <a:buSzPts val="2400"/>
            </a:pPr>
            <a:r>
              <a:rPr lang="en-US" sz="2400" kern="1200" dirty="0">
                <a:solidFill>
                  <a:srgbClr val="000000"/>
                </a:solidFill>
                <a:latin typeface="Arial (Body)"/>
                <a:ea typeface="+mn-ea"/>
                <a:cs typeface="+mn-cs"/>
              </a:rPr>
              <a:t>Vertical/specialized (vortal)</a:t>
            </a:r>
          </a:p>
          <a:p>
            <a:pPr marL="741553" lvl="1" indent="-284353">
              <a:spcAft>
                <a:spcPct val="0"/>
              </a:spcAft>
              <a:buSzPts val="2400"/>
            </a:pPr>
            <a:r>
              <a:rPr lang="en-US" sz="2400" kern="1200" dirty="0">
                <a:solidFill>
                  <a:srgbClr val="000000"/>
                </a:solidFill>
                <a:latin typeface="Arial (Body)"/>
                <a:ea typeface="+mn-ea"/>
                <a:cs typeface="+mn-cs"/>
              </a:rPr>
              <a:t>Search</a:t>
            </a:r>
          </a:p>
        </p:txBody>
      </p:sp>
    </p:spTree>
    <p:extLst>
      <p:ext uri="{BB962C8B-B14F-4D97-AF65-F5344CB8AC3E}">
        <p14:creationId xmlns:p14="http://schemas.microsoft.com/office/powerpoint/2010/main" val="1336504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B2C Models: Transaction Broker</a:t>
            </a:r>
          </a:p>
        </p:txBody>
      </p:sp>
      <p:sp>
        <p:nvSpPr>
          <p:cNvPr id="3" name="Text Placeholder 2"/>
          <p:cNvSpPr>
            <a:spLocks noGrp="1"/>
          </p:cNvSpPr>
          <p:nvPr>
            <p:ph type="body" idx="1"/>
          </p:nvPr>
        </p:nvSpPr>
        <p:spPr>
          <a:xfrm>
            <a:off x="457200" y="1600200"/>
            <a:ext cx="8229600" cy="3908732"/>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Process online transactions for consumers</a:t>
            </a:r>
          </a:p>
          <a:p>
            <a:pPr marL="741553" lvl="1" indent="-284353">
              <a:spcAft>
                <a:spcPct val="0"/>
              </a:spcAft>
              <a:buSzPts val="2400"/>
            </a:pPr>
            <a:r>
              <a:rPr lang="en-US" altLang="en-US" sz="2400" kern="1200" dirty="0">
                <a:solidFill>
                  <a:srgbClr val="000000"/>
                </a:solidFill>
                <a:latin typeface="Arial (Body)"/>
                <a:ea typeface="+mn-ea"/>
                <a:cs typeface="+mn-cs"/>
              </a:rPr>
              <a:t>Primary value proposition—saving time and money</a:t>
            </a:r>
          </a:p>
          <a:p>
            <a:pPr marL="255651" lvl="0" indent="-255651">
              <a:spcAft>
                <a:spcPct val="0"/>
              </a:spcAft>
              <a:buSzPts val="2400"/>
              <a:tabLst/>
            </a:pPr>
            <a:r>
              <a:rPr lang="en-US" altLang="en-US" sz="2400" kern="1200" dirty="0">
                <a:solidFill>
                  <a:srgbClr val="000000"/>
                </a:solidFill>
                <a:latin typeface="Arial (Body)"/>
                <a:ea typeface="+mn-ea"/>
                <a:cs typeface="+mn-cs"/>
              </a:rPr>
              <a:t>Revenue model:</a:t>
            </a:r>
          </a:p>
          <a:p>
            <a:pPr marL="741553" lvl="1" indent="-284353">
              <a:spcAft>
                <a:spcPct val="0"/>
              </a:spcAft>
              <a:buSzPts val="2400"/>
            </a:pPr>
            <a:r>
              <a:rPr lang="en-US" altLang="en-US" sz="2400" kern="1200" dirty="0">
                <a:solidFill>
                  <a:srgbClr val="000000"/>
                </a:solidFill>
                <a:latin typeface="Arial (Body)"/>
                <a:ea typeface="+mn-ea"/>
                <a:cs typeface="+mn-cs"/>
              </a:rPr>
              <a:t>Transaction fees</a:t>
            </a:r>
          </a:p>
          <a:p>
            <a:pPr marL="255651" lvl="0" indent="-255651">
              <a:spcAft>
                <a:spcPct val="0"/>
              </a:spcAft>
              <a:buSzPts val="2400"/>
              <a:tabLst/>
            </a:pPr>
            <a:r>
              <a:rPr lang="en-US" altLang="en-US" sz="2400" kern="1200" dirty="0">
                <a:solidFill>
                  <a:srgbClr val="000000"/>
                </a:solidFill>
                <a:latin typeface="Arial (Body)"/>
                <a:ea typeface="+mn-ea"/>
                <a:cs typeface="+mn-cs"/>
              </a:rPr>
              <a:t>Industries using this model:</a:t>
            </a:r>
          </a:p>
          <a:p>
            <a:pPr marL="741553" lvl="1" indent="-284353">
              <a:spcAft>
                <a:spcPct val="0"/>
              </a:spcAft>
              <a:buSzPts val="2400"/>
            </a:pPr>
            <a:r>
              <a:rPr lang="en-US" altLang="en-US" sz="2400" kern="1200" dirty="0">
                <a:solidFill>
                  <a:srgbClr val="000000"/>
                </a:solidFill>
                <a:latin typeface="Arial (Body)"/>
                <a:ea typeface="+mn-ea"/>
                <a:cs typeface="+mn-cs"/>
              </a:rPr>
              <a:t>Financial services</a:t>
            </a:r>
          </a:p>
          <a:p>
            <a:pPr marL="741553" lvl="1" indent="-284353">
              <a:spcAft>
                <a:spcPct val="0"/>
              </a:spcAft>
              <a:buSzPts val="2400"/>
            </a:pPr>
            <a:r>
              <a:rPr lang="en-US" altLang="en-US" sz="2400" kern="1200" dirty="0">
                <a:solidFill>
                  <a:srgbClr val="000000"/>
                </a:solidFill>
                <a:latin typeface="Arial (Body)"/>
                <a:ea typeface="+mn-ea"/>
                <a:cs typeface="+mn-cs"/>
              </a:rPr>
              <a:t>Travel services</a:t>
            </a:r>
          </a:p>
          <a:p>
            <a:pPr marL="741553" lvl="1" indent="-284353">
              <a:spcAft>
                <a:spcPct val="0"/>
              </a:spcAft>
              <a:buSzPts val="2400"/>
            </a:pPr>
            <a:r>
              <a:rPr lang="en-US" altLang="en-US" sz="2400" kern="1200" dirty="0">
                <a:solidFill>
                  <a:srgbClr val="000000"/>
                </a:solidFill>
                <a:latin typeface="Arial (Body)"/>
                <a:ea typeface="+mn-ea"/>
                <a:cs typeface="+mn-cs"/>
              </a:rPr>
              <a:t>Job placement services</a:t>
            </a:r>
          </a:p>
        </p:txBody>
      </p:sp>
    </p:spTree>
    <p:extLst>
      <p:ext uri="{BB962C8B-B14F-4D97-AF65-F5344CB8AC3E}">
        <p14:creationId xmlns:p14="http://schemas.microsoft.com/office/powerpoint/2010/main" val="3712164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B2C Models: Market Creator</a:t>
            </a:r>
          </a:p>
        </p:txBody>
      </p:sp>
      <p:sp>
        <p:nvSpPr>
          <p:cNvPr id="3" name="Text Placeholder 2"/>
          <p:cNvSpPr>
            <a:spLocks noGrp="1"/>
          </p:cNvSpPr>
          <p:nvPr>
            <p:ph type="body" idx="1"/>
          </p:nvPr>
        </p:nvSpPr>
        <p:spPr>
          <a:xfrm>
            <a:off x="457200" y="1600200"/>
            <a:ext cx="8229600" cy="3562483"/>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Create digital environment where buyers and sellers can meet and transact</a:t>
            </a:r>
          </a:p>
          <a:p>
            <a:pPr marL="741553" lvl="1" indent="-284353">
              <a:spcAft>
                <a:spcPct val="0"/>
              </a:spcAft>
              <a:buSzPts val="2400"/>
            </a:pPr>
            <a:r>
              <a:rPr lang="en-US" sz="2400" kern="1200" dirty="0">
                <a:solidFill>
                  <a:srgbClr val="000000"/>
                </a:solidFill>
                <a:latin typeface="Arial (Body)"/>
                <a:ea typeface="+mn-ea"/>
                <a:cs typeface="+mn-cs"/>
              </a:rPr>
              <a:t>Examples: Priceline, eBay</a:t>
            </a:r>
          </a:p>
          <a:p>
            <a:pPr marL="741553" lvl="1" indent="-284353">
              <a:spcAft>
                <a:spcPct val="0"/>
              </a:spcAft>
              <a:buSzPts val="2400"/>
            </a:pPr>
            <a:r>
              <a:rPr lang="en-US" sz="2400" kern="1200" dirty="0">
                <a:solidFill>
                  <a:srgbClr val="000000"/>
                </a:solidFill>
                <a:latin typeface="Arial (Body)"/>
                <a:ea typeface="+mn-ea"/>
                <a:cs typeface="+mn-cs"/>
              </a:rPr>
              <a:t>Revenue model: Transaction fees, fees to merchants for access</a:t>
            </a:r>
          </a:p>
          <a:p>
            <a:pPr marL="255651" lvl="0" indent="-255651">
              <a:spcAft>
                <a:spcPct val="0"/>
              </a:spcAft>
              <a:buSzPts val="2400"/>
              <a:tabLst/>
            </a:pPr>
            <a:r>
              <a:rPr lang="en-US" sz="2400" kern="1200" dirty="0">
                <a:solidFill>
                  <a:srgbClr val="000000"/>
                </a:solidFill>
                <a:latin typeface="Arial (Body)"/>
                <a:ea typeface="+mn-ea"/>
                <a:cs typeface="+mn-cs"/>
              </a:rPr>
              <a:t>On-demand service companies (sharing economy): platforms that allow people to sell services</a:t>
            </a:r>
          </a:p>
          <a:p>
            <a:pPr marL="741553" lvl="1" indent="-284353">
              <a:spcAft>
                <a:spcPct val="0"/>
              </a:spcAft>
              <a:buSzPts val="2400"/>
            </a:pPr>
            <a:r>
              <a:rPr lang="en-US" sz="2400" kern="1200" dirty="0">
                <a:solidFill>
                  <a:srgbClr val="000000"/>
                </a:solidFill>
                <a:latin typeface="Arial (Body)"/>
                <a:ea typeface="+mn-ea"/>
                <a:cs typeface="+mn-cs"/>
              </a:rPr>
              <a:t>Examples: Uber, Airbnb</a:t>
            </a:r>
          </a:p>
        </p:txBody>
      </p:sp>
    </p:spTree>
    <p:extLst>
      <p:ext uri="{BB962C8B-B14F-4D97-AF65-F5344CB8AC3E}">
        <p14:creationId xmlns:p14="http://schemas.microsoft.com/office/powerpoint/2010/main" val="2929348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B2C Models: Service Provider</a:t>
            </a:r>
          </a:p>
        </p:txBody>
      </p:sp>
      <p:sp>
        <p:nvSpPr>
          <p:cNvPr id="3" name="Text Placeholder 2"/>
          <p:cNvSpPr>
            <a:spLocks noGrp="1"/>
          </p:cNvSpPr>
          <p:nvPr>
            <p:ph type="body" idx="1"/>
          </p:nvPr>
        </p:nvSpPr>
        <p:spPr>
          <a:xfrm>
            <a:off x="457200" y="1600200"/>
            <a:ext cx="8229600" cy="3754844"/>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Online services</a:t>
            </a:r>
          </a:p>
          <a:p>
            <a:pPr marL="741553" lvl="1" indent="-284353">
              <a:spcAft>
                <a:spcPct val="0"/>
              </a:spcAft>
              <a:buSzPts val="2400"/>
            </a:pPr>
            <a:r>
              <a:rPr lang="en-US" altLang="en-US" sz="2400" kern="1200" dirty="0">
                <a:solidFill>
                  <a:srgbClr val="000000"/>
                </a:solidFill>
                <a:latin typeface="Arial (Body)"/>
                <a:ea typeface="+mn-ea"/>
                <a:cs typeface="+mn-cs"/>
              </a:rPr>
              <a:t>Example: Google—Google Maps, Gmail, and so on</a:t>
            </a:r>
          </a:p>
          <a:p>
            <a:pPr marL="255651" lvl="0" indent="-255651">
              <a:spcAft>
                <a:spcPct val="0"/>
              </a:spcAft>
              <a:buSzPts val="2400"/>
              <a:tabLst/>
            </a:pPr>
            <a:r>
              <a:rPr lang="en-US" altLang="en-US" sz="2400" kern="1200" dirty="0">
                <a:solidFill>
                  <a:srgbClr val="000000"/>
                </a:solidFill>
                <a:latin typeface="Arial (Body)"/>
                <a:ea typeface="+mn-ea"/>
                <a:cs typeface="+mn-cs"/>
              </a:rPr>
              <a:t>Value proposition</a:t>
            </a:r>
          </a:p>
          <a:p>
            <a:pPr marL="741553" lvl="1" indent="-284353">
              <a:spcAft>
                <a:spcPct val="0"/>
              </a:spcAft>
              <a:buSzPts val="2400"/>
            </a:pPr>
            <a:r>
              <a:rPr lang="en-US" altLang="en-US" sz="2400" kern="1200" dirty="0">
                <a:solidFill>
                  <a:srgbClr val="000000"/>
                </a:solidFill>
                <a:latin typeface="Arial (Body)"/>
                <a:ea typeface="+mn-ea"/>
                <a:cs typeface="+mn-cs"/>
              </a:rPr>
              <a:t>Valuable, convenient, time-saving, low-cost alternatives to traditional service providers</a:t>
            </a:r>
          </a:p>
          <a:p>
            <a:pPr marL="255651" lvl="0" indent="-255651">
              <a:spcAft>
                <a:spcPct val="0"/>
              </a:spcAft>
              <a:buSzPts val="2400"/>
              <a:tabLst/>
            </a:pPr>
            <a:r>
              <a:rPr lang="en-US" altLang="en-US" sz="2400" kern="1200" dirty="0">
                <a:solidFill>
                  <a:srgbClr val="000000"/>
                </a:solidFill>
                <a:latin typeface="Arial (Body)"/>
                <a:ea typeface="+mn-ea"/>
                <a:cs typeface="+mn-cs"/>
              </a:rPr>
              <a:t>Revenue models:</a:t>
            </a:r>
          </a:p>
          <a:p>
            <a:pPr marL="741553" lvl="1" indent="-284353">
              <a:spcAft>
                <a:spcPct val="0"/>
              </a:spcAft>
              <a:buSzPts val="2400"/>
            </a:pPr>
            <a:r>
              <a:rPr lang="en-US" altLang="en-US" sz="2400" kern="1200" dirty="0">
                <a:solidFill>
                  <a:srgbClr val="000000"/>
                </a:solidFill>
                <a:latin typeface="Arial (Body)"/>
                <a:ea typeface="+mn-ea"/>
                <a:cs typeface="+mn-cs"/>
              </a:rPr>
              <a:t>Sales of services, subscription fees, advertising, sales of marketing data</a:t>
            </a:r>
          </a:p>
        </p:txBody>
      </p:sp>
    </p:spTree>
    <p:extLst>
      <p:ext uri="{BB962C8B-B14F-4D97-AF65-F5344CB8AC3E}">
        <p14:creationId xmlns:p14="http://schemas.microsoft.com/office/powerpoint/2010/main" val="197246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B2B Business Models</a:t>
            </a:r>
          </a:p>
        </p:txBody>
      </p:sp>
      <p:sp>
        <p:nvSpPr>
          <p:cNvPr id="3" name="Text Placeholder 2"/>
          <p:cNvSpPr>
            <a:spLocks noGrp="1"/>
          </p:cNvSpPr>
          <p:nvPr>
            <p:ph type="body" idx="1"/>
          </p:nvPr>
        </p:nvSpPr>
        <p:spPr>
          <a:xfrm>
            <a:off x="457200" y="1600200"/>
            <a:ext cx="8229600" cy="2900764"/>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Net marketplaces</a:t>
            </a:r>
          </a:p>
          <a:p>
            <a:pPr marL="741553" lvl="1" indent="-284353">
              <a:spcAft>
                <a:spcPct val="0"/>
              </a:spcAft>
              <a:buSzPts val="2400"/>
            </a:pPr>
            <a:r>
              <a:rPr lang="pt-BR" sz="2400" kern="1200" dirty="0">
                <a:solidFill>
                  <a:srgbClr val="000000"/>
                </a:solidFill>
                <a:latin typeface="Arial (Body)"/>
                <a:ea typeface="+mn-ea"/>
                <a:cs typeface="+mn-cs"/>
              </a:rPr>
              <a:t>E-distributor</a:t>
            </a:r>
            <a:endParaRPr lang="en-US" sz="2400" kern="1200" dirty="0">
              <a:solidFill>
                <a:srgbClr val="000000"/>
              </a:solidFill>
              <a:latin typeface="Arial (Body)"/>
              <a:ea typeface="+mn-ea"/>
              <a:cs typeface="+mn-cs"/>
            </a:endParaRPr>
          </a:p>
          <a:p>
            <a:pPr marL="741553" lvl="1" indent="-284353">
              <a:spcAft>
                <a:spcPct val="0"/>
              </a:spcAft>
              <a:buSzPts val="2400"/>
            </a:pPr>
            <a:r>
              <a:rPr lang="pt-BR" sz="2400" kern="1200" dirty="0">
                <a:solidFill>
                  <a:srgbClr val="000000"/>
                </a:solidFill>
                <a:latin typeface="Arial (Body)"/>
                <a:ea typeface="+mn-ea"/>
                <a:cs typeface="+mn-cs"/>
              </a:rPr>
              <a:t>E-procurement</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Exchange</a:t>
            </a:r>
          </a:p>
          <a:p>
            <a:pPr marL="741553" lvl="1" indent="-284353">
              <a:spcAft>
                <a:spcPct val="0"/>
              </a:spcAft>
              <a:buSzPts val="2400"/>
            </a:pPr>
            <a:r>
              <a:rPr lang="en-US" sz="2400" kern="1200" dirty="0">
                <a:solidFill>
                  <a:srgbClr val="000000"/>
                </a:solidFill>
                <a:latin typeface="Arial (Body)"/>
                <a:ea typeface="+mn-ea"/>
                <a:cs typeface="+mn-cs"/>
              </a:rPr>
              <a:t>Industry consortium</a:t>
            </a:r>
          </a:p>
          <a:p>
            <a:pPr marL="255651" lvl="0" indent="-255651">
              <a:spcAft>
                <a:spcPct val="0"/>
              </a:spcAft>
              <a:buSzPts val="2400"/>
              <a:tabLst/>
            </a:pPr>
            <a:r>
              <a:rPr lang="en-US" sz="2400" kern="1200" dirty="0">
                <a:solidFill>
                  <a:srgbClr val="000000"/>
                </a:solidFill>
                <a:latin typeface="Arial (Body)"/>
                <a:ea typeface="+mn-ea"/>
                <a:cs typeface="+mn-cs"/>
              </a:rPr>
              <a:t>Private industrial network</a:t>
            </a:r>
          </a:p>
        </p:txBody>
      </p:sp>
    </p:spTree>
    <p:extLst>
      <p:ext uri="{BB962C8B-B14F-4D97-AF65-F5344CB8AC3E}">
        <p14:creationId xmlns:p14="http://schemas.microsoft.com/office/powerpoint/2010/main" val="451832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B2B Models: E-Distributor</a:t>
            </a:r>
          </a:p>
        </p:txBody>
      </p:sp>
      <p:sp>
        <p:nvSpPr>
          <p:cNvPr id="3" name="Text Placeholder 2"/>
          <p:cNvSpPr>
            <a:spLocks noGrp="1"/>
          </p:cNvSpPr>
          <p:nvPr>
            <p:ph type="body" idx="1"/>
          </p:nvPr>
        </p:nvSpPr>
        <p:spPr>
          <a:xfrm>
            <a:off x="457200" y="1600200"/>
            <a:ext cx="8229600" cy="2977708"/>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Version of retail and wholesale store, M</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O goods, and indirect goods</a:t>
            </a:r>
          </a:p>
          <a:p>
            <a:pPr marL="255651" lvl="0" indent="-255651">
              <a:spcAft>
                <a:spcPct val="0"/>
              </a:spcAft>
              <a:buSzPts val="2400"/>
              <a:tabLst/>
            </a:pPr>
            <a:r>
              <a:rPr lang="en-US" sz="2400" kern="1200" dirty="0">
                <a:solidFill>
                  <a:srgbClr val="000000"/>
                </a:solidFill>
                <a:latin typeface="Arial (Body)"/>
                <a:ea typeface="+mn-ea"/>
                <a:cs typeface="+mn-cs"/>
              </a:rPr>
              <a:t>Owned by one company seeking to serve many customers</a:t>
            </a:r>
          </a:p>
          <a:p>
            <a:pPr marL="255651" lvl="0" indent="-255651">
              <a:spcAft>
                <a:spcPct val="0"/>
              </a:spcAft>
              <a:buSzPts val="2400"/>
              <a:tabLst/>
            </a:pPr>
            <a:r>
              <a:rPr lang="en-US" sz="2400" kern="1200" dirty="0">
                <a:solidFill>
                  <a:srgbClr val="000000"/>
                </a:solidFill>
                <a:latin typeface="Arial (Body)"/>
                <a:ea typeface="+mn-ea"/>
                <a:cs typeface="+mn-cs"/>
              </a:rPr>
              <a:t>Revenue model: Sales of goods</a:t>
            </a:r>
          </a:p>
          <a:p>
            <a:pPr marL="255651" lvl="0" indent="-255651">
              <a:spcAft>
                <a:spcPct val="0"/>
              </a:spcAft>
              <a:buSzPts val="2400"/>
              <a:tabLst/>
            </a:pPr>
            <a:r>
              <a:rPr lang="en-US" sz="2400" kern="1200" dirty="0">
                <a:solidFill>
                  <a:srgbClr val="000000"/>
                </a:solidFill>
                <a:latin typeface="Arial (Body)"/>
                <a:ea typeface="+mn-ea"/>
                <a:cs typeface="+mn-cs"/>
              </a:rPr>
              <a:t>Example: Grainger</a:t>
            </a:r>
          </a:p>
        </p:txBody>
      </p:sp>
    </p:spTree>
    <p:extLst>
      <p:ext uri="{BB962C8B-B14F-4D97-AF65-F5344CB8AC3E}">
        <p14:creationId xmlns:p14="http://schemas.microsoft.com/office/powerpoint/2010/main" val="2164099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altLang="en-US" kern="1200" dirty="0">
                <a:latin typeface="Times New Roman" panose="02020603050405020304" pitchFamily="18" charset="0"/>
                <a:ea typeface="+mj-ea"/>
                <a:cs typeface="Times New Roman" panose="02020603050405020304" pitchFamily="18" charset="0"/>
              </a:rPr>
              <a:t>Tweet Tweet: Will Twitter Ever Find a Business Model That Works?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185731"/>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mn-lt"/>
                <a:ea typeface="+mn-ea"/>
                <a:cs typeface="+mn-cs"/>
              </a:rPr>
              <a:t>Class Discussion</a:t>
            </a:r>
          </a:p>
          <a:p>
            <a:pPr marL="741553" lvl="1" indent="-284353">
              <a:spcAft>
                <a:spcPct val="0"/>
              </a:spcAft>
              <a:buSzPts val="2400"/>
            </a:pPr>
            <a:r>
              <a:rPr lang="en-US" altLang="en-US" sz="2400" kern="1200" dirty="0">
                <a:solidFill>
                  <a:srgbClr val="000000"/>
                </a:solidFill>
                <a:latin typeface="+mn-lt"/>
                <a:ea typeface="+mn-ea"/>
                <a:cs typeface="+mn-cs"/>
              </a:rPr>
              <a:t>What characteristics or benchmarks can be used to assess the business value of a company such as Twitter?</a:t>
            </a:r>
          </a:p>
          <a:p>
            <a:pPr marL="741553" lvl="1" indent="-284353">
              <a:spcAft>
                <a:spcPct val="0"/>
              </a:spcAft>
              <a:buSzPts val="2400"/>
            </a:pPr>
            <a:r>
              <a:rPr lang="en-US" altLang="en-US" sz="2400" kern="1200" dirty="0">
                <a:solidFill>
                  <a:srgbClr val="000000"/>
                </a:solidFill>
                <a:latin typeface="+mn-lt"/>
                <a:ea typeface="+mn-ea"/>
                <a:cs typeface="+mn-cs"/>
              </a:rPr>
              <a:t>Have you used Twitter to communicate with friends or family? What are your thoughts on this service?</a:t>
            </a:r>
          </a:p>
          <a:p>
            <a:pPr marL="741553" lvl="1" indent="-284353">
              <a:spcAft>
                <a:spcPct val="0"/>
              </a:spcAft>
              <a:buSzPts val="2400"/>
            </a:pPr>
            <a:r>
              <a:rPr lang="en-US" altLang="en-US" sz="2400" kern="1200" dirty="0">
                <a:solidFill>
                  <a:srgbClr val="000000"/>
                </a:solidFill>
                <a:latin typeface="+mn-lt"/>
                <a:ea typeface="+mn-ea"/>
                <a:cs typeface="+mn-cs"/>
              </a:rPr>
              <a:t>What are Twitter</a:t>
            </a:r>
            <a:r>
              <a:rPr lang="en-IN" altLang="ja-JP" sz="2400" kern="1200" dirty="0">
                <a:solidFill>
                  <a:srgbClr val="000000"/>
                </a:solidFill>
                <a:latin typeface="+mn-lt"/>
                <a:cs typeface="+mn-cs"/>
              </a:rPr>
              <a:t>’</a:t>
            </a:r>
            <a:r>
              <a:rPr lang="en-US" altLang="ja-JP" sz="2400" kern="1200" dirty="0">
                <a:solidFill>
                  <a:srgbClr val="000000"/>
                </a:solidFill>
                <a:latin typeface="+mn-lt"/>
                <a:cs typeface="+mn-cs"/>
              </a:rPr>
              <a:t>s most important assets?</a:t>
            </a:r>
          </a:p>
          <a:p>
            <a:pPr marL="741553" lvl="1" indent="-284353">
              <a:spcAft>
                <a:spcPct val="0"/>
              </a:spcAft>
              <a:buSzPts val="2400"/>
            </a:pPr>
            <a:r>
              <a:rPr lang="en-US" altLang="en-US" sz="2400" kern="1200" dirty="0">
                <a:solidFill>
                  <a:srgbClr val="000000"/>
                </a:solidFill>
                <a:latin typeface="+mn-lt"/>
                <a:ea typeface="+mn-ea"/>
                <a:cs typeface="+mn-cs"/>
              </a:rPr>
              <a:t>Which of the various methods described for monetizing Twitter</a:t>
            </a:r>
            <a:r>
              <a:rPr lang="en-IN" altLang="ja-JP" sz="2400" kern="1200" dirty="0">
                <a:solidFill>
                  <a:srgbClr val="000000"/>
                </a:solidFill>
                <a:latin typeface="+mn-lt"/>
                <a:cs typeface="+mn-cs"/>
              </a:rPr>
              <a:t>’</a:t>
            </a:r>
            <a:r>
              <a:rPr lang="en-US" altLang="ja-JP" sz="2400" kern="1200" dirty="0">
                <a:solidFill>
                  <a:srgbClr val="000000"/>
                </a:solidFill>
                <a:latin typeface="+mn-lt"/>
                <a:cs typeface="+mn-cs"/>
              </a:rPr>
              <a:t>s assets do you feel might be most successful?</a:t>
            </a:r>
          </a:p>
        </p:txBody>
      </p:sp>
    </p:spTree>
    <p:extLst>
      <p:ext uri="{BB962C8B-B14F-4D97-AF65-F5344CB8AC3E}">
        <p14:creationId xmlns:p14="http://schemas.microsoft.com/office/powerpoint/2010/main" val="2748859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B2B Models: E-Procurement</a:t>
            </a:r>
          </a:p>
        </p:txBody>
      </p:sp>
      <p:sp>
        <p:nvSpPr>
          <p:cNvPr id="3" name="Text Placeholder 2"/>
          <p:cNvSpPr>
            <a:spLocks noGrp="1"/>
          </p:cNvSpPr>
          <p:nvPr>
            <p:ph type="body" idx="1"/>
          </p:nvPr>
        </p:nvSpPr>
        <p:spPr>
          <a:xfrm>
            <a:off x="457200" y="1600200"/>
            <a:ext cx="8229600" cy="3754844"/>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Creates digital markets where participants transact for indirect goods</a:t>
            </a:r>
          </a:p>
          <a:p>
            <a:pPr marL="741553" lvl="1" indent="-284353">
              <a:spcAft>
                <a:spcPct val="0"/>
              </a:spcAft>
              <a:buSzPts val="2400"/>
            </a:pPr>
            <a:r>
              <a:rPr lang="en-US" sz="2400" kern="1200" dirty="0">
                <a:solidFill>
                  <a:srgbClr val="000000"/>
                </a:solidFill>
                <a:latin typeface="Arial (Body)"/>
                <a:ea typeface="+mn-ea"/>
                <a:cs typeface="+mn-cs"/>
              </a:rPr>
              <a:t>B2B service providers, S</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a</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a</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S and P</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a</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a</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S providers</a:t>
            </a:r>
          </a:p>
          <a:p>
            <a:pPr marL="741553" lvl="1" indent="-284353">
              <a:spcAft>
                <a:spcPct val="0"/>
              </a:spcAft>
              <a:buSzPts val="2400"/>
            </a:pPr>
            <a:r>
              <a:rPr lang="en-US" sz="2400" kern="1200" dirty="0">
                <a:solidFill>
                  <a:srgbClr val="000000"/>
                </a:solidFill>
                <a:latin typeface="Arial (Body)"/>
                <a:ea typeface="+mn-ea"/>
                <a:cs typeface="+mn-cs"/>
              </a:rPr>
              <a:t>Scale economies</a:t>
            </a:r>
          </a:p>
          <a:p>
            <a:pPr marL="255651" lvl="0" indent="-255651">
              <a:spcAft>
                <a:spcPct val="0"/>
              </a:spcAft>
              <a:buSzPts val="2400"/>
              <a:tabLst/>
            </a:pPr>
            <a:r>
              <a:rPr lang="en-US" sz="2400" kern="1200" dirty="0">
                <a:solidFill>
                  <a:srgbClr val="000000"/>
                </a:solidFill>
                <a:latin typeface="Arial (Body)"/>
                <a:ea typeface="+mn-ea"/>
                <a:cs typeface="+mn-cs"/>
              </a:rPr>
              <a:t>Revenue model:</a:t>
            </a:r>
          </a:p>
          <a:p>
            <a:pPr marL="741553" lvl="1" indent="-284353">
              <a:spcAft>
                <a:spcPct val="0"/>
              </a:spcAft>
              <a:buSzPts val="2400"/>
            </a:pPr>
            <a:r>
              <a:rPr lang="en-US" sz="2400" kern="1200" dirty="0">
                <a:solidFill>
                  <a:srgbClr val="000000"/>
                </a:solidFill>
                <a:latin typeface="Arial (Body)"/>
                <a:ea typeface="+mn-ea"/>
                <a:cs typeface="+mn-cs"/>
              </a:rPr>
              <a:t>Service fees, supply-chain management, fulfillment services</a:t>
            </a:r>
          </a:p>
          <a:p>
            <a:pPr marL="255651" lvl="0" indent="-255651">
              <a:spcAft>
                <a:spcPct val="0"/>
              </a:spcAft>
              <a:buSzPts val="2400"/>
              <a:tabLst/>
            </a:pPr>
            <a:r>
              <a:rPr lang="en-US" sz="2400" kern="1200" dirty="0">
                <a:solidFill>
                  <a:srgbClr val="000000"/>
                </a:solidFill>
                <a:latin typeface="Arial (Body)"/>
                <a:ea typeface="+mn-ea"/>
                <a:cs typeface="+mn-cs"/>
              </a:rPr>
              <a:t>Example: Ariba</a:t>
            </a:r>
          </a:p>
        </p:txBody>
      </p:sp>
    </p:spTree>
    <p:extLst>
      <p:ext uri="{BB962C8B-B14F-4D97-AF65-F5344CB8AC3E}">
        <p14:creationId xmlns:p14="http://schemas.microsoft.com/office/powerpoint/2010/main" val="1127719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B2B Models: Exchanges</a:t>
            </a:r>
          </a:p>
        </p:txBody>
      </p:sp>
      <p:sp>
        <p:nvSpPr>
          <p:cNvPr id="3" name="Text Placeholder 2"/>
          <p:cNvSpPr>
            <a:spLocks noGrp="1"/>
          </p:cNvSpPr>
          <p:nvPr>
            <p:ph type="body" idx="1"/>
          </p:nvPr>
        </p:nvSpPr>
        <p:spPr>
          <a:xfrm>
            <a:off x="457200" y="1600200"/>
            <a:ext cx="8229600" cy="2977708"/>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Independently owned vertical digital marketplace for direct inputs</a:t>
            </a:r>
          </a:p>
          <a:p>
            <a:pPr marL="255651" lvl="0" indent="-255651">
              <a:spcAft>
                <a:spcPct val="0"/>
              </a:spcAft>
              <a:buSzPts val="2400"/>
              <a:tabLst/>
            </a:pPr>
            <a:r>
              <a:rPr lang="en-US" sz="2400" kern="1200" dirty="0">
                <a:solidFill>
                  <a:srgbClr val="000000"/>
                </a:solidFill>
                <a:latin typeface="Arial (Body)"/>
                <a:ea typeface="+mn-ea"/>
                <a:cs typeface="+mn-cs"/>
              </a:rPr>
              <a:t>Revenue model: Transaction, commission fees</a:t>
            </a:r>
          </a:p>
          <a:p>
            <a:pPr marL="255651" lvl="0" indent="-255651">
              <a:spcAft>
                <a:spcPct val="0"/>
              </a:spcAft>
              <a:buSzPts val="2400"/>
              <a:tabLst/>
            </a:pPr>
            <a:r>
              <a:rPr lang="en-US" sz="2400" kern="1200" dirty="0">
                <a:solidFill>
                  <a:srgbClr val="000000"/>
                </a:solidFill>
                <a:latin typeface="Arial (Body)"/>
                <a:ea typeface="+mn-ea"/>
                <a:cs typeface="+mn-cs"/>
              </a:rPr>
              <a:t>Create powerful competition between suppliers</a:t>
            </a:r>
          </a:p>
          <a:p>
            <a:pPr marL="255651" lvl="0" indent="-255651">
              <a:spcAft>
                <a:spcPct val="0"/>
              </a:spcAft>
              <a:buSzPts val="2400"/>
              <a:tabLst/>
            </a:pPr>
            <a:r>
              <a:rPr lang="en-US" sz="2400" kern="1200" dirty="0">
                <a:solidFill>
                  <a:srgbClr val="000000"/>
                </a:solidFill>
                <a:latin typeface="Arial (Body)"/>
                <a:ea typeface="+mn-ea"/>
                <a:cs typeface="+mn-cs"/>
              </a:rPr>
              <a:t>Tend to force suppliers into powerful price competition; number of exchanges has dropped dramatically</a:t>
            </a:r>
          </a:p>
        </p:txBody>
      </p:sp>
    </p:spTree>
    <p:extLst>
      <p:ext uri="{BB962C8B-B14F-4D97-AF65-F5344CB8AC3E}">
        <p14:creationId xmlns:p14="http://schemas.microsoft.com/office/powerpoint/2010/main" val="12587478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B2B Models: Industry Consortia</a:t>
            </a:r>
          </a:p>
        </p:txBody>
      </p:sp>
      <p:sp>
        <p:nvSpPr>
          <p:cNvPr id="3" name="Text Placeholder 2"/>
          <p:cNvSpPr>
            <a:spLocks noGrp="1"/>
          </p:cNvSpPr>
          <p:nvPr>
            <p:ph type="body" idx="1"/>
          </p:nvPr>
        </p:nvSpPr>
        <p:spPr>
          <a:xfrm>
            <a:off x="457200" y="1600200"/>
            <a:ext cx="8229600" cy="3500928"/>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Industry-owned vertical digital marketplace open to select suppliers</a:t>
            </a:r>
          </a:p>
          <a:p>
            <a:pPr marL="255651" lvl="0" indent="-255651">
              <a:spcAft>
                <a:spcPct val="0"/>
              </a:spcAft>
              <a:buSzPts val="2400"/>
              <a:tabLst/>
            </a:pPr>
            <a:r>
              <a:rPr lang="en-US" sz="2400" kern="1200" dirty="0">
                <a:solidFill>
                  <a:srgbClr val="000000"/>
                </a:solidFill>
                <a:latin typeface="Arial (Body)"/>
                <a:ea typeface="+mn-ea"/>
                <a:cs typeface="+mn-cs"/>
              </a:rPr>
              <a:t>More successful than exchanges</a:t>
            </a:r>
          </a:p>
          <a:p>
            <a:pPr marL="741553" lvl="1" indent="-284353">
              <a:spcAft>
                <a:spcPct val="0"/>
              </a:spcAft>
              <a:buSzPts val="2400"/>
            </a:pPr>
            <a:r>
              <a:rPr lang="en-US" sz="2400" kern="1200" dirty="0">
                <a:solidFill>
                  <a:srgbClr val="000000"/>
                </a:solidFill>
                <a:latin typeface="Arial (Body)"/>
                <a:ea typeface="+mn-ea"/>
                <a:cs typeface="+mn-cs"/>
              </a:rPr>
              <a:t>Sponsored by powerful industry players</a:t>
            </a:r>
          </a:p>
          <a:p>
            <a:pPr marL="741553" lvl="1" indent="-284353">
              <a:spcAft>
                <a:spcPct val="0"/>
              </a:spcAft>
              <a:buSzPts val="2400"/>
            </a:pPr>
            <a:r>
              <a:rPr lang="en-US" sz="2400" kern="1200" dirty="0">
                <a:solidFill>
                  <a:srgbClr val="000000"/>
                </a:solidFill>
                <a:latin typeface="Arial (Body)"/>
                <a:ea typeface="+mn-ea"/>
                <a:cs typeface="+mn-cs"/>
              </a:rPr>
              <a:t>Strengthen traditional purchasing behavior</a:t>
            </a:r>
          </a:p>
          <a:p>
            <a:pPr marL="255651" lvl="0" indent="-255651">
              <a:spcAft>
                <a:spcPct val="0"/>
              </a:spcAft>
              <a:buSzPts val="2400"/>
              <a:tabLst/>
            </a:pPr>
            <a:r>
              <a:rPr lang="en-US" sz="2400" kern="1200" dirty="0">
                <a:solidFill>
                  <a:srgbClr val="000000"/>
                </a:solidFill>
                <a:latin typeface="Arial (Body)"/>
                <a:ea typeface="+mn-ea"/>
                <a:cs typeface="+mn-cs"/>
              </a:rPr>
              <a:t>Revenue model: Transaction, commission fees</a:t>
            </a:r>
          </a:p>
          <a:p>
            <a:pPr marL="255651" lvl="0" indent="-255651">
              <a:spcAft>
                <a:spcPct val="0"/>
              </a:spcAft>
              <a:buSzPts val="2400"/>
              <a:tabLst/>
            </a:pPr>
            <a:r>
              <a:rPr lang="en-US" sz="2400" kern="1200" dirty="0">
                <a:solidFill>
                  <a:srgbClr val="000000"/>
                </a:solidFill>
                <a:latin typeface="Arial (Body)"/>
                <a:ea typeface="+mn-ea"/>
                <a:cs typeface="+mn-cs"/>
              </a:rPr>
              <a:t>Example: SupplyOn</a:t>
            </a:r>
          </a:p>
        </p:txBody>
      </p:sp>
    </p:spTree>
    <p:extLst>
      <p:ext uri="{BB962C8B-B14F-4D97-AF65-F5344CB8AC3E}">
        <p14:creationId xmlns:p14="http://schemas.microsoft.com/office/powerpoint/2010/main" val="3352934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Private Industrial Networks</a:t>
            </a:r>
          </a:p>
        </p:txBody>
      </p:sp>
      <p:sp>
        <p:nvSpPr>
          <p:cNvPr id="3" name="Text Placeholder 2"/>
          <p:cNvSpPr>
            <a:spLocks noGrp="1"/>
          </p:cNvSpPr>
          <p:nvPr>
            <p:ph type="body" idx="1"/>
          </p:nvPr>
        </p:nvSpPr>
        <p:spPr>
          <a:xfrm>
            <a:off x="457200" y="1600200"/>
            <a:ext cx="8229600" cy="2862292"/>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Digital network used to coordinate among firms engaged in business together</a:t>
            </a:r>
          </a:p>
          <a:p>
            <a:pPr marL="255651" lvl="0" indent="-255651">
              <a:spcAft>
                <a:spcPct val="0"/>
              </a:spcAft>
              <a:buSzPts val="2400"/>
              <a:tabLst/>
            </a:pPr>
            <a:r>
              <a:rPr lang="en-US" altLang="en-US" sz="2400" kern="1200" dirty="0">
                <a:solidFill>
                  <a:srgbClr val="000000"/>
                </a:solidFill>
                <a:latin typeface="Arial (Body)"/>
                <a:ea typeface="+mn-ea"/>
                <a:cs typeface="+mn-cs"/>
              </a:rPr>
              <a:t>Typically evolve out of large company</a:t>
            </a:r>
            <a:r>
              <a:rPr lang="en-IN" altLang="ja-JP" sz="2400" kern="1200" dirty="0">
                <a:solidFill>
                  <a:srgbClr val="000000"/>
                </a:solidFill>
                <a:latin typeface="Arial (Body)"/>
                <a:cs typeface="+mn-cs"/>
              </a:rPr>
              <a:t>’</a:t>
            </a:r>
            <a:r>
              <a:rPr lang="en-US" altLang="ja-JP" sz="2400" kern="1200" dirty="0">
                <a:solidFill>
                  <a:srgbClr val="000000"/>
                </a:solidFill>
                <a:latin typeface="Arial (Body)"/>
                <a:cs typeface="+mn-cs"/>
              </a:rPr>
              <a:t>s internal enterprise system</a:t>
            </a:r>
          </a:p>
          <a:p>
            <a:pPr marL="741553" lvl="1" indent="-284353">
              <a:spcAft>
                <a:spcPct val="0"/>
              </a:spcAft>
              <a:buSzPts val="2400"/>
            </a:pPr>
            <a:r>
              <a:rPr lang="en-US" altLang="ja-JP" sz="2400" kern="1200" dirty="0">
                <a:solidFill>
                  <a:srgbClr val="000000"/>
                </a:solidFill>
                <a:latin typeface="Arial (Body)"/>
                <a:cs typeface="+mn-cs"/>
              </a:rPr>
              <a:t>Key, trusted, long-term suppliers invited to network</a:t>
            </a:r>
          </a:p>
          <a:p>
            <a:pPr marL="255651" lvl="0" indent="-255651">
              <a:spcAft>
                <a:spcPct val="0"/>
              </a:spcAft>
              <a:buSzPts val="2400"/>
              <a:tabLst/>
            </a:pPr>
            <a:r>
              <a:rPr lang="en-US" altLang="en-US" sz="2400" kern="1200" dirty="0">
                <a:solidFill>
                  <a:srgbClr val="000000"/>
                </a:solidFill>
                <a:latin typeface="Arial (Body)"/>
                <a:ea typeface="+mn-ea"/>
                <a:cs typeface="+mn-cs"/>
              </a:rPr>
              <a:t>Example: Walmart</a:t>
            </a:r>
            <a:r>
              <a:rPr lang="en-IN" altLang="ja-JP" sz="2400" kern="1200" dirty="0">
                <a:solidFill>
                  <a:srgbClr val="000000"/>
                </a:solidFill>
                <a:latin typeface="Arial (Body)"/>
                <a:cs typeface="+mn-cs"/>
              </a:rPr>
              <a:t>’</a:t>
            </a:r>
            <a:r>
              <a:rPr lang="en-US" altLang="ja-JP" sz="2400" kern="1200" dirty="0">
                <a:solidFill>
                  <a:srgbClr val="000000"/>
                </a:solidFill>
                <a:latin typeface="Arial (Body)"/>
                <a:cs typeface="+mn-cs"/>
              </a:rPr>
              <a:t>s network for suppliers</a:t>
            </a:r>
          </a:p>
        </p:txBody>
      </p:sp>
    </p:spTree>
    <p:extLst>
      <p:ext uri="{BB962C8B-B14F-4D97-AF65-F5344CB8AC3E}">
        <p14:creationId xmlns:p14="http://schemas.microsoft.com/office/powerpoint/2010/main" val="1770601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How </a:t>
            </a:r>
            <a:r>
              <a:rPr lang="pt-BR" kern="1200" dirty="0">
                <a:latin typeface="Times New Roman" panose="02020603050405020304" pitchFamily="18" charset="0"/>
                <a:ea typeface="+mj-ea"/>
                <a:cs typeface="Times New Roman" panose="02020603050405020304" pitchFamily="18" charset="0"/>
              </a:rPr>
              <a:t>E-Commerce </a:t>
            </a:r>
            <a:r>
              <a:rPr lang="en-US" kern="1200" dirty="0">
                <a:latin typeface="Times New Roman" panose="02020603050405020304" pitchFamily="18" charset="0"/>
                <a:ea typeface="+mj-ea"/>
                <a:cs typeface="Times New Roman" panose="02020603050405020304" pitchFamily="18" charset="0"/>
              </a:rPr>
              <a:t>Changes Business</a:t>
            </a:r>
          </a:p>
        </p:txBody>
      </p:sp>
      <p:sp>
        <p:nvSpPr>
          <p:cNvPr id="3" name="Text Placeholder 2"/>
          <p:cNvSpPr>
            <a:spLocks noGrp="1"/>
          </p:cNvSpPr>
          <p:nvPr>
            <p:ph type="body" idx="1"/>
          </p:nvPr>
        </p:nvSpPr>
        <p:spPr>
          <a:xfrm>
            <a:off x="457200" y="1600200"/>
            <a:ext cx="8229600" cy="3347040"/>
          </a:xfrm>
        </p:spPr>
        <p:txBody>
          <a:bodyPr wrap="square" lIns="91425" tIns="91425" rIns="91425" bIns="91425">
            <a:noAutofit/>
          </a:bodyPr>
          <a:lstStyle/>
          <a:p>
            <a:pPr marL="255651" lvl="0" indent="-255651">
              <a:spcAft>
                <a:spcPct val="0"/>
              </a:spcAft>
              <a:buSzPts val="2400"/>
              <a:tabLst/>
              <a:defRPr/>
            </a:pPr>
            <a:r>
              <a:rPr lang="pt-BR" sz="2400" kern="1200" dirty="0">
                <a:solidFill>
                  <a:srgbClr val="000000"/>
                </a:solidFill>
                <a:latin typeface="Arial (Body)"/>
                <a:ea typeface="+mn-ea"/>
                <a:cs typeface="+mn-cs"/>
              </a:rPr>
              <a:t>E-commerce </a:t>
            </a:r>
            <a:r>
              <a:rPr lang="en-US" sz="2400" kern="1200" dirty="0">
                <a:solidFill>
                  <a:srgbClr val="000000"/>
                </a:solidFill>
                <a:latin typeface="Arial (Body)"/>
                <a:ea typeface="+mn-ea"/>
                <a:cs typeface="+mn-cs"/>
              </a:rPr>
              <a:t>changes industry structure by changing:</a:t>
            </a:r>
          </a:p>
          <a:p>
            <a:pPr marL="741553" lvl="1" indent="-284353">
              <a:spcAft>
                <a:spcPct val="0"/>
              </a:spcAft>
              <a:buSzPts val="2400"/>
              <a:defRPr/>
            </a:pPr>
            <a:r>
              <a:rPr lang="en-US" sz="2400" kern="1200" dirty="0">
                <a:solidFill>
                  <a:srgbClr val="000000"/>
                </a:solidFill>
                <a:latin typeface="Arial (Body)"/>
                <a:ea typeface="ＭＳ Ｐゴシック" charset="0"/>
                <a:cs typeface="+mn-cs"/>
              </a:rPr>
              <a:t>Rivalry among existing competitors</a:t>
            </a:r>
          </a:p>
          <a:p>
            <a:pPr marL="741553" lvl="1" indent="-284353">
              <a:spcAft>
                <a:spcPct val="0"/>
              </a:spcAft>
              <a:buSzPts val="2400"/>
              <a:defRPr/>
            </a:pPr>
            <a:r>
              <a:rPr lang="en-US" sz="2400" kern="1200" dirty="0">
                <a:solidFill>
                  <a:srgbClr val="000000"/>
                </a:solidFill>
                <a:latin typeface="Arial (Body)"/>
                <a:ea typeface="ＭＳ Ｐゴシック" charset="0"/>
                <a:cs typeface="+mn-cs"/>
              </a:rPr>
              <a:t>Barriers to entry</a:t>
            </a:r>
          </a:p>
          <a:p>
            <a:pPr marL="741553" lvl="1" indent="-284353">
              <a:spcAft>
                <a:spcPct val="0"/>
              </a:spcAft>
              <a:buSzPts val="2400"/>
              <a:defRPr/>
            </a:pPr>
            <a:r>
              <a:rPr lang="en-US" sz="2400" kern="1200" dirty="0">
                <a:solidFill>
                  <a:srgbClr val="000000"/>
                </a:solidFill>
                <a:latin typeface="Arial (Body)"/>
                <a:ea typeface="ＭＳ Ｐゴシック" charset="0"/>
                <a:cs typeface="+mn-cs"/>
              </a:rPr>
              <a:t>Threat of new substitute products</a:t>
            </a:r>
          </a:p>
          <a:p>
            <a:pPr marL="741553" lvl="1" indent="-284353">
              <a:spcAft>
                <a:spcPct val="0"/>
              </a:spcAft>
              <a:buSzPts val="2400"/>
              <a:defRPr/>
            </a:pPr>
            <a:r>
              <a:rPr lang="en-US" sz="2400" kern="1200" dirty="0">
                <a:solidFill>
                  <a:srgbClr val="000000"/>
                </a:solidFill>
                <a:latin typeface="Arial (Body)"/>
                <a:ea typeface="ＭＳ Ｐゴシック" charset="0"/>
                <a:cs typeface="+mn-cs"/>
              </a:rPr>
              <a:t>Strength of suppliers</a:t>
            </a:r>
          </a:p>
          <a:p>
            <a:pPr marL="741553" lvl="1" indent="-284353">
              <a:spcAft>
                <a:spcPct val="0"/>
              </a:spcAft>
              <a:buSzPts val="2400"/>
              <a:defRPr/>
            </a:pPr>
            <a:r>
              <a:rPr lang="en-US" sz="2400" kern="1200" dirty="0">
                <a:solidFill>
                  <a:srgbClr val="000000"/>
                </a:solidFill>
                <a:latin typeface="Arial (Body)"/>
                <a:ea typeface="ＭＳ Ｐゴシック" charset="0"/>
                <a:cs typeface="+mn-cs"/>
              </a:rPr>
              <a:t>Bargaining power of buyers</a:t>
            </a:r>
          </a:p>
          <a:p>
            <a:pPr marL="255651" lvl="0" indent="-255651">
              <a:spcAft>
                <a:spcPct val="0"/>
              </a:spcAft>
              <a:buSzPts val="2400"/>
              <a:tabLst/>
              <a:defRPr/>
            </a:pPr>
            <a:r>
              <a:rPr lang="en-US" sz="2400" kern="1200" dirty="0">
                <a:solidFill>
                  <a:srgbClr val="000000"/>
                </a:solidFill>
                <a:latin typeface="Arial (Body)"/>
                <a:ea typeface="ＭＳ Ｐゴシック" charset="0"/>
                <a:cs typeface="+mn-cs"/>
              </a:rPr>
              <a:t>Industry structural analysis</a:t>
            </a:r>
          </a:p>
        </p:txBody>
      </p:sp>
    </p:spTree>
    <p:extLst>
      <p:ext uri="{BB962C8B-B14F-4D97-AF65-F5344CB8AC3E}">
        <p14:creationId xmlns:p14="http://schemas.microsoft.com/office/powerpoint/2010/main" val="292804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Industry Value Chains</a:t>
            </a:r>
          </a:p>
        </p:txBody>
      </p:sp>
      <p:sp>
        <p:nvSpPr>
          <p:cNvPr id="3" name="Text Placeholder 2"/>
          <p:cNvSpPr>
            <a:spLocks noGrp="1"/>
          </p:cNvSpPr>
          <p:nvPr>
            <p:ph type="body" idx="1"/>
          </p:nvPr>
        </p:nvSpPr>
        <p:spPr>
          <a:xfrm>
            <a:off x="457200" y="1600200"/>
            <a:ext cx="8229600" cy="3154679"/>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Set of activities performed by suppliers, manufacturers, transporters, distributors, and retailers that transform raw inputs into final products and services</a:t>
            </a:r>
          </a:p>
          <a:p>
            <a:pPr marL="255651" lvl="0" indent="-255651">
              <a:spcAft>
                <a:spcPct val="0"/>
              </a:spcAft>
              <a:buSzPts val="2400"/>
              <a:tabLst/>
            </a:pPr>
            <a:r>
              <a:rPr lang="en-US" sz="2400" kern="1200" dirty="0">
                <a:solidFill>
                  <a:srgbClr val="000000"/>
                </a:solidFill>
                <a:latin typeface="Arial (Body)"/>
                <a:ea typeface="+mn-ea"/>
                <a:cs typeface="+mn-cs"/>
              </a:rPr>
              <a:t>Internet reduces cost of information and other transactional costs</a:t>
            </a:r>
          </a:p>
          <a:p>
            <a:pPr marL="255651" lvl="0" indent="-255651">
              <a:spcAft>
                <a:spcPct val="0"/>
              </a:spcAft>
              <a:buSzPts val="2400"/>
              <a:tabLst/>
            </a:pPr>
            <a:r>
              <a:rPr lang="en-US" sz="2400" kern="1200" dirty="0">
                <a:solidFill>
                  <a:srgbClr val="000000"/>
                </a:solidFill>
                <a:latin typeface="Arial (Body)"/>
                <a:ea typeface="+mn-ea"/>
                <a:cs typeface="+mn-cs"/>
              </a:rPr>
              <a:t>Leads to greater operational efficiencies, lowering cost, prices, adding value for customers</a:t>
            </a:r>
          </a:p>
        </p:txBody>
      </p:sp>
    </p:spTree>
    <p:extLst>
      <p:ext uri="{BB962C8B-B14F-4D97-AF65-F5344CB8AC3E}">
        <p14:creationId xmlns:p14="http://schemas.microsoft.com/office/powerpoint/2010/main" val="301890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Figure 2.4 </a:t>
            </a:r>
            <a:r>
              <a:rPr lang="pt-BR" kern="1200" dirty="0">
                <a:latin typeface="Times New Roman" panose="02020603050405020304" pitchFamily="18" charset="0"/>
                <a:ea typeface="+mj-ea"/>
                <a:cs typeface="Times New Roman" panose="02020603050405020304" pitchFamily="18" charset="0"/>
              </a:rPr>
              <a:t>E-Commerce </a:t>
            </a:r>
            <a:r>
              <a:rPr lang="en-IN" kern="1200" dirty="0">
                <a:latin typeface="Times New Roman" panose="02020603050405020304" pitchFamily="18" charset="0"/>
                <a:ea typeface="+mj-ea"/>
                <a:cs typeface="Times New Roman" panose="02020603050405020304" pitchFamily="18" charset="0"/>
              </a:rPr>
              <a:t>and Industry Value Chains</a:t>
            </a:r>
            <a:endParaRPr lang="en-US" kern="1200" dirty="0">
              <a:latin typeface="Times New Roman" panose="02020603050405020304" pitchFamily="18" charset="0"/>
              <a:ea typeface="+mj-ea"/>
              <a:cs typeface="Times New Roman" panose="02020603050405020304" pitchFamily="18" charset="0"/>
            </a:endParaRPr>
          </a:p>
        </p:txBody>
      </p:sp>
      <p:pic>
        <p:nvPicPr>
          <p:cNvPr id="3" name="Picture 2" descr="A flow diagram illustrates the six generic players in e-commerce and industry value chains. The six players are as follows. Suppliers. Manufacturers, who have supply chain management systems. Transporters, who are needed by manufacturers as they have transport management systems with alternative direct channels such as the Web. Distributors, who have inventory management systems. Retailers who have efficient customer response systems. Customer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350" y="2010536"/>
            <a:ext cx="7987301" cy="3219072"/>
          </a:xfrm>
          <a:prstGeom prst="rect">
            <a:avLst/>
          </a:prstGeom>
        </p:spPr>
      </p:pic>
    </p:spTree>
    <p:extLst>
      <p:ext uri="{BB962C8B-B14F-4D97-AF65-F5344CB8AC3E}">
        <p14:creationId xmlns:p14="http://schemas.microsoft.com/office/powerpoint/2010/main" val="31582786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Firm Value Chains</a:t>
            </a:r>
          </a:p>
        </p:txBody>
      </p:sp>
      <p:sp>
        <p:nvSpPr>
          <p:cNvPr id="3" name="Text Placeholder 2"/>
          <p:cNvSpPr>
            <a:spLocks noGrp="1"/>
          </p:cNvSpPr>
          <p:nvPr>
            <p:ph type="body" idx="1"/>
          </p:nvPr>
        </p:nvSpPr>
        <p:spPr>
          <a:xfrm>
            <a:off x="457200" y="1600200"/>
            <a:ext cx="8229600" cy="3385512"/>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Activities that a firm engages in to create final products from raw inputs</a:t>
            </a:r>
          </a:p>
          <a:p>
            <a:pPr marL="255651" lvl="0" indent="-255651">
              <a:spcAft>
                <a:spcPct val="0"/>
              </a:spcAft>
              <a:buSzPts val="2400"/>
              <a:tabLst/>
            </a:pPr>
            <a:r>
              <a:rPr lang="en-US" sz="2400" kern="1200" dirty="0">
                <a:solidFill>
                  <a:srgbClr val="000000"/>
                </a:solidFill>
                <a:latin typeface="Arial (Body)"/>
                <a:ea typeface="+mn-ea"/>
                <a:cs typeface="+mn-cs"/>
              </a:rPr>
              <a:t>Each step adds value</a:t>
            </a:r>
          </a:p>
          <a:p>
            <a:pPr marL="255651" lvl="0" indent="-255651">
              <a:spcAft>
                <a:spcPct val="0"/>
              </a:spcAft>
              <a:buSzPts val="2400"/>
              <a:tabLst/>
            </a:pPr>
            <a:r>
              <a:rPr lang="en-US" sz="2400" kern="1200" dirty="0">
                <a:solidFill>
                  <a:srgbClr val="000000"/>
                </a:solidFill>
                <a:latin typeface="Arial (Body)"/>
                <a:ea typeface="+mn-ea"/>
                <a:cs typeface="+mn-cs"/>
              </a:rPr>
              <a:t>Effect of Internet:</a:t>
            </a:r>
          </a:p>
          <a:p>
            <a:pPr marL="741553" lvl="1" indent="-284353">
              <a:spcAft>
                <a:spcPct val="0"/>
              </a:spcAft>
              <a:buSzPts val="2400"/>
            </a:pPr>
            <a:r>
              <a:rPr lang="en-US" sz="2400" kern="1200" dirty="0">
                <a:solidFill>
                  <a:srgbClr val="000000"/>
                </a:solidFill>
                <a:latin typeface="Arial (Body)"/>
                <a:ea typeface="+mn-ea"/>
                <a:cs typeface="+mn-cs"/>
              </a:rPr>
              <a:t>Increases operational efficiency</a:t>
            </a:r>
          </a:p>
          <a:p>
            <a:pPr marL="741553" lvl="1" indent="-284353">
              <a:spcAft>
                <a:spcPct val="0"/>
              </a:spcAft>
              <a:buSzPts val="2400"/>
            </a:pPr>
            <a:r>
              <a:rPr lang="en-US" sz="2400" kern="1200" dirty="0">
                <a:solidFill>
                  <a:srgbClr val="000000"/>
                </a:solidFill>
                <a:latin typeface="Arial (Body)"/>
                <a:ea typeface="+mn-ea"/>
                <a:cs typeface="+mn-cs"/>
              </a:rPr>
              <a:t>Enables product differentiation</a:t>
            </a:r>
          </a:p>
          <a:p>
            <a:pPr marL="741553" lvl="1" indent="-284353">
              <a:spcAft>
                <a:spcPct val="0"/>
              </a:spcAft>
              <a:buSzPts val="2400"/>
            </a:pPr>
            <a:r>
              <a:rPr lang="en-US" sz="2400" kern="1200" dirty="0">
                <a:solidFill>
                  <a:srgbClr val="000000"/>
                </a:solidFill>
                <a:latin typeface="Arial (Body)"/>
                <a:ea typeface="+mn-ea"/>
                <a:cs typeface="+mn-cs"/>
              </a:rPr>
              <a:t>Enables precise coordination of steps in chain</a:t>
            </a:r>
          </a:p>
        </p:txBody>
      </p:sp>
    </p:spTree>
    <p:extLst>
      <p:ext uri="{BB962C8B-B14F-4D97-AF65-F5344CB8AC3E}">
        <p14:creationId xmlns:p14="http://schemas.microsoft.com/office/powerpoint/2010/main" val="16410043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Figure 2.5 </a:t>
            </a:r>
            <a:r>
              <a:rPr lang="pt-BR" kern="1200" dirty="0">
                <a:latin typeface="Times New Roman" panose="02020603050405020304" pitchFamily="18" charset="0"/>
                <a:ea typeface="+mj-ea"/>
                <a:cs typeface="Times New Roman" panose="02020603050405020304" pitchFamily="18" charset="0"/>
              </a:rPr>
              <a:t>E-Commerce </a:t>
            </a:r>
            <a:r>
              <a:rPr lang="en-IN" kern="1200" dirty="0">
                <a:latin typeface="Times New Roman" panose="02020603050405020304" pitchFamily="18" charset="0"/>
                <a:ea typeface="+mj-ea"/>
                <a:cs typeface="Times New Roman" panose="02020603050405020304" pitchFamily="18" charset="0"/>
              </a:rPr>
              <a:t>and Firm Value Chains</a:t>
            </a:r>
            <a:endParaRPr lang="en-US" kern="1200" dirty="0">
              <a:latin typeface="Times New Roman" panose="02020603050405020304" pitchFamily="18" charset="0"/>
              <a:ea typeface="+mj-ea"/>
              <a:cs typeface="Times New Roman" panose="02020603050405020304" pitchFamily="18" charset="0"/>
            </a:endParaRPr>
          </a:p>
        </p:txBody>
      </p:sp>
      <p:pic>
        <p:nvPicPr>
          <p:cNvPr id="5" name="Picture 4" descr="An image shows the primary activities and secondary activities in e-commerce and firm value chains. The secondary activities are administration, human resources, information systems, procurement, and finance slash accounting. The primary activities are inbound logistics, operations, outbound logistics, sales and marketing, and after sales servi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672" y="1870923"/>
            <a:ext cx="7878657" cy="3580185"/>
          </a:xfrm>
          <a:prstGeom prst="rect">
            <a:avLst/>
          </a:prstGeom>
        </p:spPr>
      </p:pic>
    </p:spTree>
    <p:extLst>
      <p:ext uri="{BB962C8B-B14F-4D97-AF65-F5344CB8AC3E}">
        <p14:creationId xmlns:p14="http://schemas.microsoft.com/office/powerpoint/2010/main" val="489115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Firm Value Webs</a:t>
            </a:r>
          </a:p>
        </p:txBody>
      </p:sp>
      <p:sp>
        <p:nvSpPr>
          <p:cNvPr id="3" name="Text Placeholder 2"/>
          <p:cNvSpPr>
            <a:spLocks noGrp="1"/>
          </p:cNvSpPr>
          <p:nvPr>
            <p:ph type="body" idx="1"/>
          </p:nvPr>
        </p:nvSpPr>
        <p:spPr>
          <a:xfrm>
            <a:off x="457200" y="1600200"/>
            <a:ext cx="8229600" cy="2785348"/>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Networked business ecosystem</a:t>
            </a:r>
          </a:p>
          <a:p>
            <a:pPr marL="255651" lvl="0" indent="-255651">
              <a:spcAft>
                <a:spcPct val="0"/>
              </a:spcAft>
              <a:buSzPts val="2400"/>
              <a:tabLst/>
            </a:pPr>
            <a:r>
              <a:rPr lang="en-US" altLang="en-US" sz="2400" kern="1200" dirty="0">
                <a:solidFill>
                  <a:srgbClr val="000000"/>
                </a:solidFill>
                <a:latin typeface="Arial (Body)"/>
                <a:ea typeface="+mn-ea"/>
                <a:cs typeface="+mn-cs"/>
              </a:rPr>
              <a:t>Uses Internet technology to coordinate the value chains of business partners</a:t>
            </a:r>
          </a:p>
          <a:p>
            <a:pPr marL="255651" lvl="0" indent="-255651">
              <a:spcAft>
                <a:spcPct val="0"/>
              </a:spcAft>
              <a:buSzPts val="2400"/>
              <a:tabLst/>
            </a:pPr>
            <a:r>
              <a:rPr lang="en-US" altLang="en-US" sz="2400" kern="1200" dirty="0">
                <a:solidFill>
                  <a:srgbClr val="000000"/>
                </a:solidFill>
                <a:latin typeface="Arial (Body)"/>
                <a:ea typeface="+mn-ea"/>
                <a:cs typeface="+mn-cs"/>
              </a:rPr>
              <a:t>Coordinates a firm</a:t>
            </a:r>
            <a:r>
              <a:rPr lang="en-IN" altLang="ja-JP" sz="2400" kern="1200" dirty="0">
                <a:solidFill>
                  <a:srgbClr val="000000"/>
                </a:solidFill>
                <a:latin typeface="Arial (Body)"/>
                <a:cs typeface="+mn-cs"/>
              </a:rPr>
              <a:t>’</a:t>
            </a:r>
            <a:r>
              <a:rPr lang="en-US" altLang="ja-JP" sz="2400" kern="1200" dirty="0">
                <a:solidFill>
                  <a:srgbClr val="000000"/>
                </a:solidFill>
                <a:latin typeface="Arial (Body)"/>
                <a:cs typeface="+mn-cs"/>
              </a:rPr>
              <a:t>s suppliers with its own production needs using an Internet-based supply chain management system</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399962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pt-BR" kern="1200" dirty="0">
                <a:latin typeface="Times New Roman" panose="02020603050405020304" pitchFamily="18" charset="0"/>
                <a:ea typeface="+mj-ea"/>
                <a:cs typeface="Times New Roman" panose="02020603050405020304" pitchFamily="18" charset="0"/>
              </a:rPr>
              <a:t>E-Commerce </a:t>
            </a:r>
            <a:r>
              <a:rPr lang="en-US" kern="1200" dirty="0">
                <a:latin typeface="Times New Roman" panose="02020603050405020304" pitchFamily="18" charset="0"/>
                <a:ea typeface="+mj-ea"/>
                <a:cs typeface="Times New Roman" panose="02020603050405020304" pitchFamily="18" charset="0"/>
              </a:rPr>
              <a:t>Business Models</a:t>
            </a:r>
          </a:p>
        </p:txBody>
      </p:sp>
      <p:sp>
        <p:nvSpPr>
          <p:cNvPr id="3" name="Text Placeholder 2"/>
          <p:cNvSpPr>
            <a:spLocks noGrp="1"/>
          </p:cNvSpPr>
          <p:nvPr>
            <p:ph type="body" idx="1"/>
          </p:nvPr>
        </p:nvSpPr>
        <p:spPr>
          <a:xfrm>
            <a:off x="457200" y="1600199"/>
            <a:ext cx="8229600" cy="3857079"/>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Business model</a:t>
            </a:r>
          </a:p>
          <a:p>
            <a:pPr marL="741553" lvl="1" indent="-284353">
              <a:spcAft>
                <a:spcPct val="0"/>
              </a:spcAft>
              <a:buSzPts val="2400"/>
            </a:pPr>
            <a:r>
              <a:rPr lang="en-US" altLang="en-US" sz="2400" kern="1200" dirty="0">
                <a:solidFill>
                  <a:srgbClr val="000000"/>
                </a:solidFill>
                <a:latin typeface="Arial (Body)"/>
                <a:ea typeface="+mn-ea"/>
                <a:cs typeface="+mn-cs"/>
              </a:rPr>
              <a:t>Set of planned activities designed to result in a profit in a marketplace</a:t>
            </a:r>
          </a:p>
          <a:p>
            <a:pPr marL="255651" lvl="0" indent="-255651">
              <a:spcAft>
                <a:spcPct val="0"/>
              </a:spcAft>
              <a:buSzPts val="2400"/>
              <a:tabLst/>
            </a:pPr>
            <a:r>
              <a:rPr lang="en-US" altLang="en-US" sz="2400" kern="1200" dirty="0">
                <a:solidFill>
                  <a:srgbClr val="000000"/>
                </a:solidFill>
                <a:latin typeface="Arial (Body)"/>
                <a:ea typeface="+mn-ea"/>
                <a:cs typeface="+mn-cs"/>
              </a:rPr>
              <a:t>Business plan</a:t>
            </a:r>
          </a:p>
          <a:p>
            <a:pPr marL="741553" lvl="1" indent="-284353">
              <a:spcAft>
                <a:spcPct val="0"/>
              </a:spcAft>
              <a:buSzPts val="2400"/>
            </a:pPr>
            <a:r>
              <a:rPr lang="en-US" altLang="en-US" sz="2400" kern="1200" dirty="0">
                <a:solidFill>
                  <a:srgbClr val="000000"/>
                </a:solidFill>
                <a:latin typeface="Arial (Body)"/>
                <a:ea typeface="+mn-ea"/>
                <a:cs typeface="+mn-cs"/>
              </a:rPr>
              <a:t>Describes a firm</a:t>
            </a:r>
            <a:r>
              <a:rPr lang="en-IN" altLang="ja-JP" sz="2400" kern="1200" dirty="0">
                <a:solidFill>
                  <a:srgbClr val="000000"/>
                </a:solidFill>
                <a:latin typeface="Arial (Body)"/>
                <a:cs typeface="+mn-cs"/>
              </a:rPr>
              <a:t>’</a:t>
            </a:r>
            <a:r>
              <a:rPr lang="en-US" altLang="ja-JP" sz="2400" kern="1200" dirty="0">
                <a:solidFill>
                  <a:srgbClr val="000000"/>
                </a:solidFill>
                <a:latin typeface="Arial (Body)"/>
                <a:cs typeface="+mn-cs"/>
              </a:rPr>
              <a:t>s business model</a:t>
            </a:r>
          </a:p>
          <a:p>
            <a:pPr marL="255651" lvl="0" indent="-255651">
              <a:spcAft>
                <a:spcPct val="0"/>
              </a:spcAft>
              <a:buSzPts val="2400"/>
              <a:tabLst/>
            </a:pPr>
            <a:r>
              <a:rPr lang="pt-BR" altLang="en-US" sz="2400" kern="1200" dirty="0">
                <a:solidFill>
                  <a:srgbClr val="000000"/>
                </a:solidFill>
                <a:latin typeface="Arial (Body)"/>
                <a:ea typeface="+mn-ea"/>
                <a:cs typeface="+mn-cs"/>
              </a:rPr>
              <a:t>E-commerce </a:t>
            </a:r>
            <a:r>
              <a:rPr lang="en-US" altLang="en-US" sz="2400" kern="1200" dirty="0">
                <a:solidFill>
                  <a:srgbClr val="000000"/>
                </a:solidFill>
                <a:latin typeface="Arial (Body)"/>
                <a:ea typeface="+mn-ea"/>
                <a:cs typeface="+mn-cs"/>
              </a:rPr>
              <a:t>business model</a:t>
            </a:r>
          </a:p>
          <a:p>
            <a:pPr marL="741553" lvl="1" indent="-284353">
              <a:spcAft>
                <a:spcPct val="0"/>
              </a:spcAft>
              <a:buSzPts val="2400"/>
            </a:pPr>
            <a:r>
              <a:rPr lang="en-US" altLang="en-US" sz="2400" kern="1200" dirty="0">
                <a:solidFill>
                  <a:srgbClr val="000000"/>
                </a:solidFill>
                <a:latin typeface="Arial (Body)"/>
                <a:ea typeface="+mn-ea"/>
                <a:cs typeface="+mn-cs"/>
              </a:rPr>
              <a:t>Uses/leverages unique qualities of the Internet, the Web, and the mobile platform. </a:t>
            </a:r>
          </a:p>
        </p:txBody>
      </p:sp>
    </p:spTree>
    <p:extLst>
      <p:ext uri="{BB962C8B-B14F-4D97-AF65-F5344CB8AC3E}">
        <p14:creationId xmlns:p14="http://schemas.microsoft.com/office/powerpoint/2010/main" val="12668582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Figure 2.6 Internet-Enabled Value Web</a:t>
            </a:r>
            <a:endParaRPr lang="en-US" kern="1200" dirty="0">
              <a:latin typeface="Times New Roman" panose="02020603050405020304" pitchFamily="18" charset="0"/>
              <a:ea typeface="+mj-ea"/>
              <a:cs typeface="Times New Roman" panose="02020603050405020304" pitchFamily="18" charset="0"/>
            </a:endParaRPr>
          </a:p>
        </p:txBody>
      </p:sp>
      <p:pic>
        <p:nvPicPr>
          <p:cNvPr id="3" name="Picture 2" descr="A diagram illustrates Internet-enabled value web by showing how a firm or industry transacts with several value chains outside it. The diagram shows a cloud labeled firm or industry in the center connected by two-way arrows to four other clouds surrounding it. The firm has ERP systems and legacy systems. The first cloud represents strategic alliance and partner firms. The second cloud represents customers, who are connected to the firm through customer relationship management or C R M systems, the third cloud represents indirect suppliers or M R O, and the fourth cloud represents direct suppliers, who are connected to the firm through supply chain management systems such as private industrial networks and net marketplac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7491" y="1604820"/>
            <a:ext cx="5589019" cy="4521827"/>
          </a:xfrm>
          <a:prstGeom prst="rect">
            <a:avLst/>
          </a:prstGeom>
        </p:spPr>
      </p:pic>
    </p:spTree>
    <p:extLst>
      <p:ext uri="{BB962C8B-B14F-4D97-AF65-F5344CB8AC3E}">
        <p14:creationId xmlns:p14="http://schemas.microsoft.com/office/powerpoint/2010/main" val="3778171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a:latin typeface="Times New Roman" panose="02020603050405020304" pitchFamily="18" charset="0"/>
                <a:ea typeface="+mj-ea"/>
                <a:cs typeface="Times New Roman" panose="02020603050405020304" pitchFamily="18" charset="0"/>
              </a:rPr>
              <a:t>Business Strategy</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716372"/>
          </a:xfrm>
        </p:spPr>
        <p:txBody>
          <a:bodyPr wrap="square" lIns="91425" tIns="91425" rIns="91425" bIns="91425">
            <a:noAutofit/>
          </a:bodyPr>
          <a:lstStyle/>
          <a:p>
            <a:pPr marL="255651" lvl="0" indent="-255651">
              <a:spcAft>
                <a:spcPct val="0"/>
              </a:spcAft>
              <a:buSzPts val="2400"/>
              <a:tabLst/>
              <a:defRPr/>
            </a:pPr>
            <a:r>
              <a:rPr lang="en-US" sz="2400" kern="1200">
                <a:solidFill>
                  <a:srgbClr val="000000"/>
                </a:solidFill>
                <a:latin typeface="Arial (Body)"/>
                <a:ea typeface="+mn-ea"/>
                <a:cs typeface="+mn-cs"/>
              </a:rPr>
              <a:t>Plan for achieving superior long-term returns on capital invested: that is, profit</a:t>
            </a:r>
          </a:p>
          <a:p>
            <a:pPr marL="255651" lvl="0" indent="-255651">
              <a:spcAft>
                <a:spcPct val="0"/>
              </a:spcAft>
              <a:buSzPts val="2400"/>
              <a:tabLst/>
              <a:defRPr/>
            </a:pPr>
            <a:r>
              <a:rPr lang="en-US" sz="2400" kern="1200">
                <a:solidFill>
                  <a:srgbClr val="000000"/>
                </a:solidFill>
                <a:latin typeface="Arial (Body)"/>
                <a:ea typeface="+mn-ea"/>
                <a:cs typeface="+mn-cs"/>
              </a:rPr>
              <a:t>Five generic strategies</a:t>
            </a:r>
          </a:p>
          <a:p>
            <a:pPr marL="741553" lvl="1" indent="-284353">
              <a:spcAft>
                <a:spcPct val="0"/>
              </a:spcAft>
              <a:buSzPts val="2400"/>
              <a:defRPr/>
            </a:pPr>
            <a:r>
              <a:rPr lang="en-US" sz="2400" kern="1200">
                <a:solidFill>
                  <a:srgbClr val="000000"/>
                </a:solidFill>
                <a:latin typeface="Arial (Body)"/>
                <a:ea typeface="ＭＳ Ｐゴシック" charset="0"/>
                <a:cs typeface="+mn-cs"/>
              </a:rPr>
              <a:t>Product/service differentiation</a:t>
            </a:r>
          </a:p>
          <a:p>
            <a:pPr marL="741553" lvl="1" indent="-284353">
              <a:spcAft>
                <a:spcPct val="0"/>
              </a:spcAft>
              <a:buSzPts val="2400"/>
              <a:defRPr/>
            </a:pPr>
            <a:r>
              <a:rPr lang="en-US" sz="2400" kern="1200">
                <a:solidFill>
                  <a:srgbClr val="000000"/>
                </a:solidFill>
                <a:latin typeface="Arial (Body)"/>
                <a:ea typeface="ＭＳ Ｐゴシック" charset="0"/>
                <a:cs typeface="+mn-cs"/>
              </a:rPr>
              <a:t>Cost competition</a:t>
            </a:r>
          </a:p>
          <a:p>
            <a:pPr marL="741553" lvl="1" indent="-284353">
              <a:spcAft>
                <a:spcPct val="0"/>
              </a:spcAft>
              <a:buSzPts val="2400"/>
              <a:defRPr/>
            </a:pPr>
            <a:r>
              <a:rPr lang="en-US" sz="2400" kern="1200">
                <a:solidFill>
                  <a:srgbClr val="000000"/>
                </a:solidFill>
                <a:latin typeface="Arial (Body)"/>
                <a:ea typeface="ＭＳ Ｐゴシック" charset="0"/>
                <a:cs typeface="+mn-cs"/>
              </a:rPr>
              <a:t>Scope</a:t>
            </a:r>
          </a:p>
          <a:p>
            <a:pPr marL="741553" lvl="1" indent="-284353">
              <a:spcAft>
                <a:spcPct val="0"/>
              </a:spcAft>
              <a:buSzPts val="2400"/>
              <a:defRPr/>
            </a:pPr>
            <a:r>
              <a:rPr lang="en-US" sz="2400" kern="1200">
                <a:solidFill>
                  <a:srgbClr val="000000"/>
                </a:solidFill>
                <a:latin typeface="Arial (Body)"/>
                <a:ea typeface="ＭＳ Ｐゴシック" charset="0"/>
                <a:cs typeface="+mn-cs"/>
              </a:rPr>
              <a:t>Focus/market niche</a:t>
            </a:r>
          </a:p>
          <a:p>
            <a:pPr marL="741553" lvl="1" indent="-284353">
              <a:spcAft>
                <a:spcPct val="0"/>
              </a:spcAft>
              <a:buSzPts val="2400"/>
              <a:defRPr/>
            </a:pPr>
            <a:r>
              <a:rPr lang="en-US" sz="2400" kern="1200">
                <a:solidFill>
                  <a:srgbClr val="000000"/>
                </a:solidFill>
                <a:latin typeface="Arial (Body)"/>
                <a:ea typeface="ＭＳ Ｐゴシック" charset="0"/>
                <a:cs typeface="+mn-cs"/>
              </a:rPr>
              <a:t>Customer intimacy</a:t>
            </a:r>
            <a:endParaRPr lang="en-US" sz="2400" kern="1200" dirty="0">
              <a:solidFill>
                <a:srgbClr val="000000"/>
              </a:solidFill>
              <a:latin typeface="Arial (Body)"/>
              <a:ea typeface="ＭＳ Ｐゴシック" charset="0"/>
              <a:cs typeface="+mn-cs"/>
            </a:endParaRPr>
          </a:p>
        </p:txBody>
      </p:sp>
    </p:spTree>
    <p:extLst>
      <p:ext uri="{BB962C8B-B14F-4D97-AF65-F5344CB8AC3E}">
        <p14:creationId xmlns:p14="http://schemas.microsoft.com/office/powerpoint/2010/main" val="21184822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pt-BR" kern="1200" dirty="0">
                <a:latin typeface="Times New Roman" panose="02020603050405020304" pitchFamily="18" charset="0"/>
                <a:ea typeface="+mj-ea"/>
                <a:cs typeface="Times New Roman" panose="02020603050405020304" pitchFamily="18" charset="0"/>
              </a:rPr>
              <a:t>E-Commerce </a:t>
            </a:r>
            <a:r>
              <a:rPr lang="en-IN" kern="1200" dirty="0">
                <a:latin typeface="Times New Roman" panose="02020603050405020304" pitchFamily="18" charset="0"/>
                <a:ea typeface="+mj-ea"/>
                <a:cs typeface="Times New Roman" panose="02020603050405020304" pitchFamily="18" charset="0"/>
              </a:rPr>
              <a:t>Technology and Business Model Disruption</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024148"/>
          </a:xfrm>
        </p:spPr>
        <p:txBody>
          <a:bodyPr wrap="square" lIns="91425" tIns="91425" rIns="91425" bIns="91425">
            <a:noAutofit/>
          </a:bodyPr>
          <a:lstStyle/>
          <a:p>
            <a:pPr marL="255651" lvl="0" indent="-255651">
              <a:spcAft>
                <a:spcPct val="0"/>
              </a:spcAft>
              <a:buSzPts val="2400"/>
              <a:tabLst/>
              <a:defRPr/>
            </a:pPr>
            <a:r>
              <a:rPr lang="en-US" sz="2400" kern="1200" dirty="0">
                <a:solidFill>
                  <a:srgbClr val="000000"/>
                </a:solidFill>
                <a:latin typeface="Arial (Body)"/>
                <a:ea typeface="+mn-ea"/>
                <a:cs typeface="+mn-cs"/>
              </a:rPr>
              <a:t>Disruptive technologies</a:t>
            </a:r>
          </a:p>
          <a:p>
            <a:pPr marL="255651" lvl="0" indent="-255651">
              <a:spcAft>
                <a:spcPct val="0"/>
              </a:spcAft>
              <a:buSzPts val="2400"/>
              <a:tabLst/>
              <a:defRPr/>
            </a:pPr>
            <a:r>
              <a:rPr lang="en-US" sz="2400" kern="1200" dirty="0">
                <a:solidFill>
                  <a:srgbClr val="000000"/>
                </a:solidFill>
                <a:latin typeface="Arial (Body)"/>
                <a:ea typeface="+mn-ea"/>
                <a:cs typeface="+mn-cs"/>
              </a:rPr>
              <a:t>Digital disruption</a:t>
            </a:r>
          </a:p>
          <a:p>
            <a:pPr marL="255651" lvl="0" indent="-255651">
              <a:spcAft>
                <a:spcPct val="0"/>
              </a:spcAft>
              <a:buSzPts val="2400"/>
              <a:tabLst/>
              <a:defRPr/>
            </a:pPr>
            <a:r>
              <a:rPr lang="en-US" sz="2400" kern="1200" dirty="0">
                <a:solidFill>
                  <a:srgbClr val="000000"/>
                </a:solidFill>
                <a:latin typeface="Arial (Body)"/>
                <a:ea typeface="+mn-ea"/>
                <a:cs typeface="+mn-cs"/>
              </a:rPr>
              <a:t>Sustaining technology</a:t>
            </a:r>
          </a:p>
          <a:p>
            <a:pPr marL="255651" lvl="0" indent="-255651">
              <a:spcAft>
                <a:spcPct val="0"/>
              </a:spcAft>
              <a:buSzPts val="2400"/>
              <a:tabLst/>
              <a:defRPr/>
            </a:pPr>
            <a:r>
              <a:rPr lang="en-US" sz="2400" kern="1200" dirty="0">
                <a:solidFill>
                  <a:srgbClr val="000000"/>
                </a:solidFill>
                <a:latin typeface="Arial (Body)"/>
                <a:ea typeface="+mn-ea"/>
                <a:cs typeface="+mn-cs"/>
              </a:rPr>
              <a:t>Stages</a:t>
            </a:r>
          </a:p>
          <a:p>
            <a:pPr marL="741553" lvl="1" indent="-284353">
              <a:spcAft>
                <a:spcPct val="0"/>
              </a:spcAft>
              <a:buSzPts val="2400"/>
              <a:defRPr/>
            </a:pPr>
            <a:r>
              <a:rPr lang="en-US" sz="2400" kern="1200" dirty="0">
                <a:solidFill>
                  <a:srgbClr val="000000"/>
                </a:solidFill>
                <a:latin typeface="Arial (Body)"/>
                <a:ea typeface="+mn-ea"/>
                <a:cs typeface="+mn-cs"/>
              </a:rPr>
              <a:t>Disruptors introduce new products of lower quality</a:t>
            </a:r>
          </a:p>
          <a:p>
            <a:pPr marL="741553" lvl="1" indent="-284353">
              <a:spcAft>
                <a:spcPct val="0"/>
              </a:spcAft>
              <a:buSzPts val="2400"/>
              <a:defRPr/>
            </a:pPr>
            <a:r>
              <a:rPr lang="en-US" sz="2400" kern="1200" dirty="0">
                <a:solidFill>
                  <a:srgbClr val="000000"/>
                </a:solidFill>
                <a:latin typeface="Arial (Body)"/>
                <a:ea typeface="+mn-ea"/>
                <a:cs typeface="+mn-cs"/>
              </a:rPr>
              <a:t>Disruptors improve products</a:t>
            </a:r>
          </a:p>
          <a:p>
            <a:pPr marL="741553" lvl="1" indent="-284353">
              <a:spcAft>
                <a:spcPct val="0"/>
              </a:spcAft>
              <a:buSzPts val="2400"/>
              <a:defRPr/>
            </a:pPr>
            <a:r>
              <a:rPr lang="en-US" sz="2400" kern="1200" dirty="0">
                <a:solidFill>
                  <a:srgbClr val="000000"/>
                </a:solidFill>
                <a:latin typeface="Arial (Body)"/>
                <a:ea typeface="+mn-ea"/>
                <a:cs typeface="+mn-cs"/>
              </a:rPr>
              <a:t>New products become superior to existing products</a:t>
            </a:r>
          </a:p>
          <a:p>
            <a:pPr marL="741553" lvl="1" indent="-284353">
              <a:spcAft>
                <a:spcPct val="0"/>
              </a:spcAft>
              <a:buSzPts val="2400"/>
              <a:defRPr/>
            </a:pPr>
            <a:r>
              <a:rPr lang="en-US" sz="2400" kern="1200" dirty="0">
                <a:solidFill>
                  <a:srgbClr val="000000"/>
                </a:solidFill>
                <a:latin typeface="Arial (Body)"/>
                <a:ea typeface="+mn-ea"/>
                <a:cs typeface="+mn-cs"/>
              </a:rPr>
              <a:t>Incumbent companies lose market share</a:t>
            </a:r>
          </a:p>
        </p:txBody>
      </p:sp>
    </p:spTree>
    <p:extLst>
      <p:ext uri="{BB962C8B-B14F-4D97-AF65-F5344CB8AC3E}">
        <p14:creationId xmlns:p14="http://schemas.microsoft.com/office/powerpoint/2010/main" val="26034868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Careers in </a:t>
            </a:r>
            <a:r>
              <a:rPr lang="pt-BR" kern="1200" dirty="0">
                <a:latin typeface="Times New Roman" panose="02020603050405020304" pitchFamily="18" charset="0"/>
                <a:ea typeface="+mj-ea"/>
                <a:cs typeface="Times New Roman" panose="02020603050405020304" pitchFamily="18" charset="0"/>
              </a:rPr>
              <a:t>E-Commerce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239044"/>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Position: Assistant Manager of </a:t>
            </a:r>
            <a:r>
              <a:rPr lang="pt-BR" sz="2400" kern="1200" dirty="0">
                <a:solidFill>
                  <a:srgbClr val="000000"/>
                </a:solidFill>
                <a:latin typeface="Arial (Body)"/>
                <a:ea typeface="+mn-ea"/>
                <a:cs typeface="+mn-cs"/>
              </a:rPr>
              <a:t>E-business</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Qualification/Skills</a:t>
            </a:r>
          </a:p>
          <a:p>
            <a:pPr marL="255651" lvl="0" indent="-255651">
              <a:spcAft>
                <a:spcPct val="0"/>
              </a:spcAft>
              <a:buSzPts val="2400"/>
              <a:tabLst/>
            </a:pPr>
            <a:r>
              <a:rPr lang="en-US" sz="2400" kern="1200" dirty="0">
                <a:solidFill>
                  <a:srgbClr val="000000"/>
                </a:solidFill>
                <a:latin typeface="Arial (Body)"/>
                <a:ea typeface="+mn-ea"/>
                <a:cs typeface="+mn-cs"/>
              </a:rPr>
              <a:t>Preparing for the Interview</a:t>
            </a:r>
          </a:p>
          <a:p>
            <a:pPr marL="255651" lvl="0" indent="-255651">
              <a:spcAft>
                <a:spcPct val="0"/>
              </a:spcAft>
              <a:buSzPts val="2400"/>
              <a:tabLst/>
            </a:pPr>
            <a:r>
              <a:rPr lang="en-US" sz="2400" kern="1200" dirty="0">
                <a:solidFill>
                  <a:srgbClr val="000000"/>
                </a:solidFill>
                <a:latin typeface="Arial (Body)"/>
                <a:ea typeface="+mn-ea"/>
                <a:cs typeface="+mn-cs"/>
              </a:rPr>
              <a:t>Possible Interview Questions</a:t>
            </a:r>
          </a:p>
        </p:txBody>
      </p:sp>
    </p:spTree>
    <p:extLst>
      <p:ext uri="{BB962C8B-B14F-4D97-AF65-F5344CB8AC3E}">
        <p14:creationId xmlns:p14="http://schemas.microsoft.com/office/powerpoint/2010/main" val="17807377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oAutofit/>
          </a:bodyPr>
          <a:lstStyle/>
          <a:p>
            <a:r>
              <a:rPr lang="en-US" dirty="0">
                <a:latin typeface="Times New Roman" panose="02020603050405020304" pitchFamily="18" charset="0"/>
              </a:rPr>
              <a:t>Copyright</a:t>
            </a:r>
            <a:endParaRPr lang="en-US" sz="2000" b="0"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Eight Key Elements of a Business Model</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432054" lvl="0" indent="-432054">
              <a:spcAft>
                <a:spcPct val="0"/>
              </a:spcAft>
              <a:buSzPts val="2400"/>
              <a:buFont typeface="+mj-lt"/>
              <a:buAutoNum type="arabicPeriod"/>
              <a:tabLst/>
            </a:pPr>
            <a:r>
              <a:rPr lang="en-US" sz="2400" kern="1200" dirty="0">
                <a:solidFill>
                  <a:srgbClr val="000000"/>
                </a:solidFill>
                <a:latin typeface="Arial (Body)"/>
                <a:ea typeface="+mn-ea"/>
                <a:cs typeface="+mn-cs"/>
              </a:rPr>
              <a:t>Value proposition</a:t>
            </a:r>
          </a:p>
          <a:p>
            <a:pPr marL="432054" lvl="0" indent="-432054">
              <a:spcAft>
                <a:spcPct val="0"/>
              </a:spcAft>
              <a:buSzPts val="2400"/>
              <a:buFont typeface="+mj-lt"/>
              <a:buAutoNum type="arabicPeriod"/>
              <a:tabLst/>
            </a:pPr>
            <a:r>
              <a:rPr lang="en-US" sz="2400" kern="1200" dirty="0">
                <a:solidFill>
                  <a:srgbClr val="000000"/>
                </a:solidFill>
                <a:latin typeface="Arial (Body)"/>
                <a:ea typeface="+mn-ea"/>
                <a:cs typeface="+mn-cs"/>
              </a:rPr>
              <a:t>Revenue model</a:t>
            </a:r>
          </a:p>
          <a:p>
            <a:pPr marL="432054" lvl="0" indent="-432054">
              <a:spcAft>
                <a:spcPct val="0"/>
              </a:spcAft>
              <a:buSzPts val="2400"/>
              <a:buFont typeface="+mj-lt"/>
              <a:buAutoNum type="arabicPeriod"/>
              <a:tabLst/>
            </a:pPr>
            <a:r>
              <a:rPr lang="en-US" sz="2400" kern="1200" dirty="0">
                <a:solidFill>
                  <a:srgbClr val="000000"/>
                </a:solidFill>
                <a:latin typeface="Arial (Body)"/>
                <a:ea typeface="+mn-ea"/>
                <a:cs typeface="+mn-cs"/>
              </a:rPr>
              <a:t>Market opportunity</a:t>
            </a:r>
          </a:p>
          <a:p>
            <a:pPr marL="432054" lvl="0" indent="-432054">
              <a:spcAft>
                <a:spcPct val="0"/>
              </a:spcAft>
              <a:buSzPts val="2400"/>
              <a:buFont typeface="+mj-lt"/>
              <a:buAutoNum type="arabicPeriod"/>
              <a:tabLst/>
            </a:pPr>
            <a:r>
              <a:rPr lang="en-US" sz="2400" kern="1200" dirty="0">
                <a:solidFill>
                  <a:srgbClr val="000000"/>
                </a:solidFill>
                <a:latin typeface="Arial (Body)"/>
                <a:ea typeface="+mn-ea"/>
                <a:cs typeface="+mn-cs"/>
              </a:rPr>
              <a:t>Competitive environment</a:t>
            </a:r>
          </a:p>
          <a:p>
            <a:pPr marL="432054" lvl="0" indent="-432054">
              <a:spcAft>
                <a:spcPct val="0"/>
              </a:spcAft>
              <a:buSzPts val="2400"/>
              <a:buFont typeface="+mj-lt"/>
              <a:buAutoNum type="arabicPeriod"/>
              <a:tabLst/>
            </a:pPr>
            <a:r>
              <a:rPr lang="en-US" sz="2400" kern="1200" dirty="0">
                <a:solidFill>
                  <a:srgbClr val="000000"/>
                </a:solidFill>
                <a:latin typeface="Arial (Body)"/>
                <a:ea typeface="+mn-ea"/>
                <a:cs typeface="+mn-cs"/>
              </a:rPr>
              <a:t>Competitive advantage</a:t>
            </a:r>
          </a:p>
          <a:p>
            <a:pPr marL="432054" lvl="0" indent="-432054">
              <a:spcAft>
                <a:spcPct val="0"/>
              </a:spcAft>
              <a:buSzPts val="2400"/>
              <a:buFont typeface="+mj-lt"/>
              <a:buAutoNum type="arabicPeriod"/>
              <a:tabLst/>
            </a:pPr>
            <a:r>
              <a:rPr lang="en-US" sz="2400" kern="1200" dirty="0">
                <a:solidFill>
                  <a:srgbClr val="000000"/>
                </a:solidFill>
                <a:latin typeface="Arial (Body)"/>
                <a:ea typeface="+mn-ea"/>
                <a:cs typeface="+mn-cs"/>
              </a:rPr>
              <a:t>Market strategy</a:t>
            </a:r>
          </a:p>
          <a:p>
            <a:pPr marL="432054" lvl="0" indent="-432054">
              <a:spcAft>
                <a:spcPct val="0"/>
              </a:spcAft>
              <a:buSzPts val="2400"/>
              <a:buFont typeface="+mj-lt"/>
              <a:buAutoNum type="arabicPeriod"/>
              <a:tabLst/>
            </a:pPr>
            <a:r>
              <a:rPr lang="en-US" sz="2400" kern="1200" dirty="0">
                <a:solidFill>
                  <a:srgbClr val="000000"/>
                </a:solidFill>
                <a:latin typeface="Arial (Body)"/>
                <a:ea typeface="+mn-ea"/>
                <a:cs typeface="+mn-cs"/>
              </a:rPr>
              <a:t>Organizational development</a:t>
            </a:r>
          </a:p>
          <a:p>
            <a:pPr marL="432054" lvl="0" indent="-432054">
              <a:spcAft>
                <a:spcPct val="0"/>
              </a:spcAft>
              <a:buSzPts val="2400"/>
              <a:buFont typeface="+mj-lt"/>
              <a:buAutoNum type="arabicPeriod"/>
              <a:tabLst/>
            </a:pPr>
            <a:r>
              <a:rPr lang="en-US" sz="2400" kern="1200" dirty="0">
                <a:solidFill>
                  <a:srgbClr val="000000"/>
                </a:solidFill>
                <a:latin typeface="Arial (Body)"/>
                <a:ea typeface="+mn-ea"/>
                <a:cs typeface="+mn-cs"/>
              </a:rPr>
              <a:t>Management team</a:t>
            </a:r>
          </a:p>
        </p:txBody>
      </p:sp>
      <p:pic>
        <p:nvPicPr>
          <p:cNvPr id="4" name="Picture 3"/>
          <p:cNvPicPr>
            <a:picLocks noChangeAspect="1"/>
          </p:cNvPicPr>
          <p:nvPr/>
        </p:nvPicPr>
        <p:blipFill>
          <a:blip r:embed="rId2"/>
          <a:stretch>
            <a:fillRect/>
          </a:stretch>
        </p:blipFill>
        <p:spPr>
          <a:xfrm>
            <a:off x="4886267" y="1507012"/>
            <a:ext cx="4070261" cy="4480560"/>
          </a:xfrm>
          <a:prstGeom prst="rect">
            <a:avLst/>
          </a:prstGeom>
        </p:spPr>
      </p:pic>
    </p:spTree>
    <p:extLst>
      <p:ext uri="{BB962C8B-B14F-4D97-AF65-F5344CB8AC3E}">
        <p14:creationId xmlns:p14="http://schemas.microsoft.com/office/powerpoint/2010/main" val="920031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1. Value Proposition</a:t>
            </a:r>
          </a:p>
        </p:txBody>
      </p:sp>
      <p:sp>
        <p:nvSpPr>
          <p:cNvPr id="3" name="Text Placeholder 2"/>
          <p:cNvSpPr>
            <a:spLocks noGrp="1"/>
          </p:cNvSpPr>
          <p:nvPr>
            <p:ph type="body" idx="1"/>
          </p:nvPr>
        </p:nvSpPr>
        <p:spPr>
          <a:xfrm>
            <a:off x="457200" y="1600200"/>
            <a:ext cx="8229600" cy="2823820"/>
          </a:xfrm>
        </p:spPr>
        <p:txBody>
          <a:bodyPr wrap="square" lIns="91425" tIns="91425" rIns="91425" bIns="91425">
            <a:noAutofit/>
          </a:bodyPr>
          <a:lstStyle/>
          <a:p>
            <a:pPr marL="255651" lvl="0" indent="-255651">
              <a:spcAft>
                <a:spcPct val="0"/>
              </a:spcAft>
              <a:buSzPts val="2400"/>
              <a:tabLst/>
            </a:pPr>
            <a:r>
              <a:rPr lang="en-IN" altLang="ja-JP" sz="2400" kern="1200" dirty="0">
                <a:solidFill>
                  <a:srgbClr val="000000"/>
                </a:solidFill>
                <a:latin typeface="Arial (Body)"/>
                <a:cs typeface="+mn-cs"/>
              </a:rPr>
              <a:t>“</a:t>
            </a:r>
            <a:r>
              <a:rPr lang="en-US" altLang="ja-JP" sz="2400" kern="1200" dirty="0">
                <a:solidFill>
                  <a:srgbClr val="000000"/>
                </a:solidFill>
                <a:latin typeface="Arial (Body)"/>
                <a:cs typeface="+mn-cs"/>
              </a:rPr>
              <a:t>Why should the customer buy from you?</a:t>
            </a:r>
            <a:r>
              <a:rPr lang="en-IN" altLang="ja-JP" sz="2400" kern="1200" dirty="0">
                <a:solidFill>
                  <a:srgbClr val="000000"/>
                </a:solidFill>
                <a:latin typeface="Arial (Body)"/>
                <a:cs typeface="+mn-cs"/>
              </a:rPr>
              <a:t>”</a:t>
            </a:r>
            <a:endParaRPr lang="en-US" altLang="ja-JP" sz="2400" kern="1200" dirty="0">
              <a:solidFill>
                <a:srgbClr val="000000"/>
              </a:solidFill>
              <a:latin typeface="Arial (Body)"/>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Successful e-commerce value propositions:</a:t>
            </a:r>
          </a:p>
          <a:p>
            <a:pPr marL="741553" lvl="1" indent="-284353">
              <a:spcAft>
                <a:spcPct val="0"/>
              </a:spcAft>
              <a:buSzPts val="2400"/>
            </a:pPr>
            <a:r>
              <a:rPr lang="en-US" altLang="en-US" sz="2400" kern="1200" dirty="0">
                <a:solidFill>
                  <a:srgbClr val="000000"/>
                </a:solidFill>
                <a:latin typeface="Arial (Body)"/>
                <a:ea typeface="+mn-ea"/>
                <a:cs typeface="+mn-cs"/>
              </a:rPr>
              <a:t>Personalization/customization</a:t>
            </a:r>
          </a:p>
          <a:p>
            <a:pPr marL="741553" lvl="1" indent="-284353">
              <a:spcAft>
                <a:spcPct val="0"/>
              </a:spcAft>
              <a:buSzPts val="2400"/>
            </a:pPr>
            <a:r>
              <a:rPr lang="en-US" altLang="en-US" sz="2400" kern="1200" dirty="0">
                <a:solidFill>
                  <a:srgbClr val="000000"/>
                </a:solidFill>
                <a:latin typeface="Arial (Body)"/>
                <a:ea typeface="+mn-ea"/>
                <a:cs typeface="+mn-cs"/>
              </a:rPr>
              <a:t>Reduction of product search, price discovery costs</a:t>
            </a:r>
          </a:p>
          <a:p>
            <a:pPr marL="741553" lvl="1" indent="-284353">
              <a:spcAft>
                <a:spcPct val="0"/>
              </a:spcAft>
              <a:buSzPts val="2400"/>
            </a:pPr>
            <a:r>
              <a:rPr lang="en-US" altLang="en-US" sz="2400" kern="1200" dirty="0">
                <a:solidFill>
                  <a:srgbClr val="000000"/>
                </a:solidFill>
                <a:latin typeface="Arial (Body)"/>
                <a:ea typeface="+mn-ea"/>
                <a:cs typeface="+mn-cs"/>
              </a:rPr>
              <a:t>Facilitation of transactions by managing product delivery</a:t>
            </a:r>
          </a:p>
        </p:txBody>
      </p:sp>
    </p:spTree>
    <p:extLst>
      <p:ext uri="{BB962C8B-B14F-4D97-AF65-F5344CB8AC3E}">
        <p14:creationId xmlns:p14="http://schemas.microsoft.com/office/powerpoint/2010/main" val="2676698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2. Revenue Model</a:t>
            </a:r>
          </a:p>
        </p:txBody>
      </p:sp>
      <p:sp>
        <p:nvSpPr>
          <p:cNvPr id="3" name="Text Placeholder 2"/>
          <p:cNvSpPr>
            <a:spLocks noGrp="1"/>
          </p:cNvSpPr>
          <p:nvPr>
            <p:ph type="body" idx="1"/>
          </p:nvPr>
        </p:nvSpPr>
        <p:spPr>
          <a:xfrm>
            <a:off x="457200" y="1600200"/>
            <a:ext cx="8229600" cy="3793316"/>
          </a:xfrm>
        </p:spPr>
        <p:txBody>
          <a:bodyPr wrap="square" lIns="91425" tIns="91425" rIns="91425" bIns="91425">
            <a:noAutofit/>
          </a:bodyPr>
          <a:lstStyle/>
          <a:p>
            <a:pPr marL="255651" lvl="0" indent="-255651">
              <a:spcAft>
                <a:spcPct val="0"/>
              </a:spcAft>
              <a:buSzPts val="2400"/>
              <a:tabLst/>
            </a:pP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How will you earn money?</a:t>
            </a:r>
            <a:r>
              <a:rPr lang="ja-JP" altLang="en-US" sz="2400" kern="1200" dirty="0">
                <a:solidFill>
                  <a:srgbClr val="000000"/>
                </a:solidFill>
                <a:latin typeface="Arial (Body)"/>
                <a:cs typeface="+mn-cs"/>
              </a:rPr>
              <a:t>”</a:t>
            </a:r>
            <a:endParaRPr lang="en-US" altLang="ja-JP" sz="2400" kern="1200" dirty="0">
              <a:solidFill>
                <a:srgbClr val="000000"/>
              </a:solidFill>
              <a:latin typeface="Arial (Body)"/>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Major types of revenue models:</a:t>
            </a:r>
          </a:p>
          <a:p>
            <a:pPr marL="741553" lvl="1" indent="-284353">
              <a:spcAft>
                <a:spcPct val="0"/>
              </a:spcAft>
              <a:buSzPts val="2400"/>
            </a:pPr>
            <a:r>
              <a:rPr lang="en-US" altLang="en-US" sz="2400" kern="1200" dirty="0">
                <a:solidFill>
                  <a:srgbClr val="000000"/>
                </a:solidFill>
                <a:latin typeface="Arial (Body)"/>
                <a:ea typeface="+mn-ea"/>
                <a:cs typeface="+mn-cs"/>
              </a:rPr>
              <a:t>Advertising revenue model</a:t>
            </a:r>
          </a:p>
          <a:p>
            <a:pPr marL="741553" lvl="1" indent="-284353">
              <a:spcAft>
                <a:spcPct val="0"/>
              </a:spcAft>
              <a:buSzPts val="2400"/>
            </a:pPr>
            <a:r>
              <a:rPr lang="en-US" altLang="en-US" sz="2400" kern="1200" dirty="0">
                <a:solidFill>
                  <a:srgbClr val="000000"/>
                </a:solidFill>
                <a:latin typeface="Arial (Body)"/>
                <a:ea typeface="+mn-ea"/>
                <a:cs typeface="+mn-cs"/>
              </a:rPr>
              <a:t>Subscription revenue model</a:t>
            </a:r>
          </a:p>
          <a:p>
            <a:pPr marL="1144778" lvl="2" indent="-230378">
              <a:spcAft>
                <a:spcPct val="0"/>
              </a:spcAft>
              <a:buSzPts val="2400"/>
            </a:pPr>
            <a:r>
              <a:rPr lang="en-US" altLang="en-US" sz="2400" u="sng" kern="1200" dirty="0">
                <a:solidFill>
                  <a:srgbClr val="000000"/>
                </a:solidFill>
                <a:latin typeface="Arial (Body)"/>
                <a:ea typeface="+mn-ea"/>
                <a:cs typeface="+mn-cs"/>
              </a:rPr>
              <a:t>Freemium strategy</a:t>
            </a:r>
            <a:endParaRPr lang="en-US" altLang="en-US" u="sng" kern="1200" dirty="0">
              <a:solidFill>
                <a:prstClr val="black"/>
              </a:solidFill>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Transaction fee revenue model</a:t>
            </a:r>
          </a:p>
          <a:p>
            <a:pPr marL="741553" lvl="1" indent="-284353">
              <a:spcAft>
                <a:spcPct val="0"/>
              </a:spcAft>
              <a:buSzPts val="2400"/>
            </a:pPr>
            <a:r>
              <a:rPr lang="en-US" altLang="en-US" sz="2400" kern="1200" dirty="0">
                <a:solidFill>
                  <a:srgbClr val="000000"/>
                </a:solidFill>
                <a:latin typeface="Arial (Body)"/>
                <a:ea typeface="+mn-ea"/>
                <a:cs typeface="+mn-cs"/>
              </a:rPr>
              <a:t>Sales revenue model</a:t>
            </a:r>
          </a:p>
          <a:p>
            <a:pPr marL="741553" lvl="1" indent="-284353">
              <a:spcAft>
                <a:spcPct val="0"/>
              </a:spcAft>
              <a:buSzPts val="2400"/>
            </a:pPr>
            <a:r>
              <a:rPr lang="en-US" altLang="en-US" sz="2400" kern="1200" dirty="0">
                <a:solidFill>
                  <a:srgbClr val="000000"/>
                </a:solidFill>
                <a:latin typeface="Arial (Body)"/>
                <a:ea typeface="+mn-ea"/>
                <a:cs typeface="+mn-cs"/>
              </a:rPr>
              <a:t>Affiliate revenue model</a:t>
            </a:r>
          </a:p>
        </p:txBody>
      </p:sp>
    </p:spTree>
    <p:extLst>
      <p:ext uri="{BB962C8B-B14F-4D97-AF65-F5344CB8AC3E}">
        <p14:creationId xmlns:p14="http://schemas.microsoft.com/office/powerpoint/2010/main" val="374009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Insight on Society: Foursquare: Check Your Privacy at the Door</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70123"/>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pPr>
            <a:r>
              <a:rPr lang="en-US" sz="2400" kern="1200" dirty="0">
                <a:solidFill>
                  <a:srgbClr val="000000"/>
                </a:solidFill>
                <a:latin typeface="Arial (Body)"/>
                <a:ea typeface="+mn-ea"/>
                <a:cs typeface="+mn-cs"/>
              </a:rPr>
              <a:t>What revenue model does Foursquare use? What other revenue models might be appropriate?</a:t>
            </a:r>
          </a:p>
          <a:p>
            <a:pPr marL="741553" lvl="1" indent="-284353">
              <a:spcAft>
                <a:spcPct val="0"/>
              </a:spcAft>
              <a:buSzPts val="2400"/>
            </a:pPr>
            <a:r>
              <a:rPr lang="en-US" sz="2400" kern="1200" dirty="0">
                <a:solidFill>
                  <a:srgbClr val="000000"/>
                </a:solidFill>
                <a:latin typeface="Arial (Body)"/>
                <a:ea typeface="+mn-ea"/>
                <a:cs typeface="+mn-cs"/>
              </a:rPr>
              <a:t>Are privacy concerns the only shortcoming of location-based mobile services?</a:t>
            </a:r>
          </a:p>
          <a:p>
            <a:pPr marL="741553" lvl="1" indent="-284353">
              <a:spcAft>
                <a:spcPct val="0"/>
              </a:spcAft>
              <a:buSzPts val="2400"/>
            </a:pPr>
            <a:r>
              <a:rPr lang="en-US" sz="2400" kern="1200" dirty="0">
                <a:solidFill>
                  <a:srgbClr val="000000"/>
                </a:solidFill>
                <a:latin typeface="Arial (Body)"/>
                <a:ea typeface="+mn-ea"/>
                <a:cs typeface="+mn-cs"/>
              </a:rPr>
              <a:t>Should business firms be allowed to text or call mobile devices with advertising messages based on location?</a:t>
            </a:r>
          </a:p>
        </p:txBody>
      </p:sp>
    </p:spTree>
    <p:extLst>
      <p:ext uri="{BB962C8B-B14F-4D97-AF65-F5344CB8AC3E}">
        <p14:creationId xmlns:p14="http://schemas.microsoft.com/office/powerpoint/2010/main" val="3768356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3. Market Opportunity</a:t>
            </a:r>
          </a:p>
        </p:txBody>
      </p:sp>
      <p:sp>
        <p:nvSpPr>
          <p:cNvPr id="3" name="Text Placeholder 2"/>
          <p:cNvSpPr>
            <a:spLocks noGrp="1"/>
          </p:cNvSpPr>
          <p:nvPr>
            <p:ph type="body" idx="1"/>
          </p:nvPr>
        </p:nvSpPr>
        <p:spPr>
          <a:xfrm>
            <a:off x="457200" y="1600200"/>
            <a:ext cx="8229600" cy="3485539"/>
          </a:xfrm>
        </p:spPr>
        <p:txBody>
          <a:bodyPr wrap="square" lIns="91425" tIns="91425" rIns="91425" bIns="91425">
            <a:noAutofit/>
          </a:bodyPr>
          <a:lstStyle/>
          <a:p>
            <a:pPr marL="255651" lvl="0" indent="-255651">
              <a:spcAft>
                <a:spcPct val="0"/>
              </a:spcAft>
              <a:buSzPts val="2400"/>
              <a:tabLst/>
            </a:pP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What marketspace do you intend to serve and what is its size?</a:t>
            </a:r>
            <a:r>
              <a:rPr lang="ja-JP" altLang="en-US" sz="2400" kern="1200" dirty="0">
                <a:solidFill>
                  <a:srgbClr val="000000"/>
                </a:solidFill>
                <a:latin typeface="Arial (Body)"/>
                <a:cs typeface="+mn-cs"/>
              </a:rPr>
              <a:t>”</a:t>
            </a:r>
            <a:endParaRPr lang="en-US" altLang="ja-JP" sz="2400" kern="1200" dirty="0">
              <a:solidFill>
                <a:srgbClr val="000000"/>
              </a:solidFill>
              <a:latin typeface="Arial (Body)"/>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Marketspace: Area of actual or potential commercial value in which company intends to operate</a:t>
            </a:r>
          </a:p>
          <a:p>
            <a:pPr marL="741553" lvl="1" indent="-284353">
              <a:spcAft>
                <a:spcPct val="0"/>
              </a:spcAft>
              <a:buSzPts val="2400"/>
            </a:pPr>
            <a:r>
              <a:rPr lang="en-US" altLang="en-US" sz="2400" kern="1200" dirty="0">
                <a:solidFill>
                  <a:srgbClr val="000000"/>
                </a:solidFill>
                <a:latin typeface="Arial (Body)"/>
                <a:ea typeface="+mn-ea"/>
                <a:cs typeface="+mn-cs"/>
              </a:rPr>
              <a:t>Realistic market opportunity: Defined by revenue potential in each market niche in which company hopes to compete</a:t>
            </a:r>
          </a:p>
          <a:p>
            <a:pPr marL="255651" lvl="0" indent="-255651">
              <a:spcAft>
                <a:spcPct val="0"/>
              </a:spcAft>
              <a:buSzPts val="2400"/>
              <a:tabLst/>
            </a:pPr>
            <a:r>
              <a:rPr lang="en-US" altLang="en-US" sz="2400" kern="1200" dirty="0">
                <a:solidFill>
                  <a:srgbClr val="000000"/>
                </a:solidFill>
                <a:latin typeface="Arial (Body)"/>
                <a:ea typeface="+mn-ea"/>
                <a:cs typeface="+mn-cs"/>
              </a:rPr>
              <a:t>Market opportunity typically divided into smaller niches</a:t>
            </a:r>
          </a:p>
        </p:txBody>
      </p:sp>
    </p:spTree>
    <p:extLst>
      <p:ext uri="{BB962C8B-B14F-4D97-AF65-F5344CB8AC3E}">
        <p14:creationId xmlns:p14="http://schemas.microsoft.com/office/powerpoint/2010/main" val="3049519459"/>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9299</TotalTime>
  <Words>1826</Words>
  <Application>Microsoft Macintosh PowerPoint</Application>
  <PresentationFormat>全屏显示(4:3)</PresentationFormat>
  <Paragraphs>283</Paragraphs>
  <Slides>44</Slides>
  <Notes>6</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44</vt:i4>
      </vt:variant>
    </vt:vector>
  </HeadingPairs>
  <TitlesOfParts>
    <vt:vector size="52" baseType="lpstr">
      <vt:lpstr>Arial (Body)</vt:lpstr>
      <vt:lpstr>ＭＳ Ｐゴシック</vt:lpstr>
      <vt:lpstr>Noto Sans Symbols</vt:lpstr>
      <vt:lpstr>Arial</vt:lpstr>
      <vt:lpstr>Times New Roman</vt:lpstr>
      <vt:lpstr>Verdana</vt:lpstr>
      <vt:lpstr>508 Lecture</vt:lpstr>
      <vt:lpstr>1_508 Lecture</vt:lpstr>
      <vt:lpstr>E-Commerce 2018: Business. Technology. Society</vt:lpstr>
      <vt:lpstr>Learning Objectives</vt:lpstr>
      <vt:lpstr>Tweet Tweet: Will Twitter Ever Find a Business Model That Works?</vt:lpstr>
      <vt:lpstr>E-Commerce Business Models</vt:lpstr>
      <vt:lpstr>Eight Key Elements of a Business Model</vt:lpstr>
      <vt:lpstr>1. Value Proposition</vt:lpstr>
      <vt:lpstr>2. Revenue Model</vt:lpstr>
      <vt:lpstr>Insight on Society: Foursquare: Check Your Privacy at the Door</vt:lpstr>
      <vt:lpstr>3. Market Opportunity</vt:lpstr>
      <vt:lpstr>4. Competitive Environment</vt:lpstr>
      <vt:lpstr>5. Competitive Advantage</vt:lpstr>
      <vt:lpstr>6. Market Strategy</vt:lpstr>
      <vt:lpstr>7. Organizational Development</vt:lpstr>
      <vt:lpstr>8. Management Team</vt:lpstr>
      <vt:lpstr>Raising Capital</vt:lpstr>
      <vt:lpstr>PowerPoint 演示文稿</vt:lpstr>
      <vt:lpstr>Insight on Business: Crowdfunding Takes off</vt:lpstr>
      <vt:lpstr>Categorizing E-Commerce Business Models</vt:lpstr>
      <vt:lpstr>B2C Business Models</vt:lpstr>
      <vt:lpstr>B2C Models: E-Tailer</vt:lpstr>
      <vt:lpstr>B2C Models: Community Provider</vt:lpstr>
      <vt:lpstr>B2C Models: Content Provider</vt:lpstr>
      <vt:lpstr>Insight on Technology: Will the Connected Car Become the next Hot Entertainment Vehicle?</vt:lpstr>
      <vt:lpstr>B2C Business Models: Portal</vt:lpstr>
      <vt:lpstr>B2C Models: Transaction Broker</vt:lpstr>
      <vt:lpstr>B2C Models: Market Creator</vt:lpstr>
      <vt:lpstr>B2C Models: Service Provider</vt:lpstr>
      <vt:lpstr>B2B Business Models</vt:lpstr>
      <vt:lpstr>B2B Models: E-Distributor</vt:lpstr>
      <vt:lpstr>B2B Models: E-Procurement</vt:lpstr>
      <vt:lpstr>B2B Models: Exchanges</vt:lpstr>
      <vt:lpstr>B2B Models: Industry Consortia</vt:lpstr>
      <vt:lpstr>Private Industrial Networks</vt:lpstr>
      <vt:lpstr>How E-Commerce Changes Business</vt:lpstr>
      <vt:lpstr>Industry Value Chains</vt:lpstr>
      <vt:lpstr>Figure 2.4 E-Commerce and Industry Value Chains</vt:lpstr>
      <vt:lpstr>Firm Value Chains</vt:lpstr>
      <vt:lpstr>Figure 2.5 E-Commerce and Firm Value Chains</vt:lpstr>
      <vt:lpstr>Firm Value Webs</vt:lpstr>
      <vt:lpstr>Figure 2.6 Internet-Enabled Value Web</vt:lpstr>
      <vt:lpstr>Business Strategy</vt:lpstr>
      <vt:lpstr>E-Commerce Technology and Business Model Disruption</vt:lpstr>
      <vt:lpstr>Careers in E-Commerce</vt:lpstr>
      <vt:lpstr>Copyright</vt:lpstr>
    </vt:vector>
  </TitlesOfParts>
  <Company>SPi</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2018: Business. Technology. Society, 14e</dc:title>
  <dc:subject>Business</dc:subject>
  <dc:creator>Laudon/Traver</dc:creator>
  <cp:keywords>E-Commerce 2018</cp:keywords>
  <cp:lastModifiedBy>子琪 汤</cp:lastModifiedBy>
  <cp:revision>963</cp:revision>
  <dcterms:modified xsi:type="dcterms:W3CDTF">2019-01-21T16:24:17Z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