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0"/>
  </p:notesMasterIdLst>
  <p:handoutMasterIdLst>
    <p:handoutMasterId r:id="rId51"/>
  </p:handoutMasterIdLst>
  <p:sldIdLst>
    <p:sldId id="301" r:id="rId3"/>
    <p:sldId id="306" r:id="rId4"/>
    <p:sldId id="307" r:id="rId5"/>
    <p:sldId id="333" r:id="rId6"/>
    <p:sldId id="334" r:id="rId7"/>
    <p:sldId id="335" r:id="rId8"/>
    <p:sldId id="336" r:id="rId9"/>
    <p:sldId id="337" r:id="rId10"/>
    <p:sldId id="308" r:id="rId11"/>
    <p:sldId id="309" r:id="rId12"/>
    <p:sldId id="310" r:id="rId13"/>
    <p:sldId id="338" r:id="rId14"/>
    <p:sldId id="311" r:id="rId15"/>
    <p:sldId id="339" r:id="rId16"/>
    <p:sldId id="340" r:id="rId17"/>
    <p:sldId id="312" r:id="rId18"/>
    <p:sldId id="313" r:id="rId19"/>
    <p:sldId id="341" r:id="rId20"/>
    <p:sldId id="314" r:id="rId21"/>
    <p:sldId id="315" r:id="rId22"/>
    <p:sldId id="342" r:id="rId23"/>
    <p:sldId id="343" r:id="rId24"/>
    <p:sldId id="344" r:id="rId25"/>
    <p:sldId id="345" r:id="rId26"/>
    <p:sldId id="346" r:id="rId27"/>
    <p:sldId id="347" r:id="rId28"/>
    <p:sldId id="348" r:id="rId29"/>
    <p:sldId id="349" r:id="rId30"/>
    <p:sldId id="316" r:id="rId31"/>
    <p:sldId id="317" r:id="rId32"/>
    <p:sldId id="318" r:id="rId33"/>
    <p:sldId id="319" r:id="rId34"/>
    <p:sldId id="320" r:id="rId35"/>
    <p:sldId id="321" r:id="rId36"/>
    <p:sldId id="322" r:id="rId37"/>
    <p:sldId id="323" r:id="rId38"/>
    <p:sldId id="324" r:id="rId39"/>
    <p:sldId id="325" r:id="rId40"/>
    <p:sldId id="350" r:id="rId41"/>
    <p:sldId id="326" r:id="rId42"/>
    <p:sldId id="327" r:id="rId43"/>
    <p:sldId id="328" r:id="rId44"/>
    <p:sldId id="329" r:id="rId45"/>
    <p:sldId id="330" r:id="rId46"/>
    <p:sldId id="331" r:id="rId47"/>
    <p:sldId id="332" r:id="rId48"/>
    <p:sldId id="305"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4" autoAdjust="0"/>
    <p:restoredTop sz="94345" autoAdjust="0"/>
  </p:normalViewPr>
  <p:slideViewPr>
    <p:cSldViewPr snapToGrid="0" snapToObjects="1">
      <p:cViewPr varScale="1">
        <p:scale>
          <a:sx n="83" d="100"/>
          <a:sy n="83" d="100"/>
        </p:scale>
        <p:origin x="216"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1.10, page 28.</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095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Figure 1.11, page 38. </a:t>
            </a:r>
          </a:p>
          <a:p>
            <a:pPr lvl="0" defTabSz="914400"/>
            <a:r>
              <a:rPr lang="en-US">
                <a:solidFill>
                  <a:prstClr val="black"/>
                </a:solidFill>
                <a:ea typeface="+mn-ea"/>
                <a:cs typeface="+mn-cs"/>
              </a:rPr>
              <a:t>The Internet and Web, and the emergence of a mobile platform held together by the Internet cloud, are the latest in a chain of evolving technologies and related business applications, each of which builds on its predecessors.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428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081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dirty="0">
                <a:solidFill>
                  <a:prstClr val="black"/>
                </a:solidFill>
                <a:ea typeface="+mn-ea"/>
                <a:cs typeface="+mn-cs"/>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4299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1675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ea typeface="+mn-ea"/>
                <a:cs typeface="+mn-cs"/>
              </a:rPr>
              <a:t>Additional concepts and terminology include: Information asymmetry, menu costs, marketplaces and marketspaces, transaction costs, cognitive energy, market entry costs, search costs, price discovery, network externalities.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8239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ea typeface="+mn-ea"/>
                <a:cs typeface="+mn-cs"/>
              </a:rPr>
              <a:t>Additional concepts and terminology include price transparency, cost transparency, and price discrimination.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87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dirty="0">
                <a:solidFill>
                  <a:prstClr val="black"/>
                </a:solidFill>
                <a:ea typeface="+mn-ea"/>
                <a:cs typeface="+mn-cs"/>
              </a:rPr>
              <a:t>Figure 1.5, Page 22. </a:t>
            </a:r>
          </a:p>
          <a:p>
            <a:pPr lvl="0" defTabSz="914400">
              <a:defRPr/>
            </a:pPr>
            <a:r>
              <a:rPr lang="en-US" dirty="0">
                <a:solidFill>
                  <a:prstClr val="black"/>
                </a:solidFill>
                <a:ea typeface="+mn-ea"/>
                <a:cs typeface="+mn-cs"/>
              </a:rPr>
              <a:t>In the early years, B2C e-commerce was doubling or tripling each year. Although B2C e-commerce growth in the United States slowed in 2008–2009 due to the economic recession, it resumed growing at about 13% in 2010 and since then, has continued to grow at double-digit rates. </a:t>
            </a:r>
          </a:p>
          <a:p>
            <a:pPr lvl="0" defTabSz="914400"/>
            <a:r>
              <a:rPr lang="en-US" dirty="0">
                <a:solidFill>
                  <a:prstClr val="black"/>
                </a:solidFill>
                <a:ea typeface="+mn-ea"/>
                <a:cs typeface="+mn-cs"/>
              </a:rPr>
              <a:t>SOURCES: Based on data from </a:t>
            </a:r>
            <a:r>
              <a:rPr lang="en-US" dirty="0" err="1">
                <a:solidFill>
                  <a:prstClr val="black"/>
                </a:solidFill>
                <a:ea typeface="+mn-ea"/>
                <a:cs typeface="+mn-cs"/>
              </a:rPr>
              <a:t>eMarketer</a:t>
            </a:r>
            <a:r>
              <a:rPr lang="en-US" dirty="0">
                <a:solidFill>
                  <a:prstClr val="black"/>
                </a:solidFill>
                <a:ea typeface="+mn-ea"/>
                <a:cs typeface="+mn-cs"/>
              </a:rPr>
              <a:t>, Inc., 2017d, 2017e; authors’ estimates.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213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1.7, Page 24. </a:t>
            </a:r>
          </a:p>
          <a:p>
            <a:pPr lvl="0" defTabSz="914400">
              <a:defRPr/>
            </a:pPr>
            <a:r>
              <a:rPr lang="en-US">
                <a:solidFill>
                  <a:prstClr val="black"/>
                </a:solidFill>
                <a:ea typeface="+mn-ea"/>
                <a:cs typeface="+mn-cs"/>
              </a:rPr>
              <a:t>B2B e-commerce in the United States is about 10 times the size of B2C e-commerce. In 2021, B2B e-commerce is projected to reach about $7.6 trillion. (Note: Does not include EDI transactions.)</a:t>
            </a:r>
          </a:p>
          <a:p>
            <a:pPr lvl="0" defTabSz="914400"/>
            <a:r>
              <a:rPr lang="en-US">
                <a:solidFill>
                  <a:prstClr val="black"/>
                </a:solidFill>
                <a:ea typeface="+mn-ea"/>
                <a:cs typeface="+mn-cs"/>
              </a:rPr>
              <a:t>SOURCES: Based on data from U.S. Census Bureau, 2017; authors’ estimates.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744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ea typeface="+mn-ea"/>
                <a:cs typeface="+mn-cs"/>
              </a:rPr>
              <a:t>Figure 1.8, page 25. </a:t>
            </a:r>
          </a:p>
          <a:p>
            <a:pPr lvl="0" defTabSz="914400"/>
            <a:r>
              <a:rPr lang="en-US" dirty="0">
                <a:solidFill>
                  <a:prstClr val="black"/>
                </a:solidFill>
                <a:ea typeface="+mn-ea"/>
                <a:cs typeface="+mn-cs"/>
              </a:rPr>
              <a:t>In the last five years, m-commerce has increased astronomically, from just $32.8 billion in 2012 to almost $230 billion in 2017, and it is anticipated that it will continue to grow by over 20% over the next five years as consumers become more and more accustomed to using mobile devices to purchase products and services.</a:t>
            </a:r>
          </a:p>
          <a:p>
            <a:pPr lvl="0" defTabSz="914400"/>
            <a:r>
              <a:rPr lang="en-US" dirty="0">
                <a:solidFill>
                  <a:prstClr val="black"/>
                </a:solidFill>
                <a:ea typeface="+mn-ea"/>
                <a:cs typeface="+mn-cs"/>
              </a:rPr>
              <a:t>SOURCE: Based on data from </a:t>
            </a:r>
            <a:r>
              <a:rPr lang="en-US" dirty="0" err="1">
                <a:solidFill>
                  <a:prstClr val="black"/>
                </a:solidFill>
                <a:ea typeface="+mn-ea"/>
                <a:cs typeface="+mn-cs"/>
              </a:rPr>
              <a:t>eMarketer</a:t>
            </a:r>
            <a:r>
              <a:rPr lang="en-US" dirty="0">
                <a:solidFill>
                  <a:prstClr val="black"/>
                </a:solidFill>
                <a:ea typeface="+mn-ea"/>
                <a:cs typeface="+mn-cs"/>
              </a:rPr>
              <a:t>, Inc., 2017f, 2017g, 2015a, 2015b, 2014.</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33612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a:solidFill>
                  <a:prstClr val="black"/>
                </a:solidFill>
                <a:ea typeface="+mn-ea"/>
                <a:cs typeface="+mn-cs"/>
              </a:rPr>
              <a:t>Additional concepts include disintermediation, monopoly profits, switching costs, network effects, disrupting traditional channels.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8087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2/6/19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2/6/19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2/6/19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2/6/19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24018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a:t>E-Commerce 2018: Business. Technology. Society</a:t>
            </a:r>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a:latin typeface="+mn-lt"/>
              </a:rPr>
              <a:t>Fourteenth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876800" y="3143957"/>
            <a:ext cx="3657600" cy="1496282"/>
          </a:xfrm>
        </p:spPr>
        <p:txBody>
          <a:bodyPr/>
          <a:lstStyle/>
          <a:p>
            <a:pPr algn="ctr">
              <a:spcBef>
                <a:spcPct val="0"/>
              </a:spcBef>
            </a:pPr>
            <a:r>
              <a:rPr lang="en-US" dirty="0">
                <a:latin typeface="+mn-lt"/>
              </a:rPr>
              <a:t>The Revolution Is Just Beginning</a:t>
            </a: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Introduction to </a:t>
            </a:r>
            <a:r>
              <a:rPr lang="pt-BR" kern="1200" dirty="0">
                <a:latin typeface="Times New Roman" panose="02020603050405020304" pitchFamily="18" charset="0"/>
                <a:ea typeface="+mj-ea"/>
                <a:cs typeface="Times New Roman" panose="02020603050405020304" pitchFamily="18" charset="0"/>
              </a:rPr>
              <a:t>E</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c</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o</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m</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m</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e</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r</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c</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775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Use of Internet to transact business</a:t>
            </a:r>
          </a:p>
          <a:p>
            <a:pPr marL="741553" lvl="1" indent="-284353">
              <a:spcAft>
                <a:spcPct val="0"/>
              </a:spcAft>
              <a:buSzPts val="2400"/>
            </a:pPr>
            <a:r>
              <a:rPr lang="en-US" sz="2400" kern="1200" dirty="0">
                <a:solidFill>
                  <a:srgbClr val="000000"/>
                </a:solidFill>
                <a:latin typeface="Arial (Body)"/>
                <a:ea typeface="+mn-ea"/>
                <a:cs typeface="+mn-cs"/>
              </a:rPr>
              <a:t>Includes Web, mobile browsers and apps</a:t>
            </a:r>
          </a:p>
          <a:p>
            <a:pPr marL="255651" lvl="0" indent="-255651">
              <a:spcAft>
                <a:spcPct val="0"/>
              </a:spcAft>
              <a:buSzPts val="2400"/>
              <a:tabLst/>
            </a:pPr>
            <a:r>
              <a:rPr lang="en-US" sz="2400" kern="1200" dirty="0">
                <a:solidFill>
                  <a:srgbClr val="000000"/>
                </a:solidFill>
                <a:latin typeface="Arial (Body)"/>
                <a:ea typeface="+mn-ea"/>
                <a:cs typeface="+mn-cs"/>
              </a:rPr>
              <a:t>More formally:</a:t>
            </a:r>
          </a:p>
          <a:p>
            <a:pPr marL="741553" lvl="1" indent="-284353">
              <a:spcAft>
                <a:spcPct val="0"/>
              </a:spcAft>
              <a:buSzPts val="2400"/>
            </a:pPr>
            <a:r>
              <a:rPr lang="en-US" sz="2400" kern="1200" dirty="0">
                <a:solidFill>
                  <a:srgbClr val="000000"/>
                </a:solidFill>
                <a:latin typeface="Arial (Body)"/>
                <a:ea typeface="+mn-ea"/>
                <a:cs typeface="+mn-cs"/>
              </a:rPr>
              <a:t>Digitally enabled commercial transactions between and among organizations and individuals</a:t>
            </a:r>
          </a:p>
        </p:txBody>
      </p:sp>
    </p:spTree>
    <p:extLst>
      <p:ext uri="{BB962C8B-B14F-4D97-AF65-F5344CB8AC3E}">
        <p14:creationId xmlns:p14="http://schemas.microsoft.com/office/powerpoint/2010/main" val="354979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The Difference between </a:t>
            </a:r>
            <a:r>
              <a:rPr lang="pt-BR" kern="1200" dirty="0">
                <a:latin typeface="Times New Roman" panose="02020603050405020304" pitchFamily="18" charset="0"/>
                <a:ea typeface="+mj-ea"/>
                <a:cs typeface="Times New Roman" panose="02020603050405020304" pitchFamily="18" charset="0"/>
              </a:rPr>
              <a:t>E-Commerce </a:t>
            </a:r>
            <a:r>
              <a:rPr lang="en-IN" kern="1200" dirty="0">
                <a:latin typeface="Times New Roman" panose="02020603050405020304" pitchFamily="18" charset="0"/>
                <a:ea typeface="+mj-ea"/>
                <a:cs typeface="Times New Roman" panose="02020603050405020304" pitchFamily="18" charset="0"/>
              </a:rPr>
              <a:t>and </a:t>
            </a:r>
            <a:r>
              <a:rPr lang="pt-BR" kern="1200" dirty="0">
                <a:latin typeface="Times New Roman" panose="02020603050405020304" pitchFamily="18" charset="0"/>
                <a:ea typeface="+mj-ea"/>
                <a:cs typeface="Times New Roman" panose="02020603050405020304" pitchFamily="18" charset="0"/>
              </a:rPr>
              <a:t>E-Business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23847"/>
          </a:xfrm>
        </p:spPr>
        <p:txBody>
          <a:bodyPr wrap="square" lIns="91425" tIns="91425" rIns="91425" bIns="91425">
            <a:noAutofit/>
          </a:bodyPr>
          <a:lstStyle/>
          <a:p>
            <a:pPr marL="255651" lvl="0" indent="-255651">
              <a:spcAft>
                <a:spcPct val="0"/>
              </a:spcAft>
              <a:buSzPts val="2400"/>
              <a:tabLst/>
              <a:defRPr/>
            </a:pPr>
            <a:r>
              <a:rPr lang="en-US" altLang="en-US" sz="2400" kern="1200" dirty="0">
                <a:solidFill>
                  <a:srgbClr val="000000"/>
                </a:solidFill>
                <a:latin typeface="Arial (Body)"/>
                <a:ea typeface="+mn-ea"/>
                <a:cs typeface="+mn-cs"/>
              </a:rPr>
              <a:t>E-business:</a:t>
            </a:r>
          </a:p>
          <a:p>
            <a:pPr marL="741553" lvl="1" indent="-284353">
              <a:spcAft>
                <a:spcPct val="0"/>
              </a:spcAft>
              <a:buSzPts val="2400"/>
              <a:defRPr/>
            </a:pPr>
            <a:r>
              <a:rPr lang="en-US" altLang="en-US" sz="2400" kern="1200" dirty="0">
                <a:solidFill>
                  <a:srgbClr val="000000"/>
                </a:solidFill>
                <a:latin typeface="Arial (Body)"/>
                <a:ea typeface="+mn-ea"/>
                <a:cs typeface="+mn-cs"/>
              </a:rPr>
              <a:t>Digital enabling of transactions and processes within a firm, involving information systems under firm</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 control</a:t>
            </a:r>
          </a:p>
          <a:p>
            <a:pPr marL="741553" lvl="1" indent="-284353">
              <a:spcAft>
                <a:spcPct val="0"/>
              </a:spcAft>
              <a:buSzPts val="2400"/>
              <a:defRPr/>
            </a:pPr>
            <a:r>
              <a:rPr lang="en-US" altLang="en-US" sz="2400" kern="1200" dirty="0">
                <a:solidFill>
                  <a:srgbClr val="000000"/>
                </a:solidFill>
                <a:latin typeface="Arial (Body)"/>
                <a:ea typeface="+mn-ea"/>
                <a:cs typeface="+mn-cs"/>
              </a:rPr>
              <a:t>Does not include commercial transactions involving an exchange of value across organizational boundaries</a:t>
            </a:r>
          </a:p>
        </p:txBody>
      </p:sp>
    </p:spTree>
    <p:extLst>
      <p:ext uri="{BB962C8B-B14F-4D97-AF65-F5344CB8AC3E}">
        <p14:creationId xmlns:p14="http://schemas.microsoft.com/office/powerpoint/2010/main" val="65842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00216" y="1040802"/>
            <a:ext cx="7315200" cy="4470816"/>
          </a:xfrm>
          <a:prstGeom prst="rect">
            <a:avLst/>
          </a:prstGeom>
        </p:spPr>
      </p:pic>
    </p:spTree>
    <p:extLst>
      <p:ext uri="{BB962C8B-B14F-4D97-AF65-F5344CB8AC3E}">
        <p14:creationId xmlns:p14="http://schemas.microsoft.com/office/powerpoint/2010/main" val="92235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Technological Building Blocks Underlying </a:t>
            </a:r>
            <a:r>
              <a:rPr lang="pt-BR" kern="1200" dirty="0">
                <a:latin typeface="Times New Roman" panose="02020603050405020304" pitchFamily="18" charset="0"/>
                <a:ea typeface="+mj-ea"/>
                <a:cs typeface="Times New Roman" panose="02020603050405020304" pitchFamily="18" charset="0"/>
              </a:rPr>
              <a:t>E -Commerce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70174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Internet: A</a:t>
            </a:r>
            <a:r>
              <a:rPr lang="en-US" sz="2400" dirty="0"/>
              <a:t> worldwide network of computer networks,</a:t>
            </a:r>
          </a:p>
          <a:p>
            <a:pPr marL="255651" indent="-255651">
              <a:spcAft>
                <a:spcPct val="0"/>
              </a:spcAft>
              <a:buSzPts val="2400"/>
              <a:tabLst/>
            </a:pPr>
            <a:r>
              <a:rPr lang="en-US" sz="2400" kern="1200" dirty="0">
                <a:solidFill>
                  <a:srgbClr val="000000"/>
                </a:solidFill>
                <a:latin typeface="Arial (Body)"/>
                <a:ea typeface="+mn-ea"/>
                <a:cs typeface="+mn-cs"/>
              </a:rPr>
              <a:t>World Wide Web: </a:t>
            </a:r>
            <a:r>
              <a:rPr lang="en-US" sz="2400" dirty="0">
                <a:ea typeface="+mn-ea"/>
              </a:rPr>
              <a:t>O</a:t>
            </a:r>
            <a:r>
              <a:rPr lang="en-US" sz="2400" dirty="0"/>
              <a:t>ne of the Internet’s most popular services, providing access to billions of web pages. </a:t>
            </a:r>
          </a:p>
          <a:p>
            <a:pPr marL="741553" lvl="1" indent="-284353">
              <a:spcAft>
                <a:spcPct val="0"/>
              </a:spcAft>
              <a:buSzPts val="2400"/>
            </a:pPr>
            <a:r>
              <a:rPr lang="en-US" sz="2400" kern="1200" dirty="0">
                <a:solidFill>
                  <a:srgbClr val="000000"/>
                </a:solidFill>
                <a:latin typeface="Arial (Body)"/>
                <a:ea typeface="+mn-ea"/>
                <a:cs typeface="+mn-cs"/>
              </a:rPr>
              <a:t>H</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T</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L</a:t>
            </a:r>
          </a:p>
          <a:p>
            <a:pPr marL="741553" lvl="1" indent="-284353">
              <a:spcAft>
                <a:spcPct val="0"/>
              </a:spcAft>
              <a:buSzPts val="2400"/>
            </a:pPr>
            <a:r>
              <a:rPr lang="en-US" sz="2400" kern="1200" dirty="0">
                <a:solidFill>
                  <a:srgbClr val="000000"/>
                </a:solidFill>
                <a:latin typeface="Arial (Body)"/>
                <a:ea typeface="+mn-ea"/>
                <a:cs typeface="+mn-cs"/>
              </a:rPr>
              <a:t>Deep Web v</a:t>
            </a:r>
            <a:r>
              <a:rPr lang="en-US" sz="100" kern="1200" dirty="0">
                <a:solidFill>
                  <a:schemeClr val="bg1"/>
                </a:solidFill>
                <a:latin typeface="Arial (Body)"/>
                <a:ea typeface="+mn-ea"/>
                <a:cs typeface="+mn-cs"/>
              </a:rPr>
              <a:t>ersu</a:t>
            </a:r>
            <a:r>
              <a:rPr lang="en-US" sz="2400" kern="1200" dirty="0">
                <a:solidFill>
                  <a:srgbClr val="000000"/>
                </a:solidFill>
                <a:latin typeface="Arial (Body)"/>
                <a:ea typeface="+mn-ea"/>
                <a:cs typeface="+mn-cs"/>
              </a:rPr>
              <a:t>s. “surface” Web</a:t>
            </a:r>
          </a:p>
          <a:p>
            <a:pPr marL="255651" lvl="0" indent="-255651">
              <a:spcAft>
                <a:spcPct val="0"/>
              </a:spcAft>
              <a:buSzPts val="2400"/>
              <a:tabLst/>
            </a:pPr>
            <a:r>
              <a:rPr lang="en-US" sz="2400" kern="1200" dirty="0">
                <a:solidFill>
                  <a:srgbClr val="000000"/>
                </a:solidFill>
                <a:latin typeface="Arial (Body)"/>
                <a:ea typeface="+mn-ea"/>
                <a:cs typeface="+mn-cs"/>
              </a:rPr>
              <a:t>Mobile platform</a:t>
            </a:r>
          </a:p>
          <a:p>
            <a:pPr marL="741553" lvl="1" indent="-284353">
              <a:spcAft>
                <a:spcPct val="0"/>
              </a:spcAft>
              <a:buSzPts val="2400"/>
            </a:pPr>
            <a:r>
              <a:rPr lang="en-US" sz="2400" kern="1200" dirty="0">
                <a:solidFill>
                  <a:srgbClr val="000000"/>
                </a:solidFill>
                <a:latin typeface="Arial (Body)"/>
                <a:ea typeface="+mn-ea"/>
                <a:cs typeface="+mn-cs"/>
              </a:rPr>
              <a:t>Mobile apps</a:t>
            </a:r>
          </a:p>
        </p:txBody>
      </p:sp>
    </p:spTree>
    <p:extLst>
      <p:ext uri="{BB962C8B-B14F-4D97-AF65-F5344CB8AC3E}">
        <p14:creationId xmlns:p14="http://schemas.microsoft.com/office/powerpoint/2010/main" val="107263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859180" y="639333"/>
            <a:ext cx="7096125" cy="5381625"/>
          </a:xfrm>
          <a:prstGeom prst="rect">
            <a:avLst/>
          </a:prstGeom>
        </p:spPr>
      </p:pic>
    </p:spTree>
    <p:extLst>
      <p:ext uri="{BB962C8B-B14F-4D97-AF65-F5344CB8AC3E}">
        <p14:creationId xmlns:p14="http://schemas.microsoft.com/office/powerpoint/2010/main" val="118563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91514" y="366588"/>
            <a:ext cx="6126480" cy="5650156"/>
          </a:xfrm>
          <a:prstGeom prst="rect">
            <a:avLst/>
          </a:prstGeom>
        </p:spPr>
      </p:pic>
    </p:spTree>
    <p:extLst>
      <p:ext uri="{BB962C8B-B14F-4D97-AF65-F5344CB8AC3E}">
        <p14:creationId xmlns:p14="http://schemas.microsoft.com/office/powerpoint/2010/main" val="338317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Insight on Technology: Will Apps Make the Web Irrelevant?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What are the advantages and disadvantages of apps, compared with websites, for mobile users?</a:t>
            </a:r>
          </a:p>
          <a:p>
            <a:pPr marL="741553" lvl="1" indent="-284353">
              <a:spcAft>
                <a:spcPct val="0"/>
              </a:spcAft>
              <a:buSzPts val="2400"/>
            </a:pPr>
            <a:r>
              <a:rPr lang="en-US" sz="2400" kern="1200" dirty="0">
                <a:solidFill>
                  <a:srgbClr val="000000"/>
                </a:solidFill>
                <a:latin typeface="Arial (Body)"/>
                <a:ea typeface="+mn-ea"/>
                <a:cs typeface="+mn-cs"/>
              </a:rPr>
              <a:t>What are the benefits of apps for content owners and creators?</a:t>
            </a:r>
          </a:p>
          <a:p>
            <a:pPr marL="741553" lvl="1" indent="-284353">
              <a:spcAft>
                <a:spcPct val="0"/>
              </a:spcAft>
              <a:buSzPts val="2400"/>
            </a:pPr>
            <a:r>
              <a:rPr lang="en-US" sz="2400" kern="1200" dirty="0">
                <a:solidFill>
                  <a:srgbClr val="000000"/>
                </a:solidFill>
                <a:latin typeface="Arial (Body)"/>
                <a:ea typeface="+mn-ea"/>
                <a:cs typeface="+mn-cs"/>
              </a:rPr>
              <a:t>Will apps eventually make the Web irrelevant? Why or why not?</a:t>
            </a:r>
          </a:p>
        </p:txBody>
      </p:sp>
    </p:spTree>
    <p:extLst>
      <p:ext uri="{BB962C8B-B14F-4D97-AF65-F5344CB8AC3E}">
        <p14:creationId xmlns:p14="http://schemas.microsoft.com/office/powerpoint/2010/main" val="335816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Major Trends in </a:t>
            </a:r>
            <a:r>
              <a:rPr lang="pt-BR" kern="1200" dirty="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Business trends include:</a:t>
            </a:r>
          </a:p>
          <a:p>
            <a:pPr marL="741553" lvl="1" indent="-284353">
              <a:spcAft>
                <a:spcPct val="0"/>
              </a:spcAft>
              <a:buSzPts val="2400"/>
            </a:pPr>
            <a:r>
              <a:rPr lang="en-US" sz="2400" kern="1200" dirty="0">
                <a:solidFill>
                  <a:srgbClr val="000000"/>
                </a:solidFill>
                <a:latin typeface="Arial (Body)"/>
                <a:ea typeface="+mn-ea"/>
                <a:cs typeface="+mn-cs"/>
              </a:rPr>
              <a:t>All forms of e-commerce show very strong growth</a:t>
            </a:r>
          </a:p>
          <a:p>
            <a:pPr marL="255651" lvl="0" indent="-255651">
              <a:spcAft>
                <a:spcPct val="0"/>
              </a:spcAft>
              <a:buSzPts val="2400"/>
              <a:tabLst/>
            </a:pPr>
            <a:r>
              <a:rPr lang="en-US" sz="2400" kern="1200" dirty="0">
                <a:solidFill>
                  <a:srgbClr val="000000"/>
                </a:solidFill>
                <a:latin typeface="Arial (Body)"/>
                <a:ea typeface="+mn-ea"/>
                <a:cs typeface="+mn-cs"/>
              </a:rPr>
              <a:t>Technology trends include:</a:t>
            </a:r>
          </a:p>
          <a:p>
            <a:pPr marL="741553" lvl="1" indent="-284353">
              <a:spcAft>
                <a:spcPct val="0"/>
              </a:spcAft>
              <a:buSzPts val="2400"/>
            </a:pPr>
            <a:r>
              <a:rPr lang="en-US" sz="2400" kern="1200" dirty="0">
                <a:solidFill>
                  <a:srgbClr val="000000"/>
                </a:solidFill>
                <a:latin typeface="Arial (Body)"/>
                <a:ea typeface="+mn-ea"/>
                <a:cs typeface="+mn-cs"/>
              </a:rPr>
              <a:t>Mobile platform has made mobile e-commerce reality</a:t>
            </a:r>
          </a:p>
          <a:p>
            <a:pPr marL="255651" lvl="0" indent="-255651">
              <a:spcAft>
                <a:spcPct val="0"/>
              </a:spcAft>
              <a:buSzPts val="2400"/>
              <a:tabLst/>
            </a:pPr>
            <a:r>
              <a:rPr lang="en-US" sz="2400" kern="1200" dirty="0">
                <a:solidFill>
                  <a:srgbClr val="000000"/>
                </a:solidFill>
                <a:latin typeface="Arial (Body)"/>
                <a:ea typeface="+mn-ea"/>
                <a:cs typeface="+mn-cs"/>
              </a:rPr>
              <a:t>Societal trends include:</a:t>
            </a:r>
          </a:p>
          <a:p>
            <a:pPr marL="741553" lvl="1" indent="-284353">
              <a:spcAft>
                <a:spcPct val="0"/>
              </a:spcAft>
              <a:buSzPts val="2400"/>
            </a:pPr>
            <a:r>
              <a:rPr lang="en-US" sz="2400" kern="1200" dirty="0">
                <a:solidFill>
                  <a:srgbClr val="000000"/>
                </a:solidFill>
                <a:latin typeface="Arial (Body)"/>
                <a:ea typeface="+mn-ea"/>
                <a:cs typeface="+mn-cs"/>
              </a:rPr>
              <a:t>Increased online social interaction and sharing</a:t>
            </a:r>
          </a:p>
        </p:txBody>
      </p:sp>
      <p:sp>
        <p:nvSpPr>
          <p:cNvPr id="4" name="TextBox 3"/>
          <p:cNvSpPr txBox="1"/>
          <p:nvPr/>
        </p:nvSpPr>
        <p:spPr>
          <a:xfrm>
            <a:off x="642551" y="5000368"/>
            <a:ext cx="939114" cy="307777"/>
          </a:xfrm>
          <a:prstGeom prst="rect">
            <a:avLst/>
          </a:prstGeom>
          <a:noFill/>
        </p:spPr>
        <p:txBody>
          <a:bodyPr wrap="square" rtlCol="0">
            <a:spAutoFit/>
          </a:bodyPr>
          <a:lstStyle/>
          <a:p>
            <a:r>
              <a:rPr lang="en-US" dirty="0">
                <a:solidFill>
                  <a:srgbClr val="FF0000"/>
                </a:solidFill>
              </a:rPr>
              <a:t>p16</a:t>
            </a:r>
          </a:p>
        </p:txBody>
      </p:sp>
    </p:spTree>
    <p:extLst>
      <p:ext uri="{BB962C8B-B14F-4D97-AF65-F5344CB8AC3E}">
        <p14:creationId xmlns:p14="http://schemas.microsoft.com/office/powerpoint/2010/main" val="308927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latin typeface="Times New Roman" panose="02020603050405020304" pitchFamily="18" charset="0"/>
                <a:cs typeface="Times New Roman" panose="02020603050405020304" pitchFamily="18" charset="0"/>
              </a:rPr>
              <a:t>Unique Features of </a:t>
            </a:r>
            <a:r>
              <a:rPr lang="pt-BR" kern="1200" dirty="0">
                <a:latin typeface="Times New Roman" panose="02020603050405020304" pitchFamily="18" charset="0"/>
                <a:cs typeface="Times New Roman" panose="02020603050405020304" pitchFamily="18" charset="0"/>
              </a:rPr>
              <a:t>E-Commerce </a:t>
            </a:r>
            <a:r>
              <a:rPr lang="en-IN" kern="1200" dirty="0">
                <a:latin typeface="Times New Roman" panose="02020603050405020304" pitchFamily="18" charset="0"/>
                <a:cs typeface="Times New Roman" panose="02020603050405020304" pitchFamily="18" charset="0"/>
              </a:rPr>
              <a:t>Technology</a:t>
            </a:r>
            <a:endParaRPr lang="en-US" dirty="0"/>
          </a:p>
        </p:txBody>
      </p:sp>
      <p:sp>
        <p:nvSpPr>
          <p:cNvPr id="3" name="Text Placeholder 2"/>
          <p:cNvSpPr>
            <a:spLocks noGrp="1"/>
          </p:cNvSpPr>
          <p:nvPr>
            <p:ph type="body" idx="1"/>
          </p:nvPr>
        </p:nvSpPr>
        <p:spPr/>
        <p:txBody>
          <a:bodyPr/>
          <a:lstStyle/>
          <a:p>
            <a:r>
              <a:rPr lang="en-US" dirty="0"/>
              <a:t>Prior, companies sold their products via well-insulated channels. Consumers were trapped by geographical and social boundaries, unable to search widely for the best price and quality. </a:t>
            </a:r>
          </a:p>
          <a:p>
            <a:endParaRPr lang="en-US" dirty="0"/>
          </a:p>
          <a:p>
            <a:r>
              <a:rPr lang="en-US" dirty="0"/>
              <a:t>Information about prices, costs, and fees could be hidden from the consumer, creating profitable </a:t>
            </a:r>
            <a:r>
              <a:rPr lang="en-US" i="1" u="sng" dirty="0"/>
              <a:t>information asymmetries </a:t>
            </a:r>
            <a:r>
              <a:rPr lang="en-US" dirty="0"/>
              <a:t>for the selling firm. </a:t>
            </a:r>
          </a:p>
          <a:p>
            <a:endParaRPr lang="en-US" dirty="0"/>
          </a:p>
          <a:p>
            <a:pPr lvl="1"/>
            <a:r>
              <a:rPr lang="en-US" dirty="0"/>
              <a:t>Information asymmetry refers to any disparity in relevant market information among parties in a transaction. </a:t>
            </a:r>
          </a:p>
          <a:p>
            <a:endParaRPr lang="en-US" dirty="0"/>
          </a:p>
        </p:txBody>
      </p:sp>
    </p:spTree>
    <p:extLst>
      <p:ext uri="{BB962C8B-B14F-4D97-AF65-F5344CB8AC3E}">
        <p14:creationId xmlns:p14="http://schemas.microsoft.com/office/powerpoint/2010/main" val="353396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Unique Features of </a:t>
            </a:r>
            <a:r>
              <a:rPr lang="pt-BR" kern="1200" dirty="0">
                <a:latin typeface="Times New Roman" panose="02020603050405020304" pitchFamily="18" charset="0"/>
                <a:ea typeface="+mj-ea"/>
                <a:cs typeface="Times New Roman" panose="02020603050405020304" pitchFamily="18" charset="0"/>
              </a:rPr>
              <a:t>E-Commerce </a:t>
            </a:r>
            <a:r>
              <a:rPr lang="en-IN" kern="1200" dirty="0">
                <a:latin typeface="Times New Roman" panose="02020603050405020304" pitchFamily="18" charset="0"/>
                <a:ea typeface="+mj-ea"/>
                <a:cs typeface="Times New Roman" panose="02020603050405020304" pitchFamily="18" charset="0"/>
              </a:rPr>
              <a:t>Technology </a:t>
            </a:r>
            <a:r>
              <a:rPr lang="en-IN" sz="2000" b="0" kern="1200" dirty="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Ubiquity</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Global reach</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Universal standards</a:t>
            </a:r>
          </a:p>
          <a:p>
            <a:pPr marL="432054" lvl="0" indent="-432054">
              <a:spcAft>
                <a:spcPct val="0"/>
              </a:spcAft>
              <a:buSzPts val="2400"/>
              <a:buFont typeface="+mj-lt"/>
              <a:buAutoNum type="arabicPeriod"/>
              <a:tabLst/>
            </a:pPr>
            <a:r>
              <a:rPr lang="en-US" sz="2400" kern="1200" dirty="0">
                <a:solidFill>
                  <a:srgbClr val="000000"/>
                </a:solidFill>
                <a:latin typeface="Arial (Body)"/>
                <a:ea typeface="+mn-ea"/>
                <a:cs typeface="+mn-cs"/>
              </a:rPr>
              <a:t>Information richness</a:t>
            </a:r>
          </a:p>
        </p:txBody>
      </p:sp>
    </p:spTree>
    <p:extLst>
      <p:ext uri="{BB962C8B-B14F-4D97-AF65-F5344CB8AC3E}">
        <p14:creationId xmlns:p14="http://schemas.microsoft.com/office/powerpoint/2010/main" val="293951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solidFill>
                  <a:srgbClr val="007FA3"/>
                </a:solidFill>
                <a:latin typeface="Times New Roman" panose="02020603050405020304" pitchFamily="18" charset="0"/>
                <a:ea typeface="+mj-ea"/>
                <a:cs typeface="Times New Roman" panose="02020603050405020304" pitchFamily="18" charset="0"/>
              </a:rPr>
              <a:t>Learning Objectives</a:t>
            </a:r>
          </a:p>
        </p:txBody>
      </p:sp>
      <p:sp>
        <p:nvSpPr>
          <p:cNvPr id="3" name="Content Placeholder 2"/>
          <p:cNvSpPr>
            <a:spLocks noGrp="1"/>
          </p:cNvSpPr>
          <p:nvPr>
            <p:ph idx="1"/>
          </p:nvPr>
        </p:nvSpPr>
        <p:spPr>
          <a:xfrm>
            <a:off x="457200" y="1600200"/>
            <a:ext cx="8229600" cy="4706007"/>
          </a:xfrm>
        </p:spPr>
        <p:txBody>
          <a:bodyPr wrap="square" lIns="91425" tIns="91425" rIns="91425" bIns="91425">
            <a:noAutofit/>
          </a:bodyPr>
          <a:lstStyle/>
          <a:p>
            <a:pPr marL="0" lvl="0" indent="0">
              <a:spcAft>
                <a:spcPct val="0"/>
              </a:spcAft>
              <a:buSzPts val="2400"/>
              <a:buNone/>
            </a:pPr>
            <a:r>
              <a:rPr lang="en-US" sz="2000" b="1" kern="1200" dirty="0">
                <a:solidFill>
                  <a:schemeClr val="tx2"/>
                </a:solidFill>
                <a:latin typeface="Arial (Body)"/>
                <a:ea typeface="+mn-ea"/>
                <a:cs typeface="+mn-cs"/>
              </a:rPr>
              <a:t>1.1</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why it is important to study e-commerce.</a:t>
            </a:r>
          </a:p>
          <a:p>
            <a:pPr marL="0" lvl="0" indent="0">
              <a:spcAft>
                <a:spcPct val="0"/>
              </a:spcAft>
              <a:buSzPts val="2400"/>
              <a:buNone/>
            </a:pPr>
            <a:r>
              <a:rPr lang="en-US" sz="2000" b="1" kern="1200" dirty="0">
                <a:solidFill>
                  <a:schemeClr val="tx2"/>
                </a:solidFill>
                <a:latin typeface="Arial (Body)"/>
                <a:ea typeface="+mn-ea"/>
                <a:cs typeface="+mn-cs"/>
              </a:rPr>
              <a:t>1.2</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Define e-commerce, understand how e-commerce differs from e-business, identify the primary technological building blocks underlying e-commerce, and recognize major current themes in e-commerce.</a:t>
            </a:r>
          </a:p>
          <a:p>
            <a:pPr marL="0" lvl="0" indent="0">
              <a:spcAft>
                <a:spcPct val="0"/>
              </a:spcAft>
              <a:buSzPts val="2400"/>
              <a:buNone/>
            </a:pPr>
            <a:r>
              <a:rPr lang="en-US" sz="2000" b="1" kern="1200" dirty="0">
                <a:solidFill>
                  <a:schemeClr val="tx2"/>
                </a:solidFill>
                <a:latin typeface="Arial (Body)"/>
                <a:ea typeface="+mn-ea"/>
                <a:cs typeface="+mn-cs"/>
              </a:rPr>
              <a:t>1.3</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Identify and describe the unique features of e-commerce technology and discuss their business significance.</a:t>
            </a:r>
          </a:p>
          <a:p>
            <a:pPr marL="0" lvl="0" indent="0">
              <a:spcAft>
                <a:spcPct val="0"/>
              </a:spcAft>
              <a:buSzPts val="2400"/>
              <a:buNone/>
            </a:pPr>
            <a:r>
              <a:rPr lang="en-US" sz="2000" b="1" kern="1200" dirty="0">
                <a:solidFill>
                  <a:schemeClr val="tx2"/>
                </a:solidFill>
                <a:latin typeface="Arial (Body)"/>
                <a:ea typeface="+mn-ea"/>
                <a:cs typeface="+mn-cs"/>
              </a:rPr>
              <a:t>1.4</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Describe the major types of e-commerce.</a:t>
            </a:r>
          </a:p>
          <a:p>
            <a:pPr marL="0" lvl="0" indent="0">
              <a:spcAft>
                <a:spcPct val="0"/>
              </a:spcAft>
              <a:buSzPts val="2400"/>
              <a:buNone/>
            </a:pPr>
            <a:r>
              <a:rPr lang="en-US" sz="2000" b="1" kern="1200" dirty="0">
                <a:solidFill>
                  <a:schemeClr val="tx2"/>
                </a:solidFill>
                <a:latin typeface="Arial (Body)"/>
                <a:ea typeface="+mn-ea"/>
                <a:cs typeface="+mn-cs"/>
              </a:rPr>
              <a:t>1.5</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the evolution of e-commerce from its early years to today.</a:t>
            </a:r>
          </a:p>
          <a:p>
            <a:pPr marL="0" lvl="0" indent="0">
              <a:spcAft>
                <a:spcPct val="0"/>
              </a:spcAft>
              <a:buSzPts val="2400"/>
              <a:buNone/>
            </a:pPr>
            <a:r>
              <a:rPr lang="en-US" sz="2000" b="1" kern="1200" dirty="0">
                <a:solidFill>
                  <a:schemeClr val="tx2"/>
                </a:solidFill>
                <a:latin typeface="Arial (Body)"/>
                <a:ea typeface="+mn-ea"/>
                <a:cs typeface="+mn-cs"/>
              </a:rPr>
              <a:t>1.6</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Describe the major themes underlying the study of e-commerce.</a:t>
            </a:r>
          </a:p>
          <a:p>
            <a:pPr marL="0" lvl="0" indent="0">
              <a:spcAft>
                <a:spcPct val="0"/>
              </a:spcAft>
              <a:buSzPts val="2400"/>
              <a:buNone/>
            </a:pPr>
            <a:r>
              <a:rPr lang="en-US" sz="2000" b="1" kern="1200" dirty="0">
                <a:solidFill>
                  <a:schemeClr val="tx2"/>
                </a:solidFill>
                <a:latin typeface="Arial (Body)"/>
                <a:ea typeface="+mn-ea"/>
                <a:cs typeface="+mn-cs"/>
              </a:rPr>
              <a:t>1.7</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Identify the major academic disciplines contributing to e-commerce.</a:t>
            </a:r>
          </a:p>
        </p:txBody>
      </p:sp>
    </p:spTree>
    <p:extLst>
      <p:ext uri="{BB962C8B-B14F-4D97-AF65-F5344CB8AC3E}">
        <p14:creationId xmlns:p14="http://schemas.microsoft.com/office/powerpoint/2010/main" val="120718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cs typeface="Times New Roman" panose="02020603050405020304" pitchFamily="18" charset="0"/>
              </a:rPr>
              <a:t>Unique Features of </a:t>
            </a:r>
            <a:r>
              <a:rPr lang="pt-BR" kern="1200" dirty="0">
                <a:latin typeface="Times New Roman" panose="02020603050405020304" pitchFamily="18" charset="0"/>
                <a:cs typeface="Times New Roman" panose="02020603050405020304" pitchFamily="18" charset="0"/>
              </a:rPr>
              <a:t>E-Commerce </a:t>
            </a:r>
            <a:r>
              <a:rPr lang="en-IN" kern="1200" dirty="0">
                <a:latin typeface="Times New Roman" panose="02020603050405020304" pitchFamily="18" charset="0"/>
                <a:cs typeface="Times New Roman" panose="02020603050405020304" pitchFamily="18" charset="0"/>
              </a:rPr>
              <a:t>Technology </a:t>
            </a:r>
            <a:r>
              <a:rPr lang="en-IN" sz="2000" b="0" kern="1200" dirty="0">
                <a:latin typeface="Times New Roman" panose="02020603050405020304" pitchFamily="18" charset="0"/>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Interactivity</a:t>
            </a:r>
          </a:p>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Information density</a:t>
            </a:r>
          </a:p>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Personalization/customization</a:t>
            </a:r>
          </a:p>
          <a:p>
            <a:pPr marL="432054" lvl="0" indent="-432054">
              <a:spcAft>
                <a:spcPct val="0"/>
              </a:spcAft>
              <a:buSzPts val="2400"/>
              <a:buFont typeface="+mj-lt"/>
              <a:buAutoNum type="arabicPeriod" startAt="5"/>
              <a:tabLst/>
            </a:pPr>
            <a:r>
              <a:rPr lang="en-US" sz="2400" kern="1200" dirty="0">
                <a:solidFill>
                  <a:srgbClr val="000000"/>
                </a:solidFill>
                <a:latin typeface="Arial (Body)"/>
                <a:ea typeface="+mn-ea"/>
                <a:cs typeface="+mn-cs"/>
              </a:rPr>
              <a:t>Social technology</a:t>
            </a:r>
          </a:p>
        </p:txBody>
      </p:sp>
    </p:spTree>
    <p:extLst>
      <p:ext uri="{BB962C8B-B14F-4D97-AF65-F5344CB8AC3E}">
        <p14:creationId xmlns:p14="http://schemas.microsoft.com/office/powerpoint/2010/main" val="45448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ubiquity</a:t>
            </a:r>
          </a:p>
        </p:txBody>
      </p:sp>
      <p:sp>
        <p:nvSpPr>
          <p:cNvPr id="3" name="Text Placeholder 2"/>
          <p:cNvSpPr>
            <a:spLocks noGrp="1"/>
          </p:cNvSpPr>
          <p:nvPr>
            <p:ph type="body" idx="1"/>
          </p:nvPr>
        </p:nvSpPr>
        <p:spPr/>
        <p:txBody>
          <a:bodyPr/>
          <a:lstStyle/>
          <a:p>
            <a:r>
              <a:rPr lang="en-US" dirty="0"/>
              <a:t>In traditional commerce, a </a:t>
            </a:r>
            <a:r>
              <a:rPr lang="en-US" b="1" u="sng" dirty="0"/>
              <a:t>marketplace</a:t>
            </a:r>
            <a:r>
              <a:rPr lang="en-US" dirty="0"/>
              <a:t> is a physical place you visit in order to transact. </a:t>
            </a:r>
          </a:p>
          <a:p>
            <a:r>
              <a:rPr lang="en-US" dirty="0"/>
              <a:t>E-commerce, in contrast, is characterized by its ubiquity: it is available just about everywhere, at all times. It liberates the market from being restricted to a physical space and makes it possible to shop from your desktop, at home, at work, or even from your car, using mobile e-commerce. </a:t>
            </a:r>
          </a:p>
          <a:p>
            <a:r>
              <a:rPr lang="en-US" dirty="0"/>
              <a:t>The result is called a </a:t>
            </a:r>
            <a:r>
              <a:rPr lang="en-US" b="1" u="sng" dirty="0"/>
              <a:t>marketspace</a:t>
            </a:r>
            <a:r>
              <a:rPr lang="en-US" dirty="0"/>
              <a:t>—a marketplace extended beyond traditional boundaries and removed from a temporal and geographic location.</a:t>
            </a:r>
          </a:p>
          <a:p>
            <a:r>
              <a:rPr lang="en-US" dirty="0"/>
              <a:t>Benefits:</a:t>
            </a:r>
          </a:p>
          <a:p>
            <a:pPr lvl="1"/>
            <a:r>
              <a:rPr lang="en-US" dirty="0"/>
              <a:t>reduces transaction costs</a:t>
            </a:r>
          </a:p>
          <a:p>
            <a:pPr lvl="1"/>
            <a:r>
              <a:rPr lang="en-US" dirty="0"/>
              <a:t> lowers the cognitive energy required to transact in a marketspace. </a:t>
            </a:r>
          </a:p>
          <a:p>
            <a:endParaRPr lang="en-US" dirty="0"/>
          </a:p>
          <a:p>
            <a:endParaRPr lang="en-US" dirty="0"/>
          </a:p>
        </p:txBody>
      </p:sp>
    </p:spTree>
    <p:extLst>
      <p:ext uri="{BB962C8B-B14F-4D97-AF65-F5344CB8AC3E}">
        <p14:creationId xmlns:p14="http://schemas.microsoft.com/office/powerpoint/2010/main" val="9205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REACH</a:t>
            </a:r>
            <a:endParaRPr lang="en-US" dirty="0">
              <a:effectLst/>
            </a:endParaRPr>
          </a:p>
        </p:txBody>
      </p:sp>
      <p:sp>
        <p:nvSpPr>
          <p:cNvPr id="3" name="Text Placeholder 2"/>
          <p:cNvSpPr>
            <a:spLocks noGrp="1"/>
          </p:cNvSpPr>
          <p:nvPr>
            <p:ph type="body" idx="1"/>
          </p:nvPr>
        </p:nvSpPr>
        <p:spPr/>
        <p:txBody>
          <a:bodyPr/>
          <a:lstStyle/>
          <a:p>
            <a:r>
              <a:rPr lang="en-US" dirty="0"/>
              <a:t>E-commerce technology permits commercial transactions to cross cultural, regional, and national boundaries far more conveniently and cost-effectively than is true in traditional commerce. </a:t>
            </a:r>
          </a:p>
          <a:p>
            <a:endParaRPr lang="en-US" dirty="0"/>
          </a:p>
          <a:p>
            <a:r>
              <a:rPr lang="en-US" dirty="0"/>
              <a:t>As a result, the potential market size for e-commerce merchants is roughly equal to the size of the world’s online population </a:t>
            </a:r>
            <a:endParaRPr lang="en-US" dirty="0">
              <a:effectLst/>
            </a:endParaRPr>
          </a:p>
        </p:txBody>
      </p:sp>
    </p:spTree>
    <p:extLst>
      <p:ext uri="{BB962C8B-B14F-4D97-AF65-F5344CB8AC3E}">
        <p14:creationId xmlns:p14="http://schemas.microsoft.com/office/powerpoint/2010/main" val="2993990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standards</a:t>
            </a:r>
            <a:endParaRPr lang="en-US" dirty="0">
              <a:effectLst/>
            </a:endParaRPr>
          </a:p>
        </p:txBody>
      </p:sp>
      <p:sp>
        <p:nvSpPr>
          <p:cNvPr id="3" name="Text Placeholder 2"/>
          <p:cNvSpPr>
            <a:spLocks noGrp="1"/>
          </p:cNvSpPr>
          <p:nvPr>
            <p:ph type="body" idx="1"/>
          </p:nvPr>
        </p:nvSpPr>
        <p:spPr/>
        <p:txBody>
          <a:bodyPr/>
          <a:lstStyle/>
          <a:p>
            <a:r>
              <a:rPr lang="en-US" dirty="0"/>
              <a:t>The technical standards of the Internet, and therefore the technical standards for conducting e-commerce, are </a:t>
            </a:r>
            <a:r>
              <a:rPr lang="en-US" i="1" u="sng" dirty="0"/>
              <a:t>universal standards</a:t>
            </a:r>
            <a:r>
              <a:rPr lang="en-US" dirty="0"/>
              <a:t>—they are shared by all nations around the world. </a:t>
            </a:r>
          </a:p>
          <a:p>
            <a:endParaRPr lang="en-US" dirty="0">
              <a:effectLst/>
            </a:endParaRPr>
          </a:p>
          <a:p>
            <a:pPr lvl="1"/>
            <a:r>
              <a:rPr lang="en-US" dirty="0"/>
              <a:t>lower market entry costs</a:t>
            </a:r>
          </a:p>
          <a:p>
            <a:pPr lvl="1"/>
            <a:r>
              <a:rPr lang="en-US" dirty="0"/>
              <a:t>price discovery becomes simpler, faster, and more accurate </a:t>
            </a:r>
          </a:p>
          <a:p>
            <a:pPr lvl="1"/>
            <a:r>
              <a:rPr lang="en-US" dirty="0"/>
              <a:t>experience network externalities—benefits that arise because everyone uses the same technology. </a:t>
            </a:r>
          </a:p>
          <a:p>
            <a:endParaRPr lang="en-US" dirty="0"/>
          </a:p>
          <a:p>
            <a:endParaRPr lang="en-US" dirty="0">
              <a:effectLst/>
            </a:endParaRPr>
          </a:p>
        </p:txBody>
      </p:sp>
    </p:spTree>
    <p:extLst>
      <p:ext uri="{BB962C8B-B14F-4D97-AF65-F5344CB8AC3E}">
        <p14:creationId xmlns:p14="http://schemas.microsoft.com/office/powerpoint/2010/main" val="1728920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richness </a:t>
            </a:r>
            <a:endParaRPr lang="en-US" dirty="0">
              <a:effectLst/>
            </a:endParaRPr>
          </a:p>
        </p:txBody>
      </p:sp>
      <p:sp>
        <p:nvSpPr>
          <p:cNvPr id="3" name="Text Placeholder 2"/>
          <p:cNvSpPr>
            <a:spLocks noGrp="1"/>
          </p:cNvSpPr>
          <p:nvPr>
            <p:ph type="body" idx="1"/>
          </p:nvPr>
        </p:nvSpPr>
        <p:spPr/>
        <p:txBody>
          <a:bodyPr/>
          <a:lstStyle/>
          <a:p>
            <a:r>
              <a:rPr lang="en-US" dirty="0"/>
              <a:t>The richness enabled by e-commerce technologies allows retail and service merchants to market and sell “complex” goods and services that heretofore required a face-to-face presentation by a sales force to a much larger audience. </a:t>
            </a:r>
            <a:endParaRPr lang="en-US" dirty="0">
              <a:effectLst/>
            </a:endParaRPr>
          </a:p>
        </p:txBody>
      </p:sp>
    </p:spTree>
    <p:extLst>
      <p:ext uri="{BB962C8B-B14F-4D97-AF65-F5344CB8AC3E}">
        <p14:creationId xmlns:p14="http://schemas.microsoft.com/office/powerpoint/2010/main" val="2222067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interactivity</a:t>
            </a:r>
            <a:endParaRPr lang="en-US" dirty="0">
              <a:effectLst/>
            </a:endParaRPr>
          </a:p>
        </p:txBody>
      </p:sp>
      <p:sp>
        <p:nvSpPr>
          <p:cNvPr id="3" name="Text Placeholder 2"/>
          <p:cNvSpPr>
            <a:spLocks noGrp="1"/>
          </p:cNvSpPr>
          <p:nvPr>
            <p:ph type="body" idx="1"/>
          </p:nvPr>
        </p:nvSpPr>
        <p:spPr/>
        <p:txBody>
          <a:bodyPr/>
          <a:lstStyle/>
          <a:p>
            <a:r>
              <a:rPr lang="en-US" dirty="0"/>
              <a:t>They enable two-way communication between merchant and consumer and among consumers. </a:t>
            </a:r>
          </a:p>
          <a:p>
            <a:endParaRPr lang="en-US" dirty="0"/>
          </a:p>
          <a:p>
            <a:r>
              <a:rPr lang="en-US" dirty="0"/>
              <a:t>Traditional television or radio, for instance, cannot ask viewers questions or enter into conversations with them, or request that customer information be entered into a form. </a:t>
            </a:r>
          </a:p>
          <a:p>
            <a:endParaRPr lang="en-US" dirty="0"/>
          </a:p>
          <a:p>
            <a:r>
              <a:rPr lang="en-US" dirty="0"/>
              <a:t>Interactivity allows an online merchant to engage a consumer in ways similar to a face-to-face experience. </a:t>
            </a:r>
            <a:endParaRPr lang="en-US" dirty="0">
              <a:effectLst/>
            </a:endParaRPr>
          </a:p>
        </p:txBody>
      </p:sp>
    </p:spTree>
    <p:extLst>
      <p:ext uri="{BB962C8B-B14F-4D97-AF65-F5344CB8AC3E}">
        <p14:creationId xmlns:p14="http://schemas.microsoft.com/office/powerpoint/2010/main" val="280266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information density</a:t>
            </a:r>
            <a:endParaRPr lang="en-US" dirty="0">
              <a:effectLst/>
            </a:endParaRPr>
          </a:p>
        </p:txBody>
      </p:sp>
      <p:sp>
        <p:nvSpPr>
          <p:cNvPr id="3" name="Text Placeholder 2"/>
          <p:cNvSpPr>
            <a:spLocks noGrp="1"/>
          </p:cNvSpPr>
          <p:nvPr>
            <p:ph type="body" idx="1"/>
          </p:nvPr>
        </p:nvSpPr>
        <p:spPr/>
        <p:txBody>
          <a:bodyPr/>
          <a:lstStyle/>
          <a:p>
            <a:r>
              <a:rPr lang="en-US" dirty="0"/>
              <a:t>The total amount and quality of information available to all market participants, consumers and merchants alike. </a:t>
            </a:r>
          </a:p>
          <a:p>
            <a:endParaRPr lang="en-US" dirty="0">
              <a:effectLst/>
            </a:endParaRPr>
          </a:p>
          <a:p>
            <a:r>
              <a:rPr lang="en-US" dirty="0"/>
              <a:t>Price transparency refers to the ease with which consumers can find out the variety of prices in a market.</a:t>
            </a:r>
          </a:p>
          <a:p>
            <a:endParaRPr lang="en-US" dirty="0"/>
          </a:p>
          <a:p>
            <a:r>
              <a:rPr lang="en-US" dirty="0"/>
              <a:t>Cost transparency refers to the ability of consumers to discover the actual costs merchants pay for products. </a:t>
            </a:r>
          </a:p>
          <a:p>
            <a:endParaRPr lang="en-US" dirty="0">
              <a:effectLst/>
            </a:endParaRPr>
          </a:p>
          <a:p>
            <a:r>
              <a:rPr lang="en-US" dirty="0"/>
              <a:t>Price discrimination—selling the same goods, or nearly the same goods, to different targeted groups at different prices. </a:t>
            </a:r>
          </a:p>
          <a:p>
            <a:endParaRPr lang="en-US" dirty="0">
              <a:effectLst/>
            </a:endParaRPr>
          </a:p>
        </p:txBody>
      </p:sp>
    </p:spTree>
    <p:extLst>
      <p:ext uri="{BB962C8B-B14F-4D97-AF65-F5344CB8AC3E}">
        <p14:creationId xmlns:p14="http://schemas.microsoft.com/office/powerpoint/2010/main" val="407004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PERSONALIZATION AND CUSTOMIZATION</a:t>
            </a:r>
            <a:endParaRPr lang="en-US" dirty="0">
              <a:effectLst/>
            </a:endParaRPr>
          </a:p>
        </p:txBody>
      </p:sp>
      <p:sp>
        <p:nvSpPr>
          <p:cNvPr id="3" name="Text Placeholder 2"/>
          <p:cNvSpPr>
            <a:spLocks noGrp="1"/>
          </p:cNvSpPr>
          <p:nvPr>
            <p:ph type="body" idx="1"/>
          </p:nvPr>
        </p:nvSpPr>
        <p:spPr/>
        <p:txBody>
          <a:bodyPr/>
          <a:lstStyle/>
          <a:p>
            <a:r>
              <a:rPr lang="en-US" dirty="0"/>
              <a:t>Personalization: merchants can target their market-</a:t>
            </a:r>
            <a:r>
              <a:rPr lang="en-US" dirty="0" err="1"/>
              <a:t>ing</a:t>
            </a:r>
            <a:r>
              <a:rPr lang="en-US" dirty="0"/>
              <a:t> messages to specific individuals by adjusting the message to a person’s name, interests, and past purchases. </a:t>
            </a:r>
          </a:p>
          <a:p>
            <a:endParaRPr lang="en-US" dirty="0">
              <a:effectLst/>
            </a:endParaRPr>
          </a:p>
          <a:p>
            <a:r>
              <a:rPr lang="en-US" dirty="0"/>
              <a:t>Customization—changing the delivered product or service based on a user’s preferences or prior behavior. </a:t>
            </a:r>
          </a:p>
          <a:p>
            <a:endParaRPr lang="en-US" dirty="0"/>
          </a:p>
          <a:p>
            <a:r>
              <a:rPr lang="en-US" dirty="0"/>
              <a:t>Personalization and customization allow firms to precisely identify market segments and adjust their messages accordingly. </a:t>
            </a:r>
          </a:p>
          <a:p>
            <a:endParaRPr lang="en-US" dirty="0"/>
          </a:p>
          <a:p>
            <a:endParaRPr lang="en-US" dirty="0">
              <a:effectLst/>
            </a:endParaRPr>
          </a:p>
        </p:txBody>
      </p:sp>
    </p:spTree>
    <p:extLst>
      <p:ext uri="{BB962C8B-B14F-4D97-AF65-F5344CB8AC3E}">
        <p14:creationId xmlns:p14="http://schemas.microsoft.com/office/powerpoint/2010/main" val="160793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technology</a:t>
            </a:r>
            <a:endParaRPr lang="en-US" dirty="0">
              <a:effectLst/>
            </a:endParaRPr>
          </a:p>
        </p:txBody>
      </p:sp>
      <p:sp>
        <p:nvSpPr>
          <p:cNvPr id="3" name="Text Placeholder 2"/>
          <p:cNvSpPr>
            <a:spLocks noGrp="1"/>
          </p:cNvSpPr>
          <p:nvPr>
            <p:ph type="body" idx="1"/>
          </p:nvPr>
        </p:nvSpPr>
        <p:spPr/>
        <p:txBody>
          <a:bodyPr/>
          <a:lstStyle/>
          <a:p>
            <a:r>
              <a:rPr lang="en-US" dirty="0"/>
              <a:t>User-generated content and social networks. </a:t>
            </a:r>
            <a:endParaRPr lang="en-US" dirty="0">
              <a:effectLst/>
            </a:endParaRPr>
          </a:p>
        </p:txBody>
      </p:sp>
      <p:sp>
        <p:nvSpPr>
          <p:cNvPr id="4" name="TextBox 3"/>
          <p:cNvSpPr txBox="1"/>
          <p:nvPr/>
        </p:nvSpPr>
        <p:spPr>
          <a:xfrm>
            <a:off x="280086" y="4703805"/>
            <a:ext cx="1738184" cy="307777"/>
          </a:xfrm>
          <a:prstGeom prst="rect">
            <a:avLst/>
          </a:prstGeom>
          <a:noFill/>
        </p:spPr>
        <p:txBody>
          <a:bodyPr wrap="square" rtlCol="0">
            <a:spAutoFit/>
          </a:bodyPr>
          <a:lstStyle/>
          <a:p>
            <a:r>
              <a:rPr lang="en-US" dirty="0">
                <a:solidFill>
                  <a:srgbClr val="FF0000"/>
                </a:solidFill>
              </a:rPr>
              <a:t>p22</a:t>
            </a:r>
          </a:p>
        </p:txBody>
      </p:sp>
    </p:spTree>
    <p:extLst>
      <p:ext uri="{BB962C8B-B14F-4D97-AF65-F5344CB8AC3E}">
        <p14:creationId xmlns:p14="http://schemas.microsoft.com/office/powerpoint/2010/main" val="502651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Types of </a:t>
            </a:r>
            <a:r>
              <a:rPr lang="pt-BR" kern="1200" dirty="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Business-to-Consumer (B2C)</a:t>
            </a:r>
          </a:p>
          <a:p>
            <a:pPr marL="255651" lvl="0" indent="-255651">
              <a:spcAft>
                <a:spcPct val="0"/>
              </a:spcAft>
              <a:buSzPts val="2400"/>
              <a:tabLst/>
              <a:defRPr/>
            </a:pPr>
            <a:r>
              <a:rPr lang="en-US" sz="2400" kern="1200" dirty="0">
                <a:solidFill>
                  <a:srgbClr val="000000"/>
                </a:solidFill>
                <a:latin typeface="Arial (Body)"/>
                <a:ea typeface="+mn-ea"/>
                <a:cs typeface="+mn-cs"/>
              </a:rPr>
              <a:t>Business-to-Business (B2B)</a:t>
            </a:r>
          </a:p>
          <a:p>
            <a:pPr marL="255651" lvl="0" indent="-255651">
              <a:spcAft>
                <a:spcPct val="0"/>
              </a:spcAft>
              <a:buSzPts val="2400"/>
              <a:tabLst/>
              <a:defRPr/>
            </a:pPr>
            <a:r>
              <a:rPr lang="en-US" sz="2400" kern="1200" dirty="0">
                <a:solidFill>
                  <a:srgbClr val="000000"/>
                </a:solidFill>
                <a:latin typeface="Arial (Body)"/>
                <a:ea typeface="+mn-ea"/>
                <a:cs typeface="+mn-cs"/>
              </a:rPr>
              <a:t>Consumer-to-Consumer (C2C)</a:t>
            </a:r>
          </a:p>
          <a:p>
            <a:pPr marL="255651" lvl="0" indent="-255651">
              <a:spcAft>
                <a:spcPct val="0"/>
              </a:spcAft>
              <a:buSzPts val="2400"/>
              <a:tabLst/>
              <a:defRPr/>
            </a:pPr>
            <a:r>
              <a:rPr lang="en-US" sz="2400" kern="1200" dirty="0">
                <a:solidFill>
                  <a:srgbClr val="000000"/>
                </a:solidFill>
                <a:latin typeface="Arial (Body)"/>
                <a:ea typeface="+mn-ea"/>
                <a:cs typeface="+mn-cs"/>
              </a:rPr>
              <a:t>Mobile e-commerce (</a:t>
            </a:r>
            <a:r>
              <a:rPr lang="pt-BR" sz="2400" kern="1200" dirty="0">
                <a:solidFill>
                  <a:srgbClr val="000000"/>
                </a:solidFill>
                <a:latin typeface="Arial (Body)"/>
                <a:ea typeface="+mn-ea"/>
                <a:cs typeface="+mn-cs"/>
              </a:rPr>
              <a:t>M-commerce</a:t>
            </a:r>
            <a:r>
              <a:rPr lang="en-US" sz="2400" kern="1200" dirty="0">
                <a:solidFill>
                  <a:srgbClr val="000000"/>
                </a:solidFill>
                <a:latin typeface="Arial (Body)"/>
                <a:ea typeface="+mn-ea"/>
                <a:cs typeface="+mn-cs"/>
              </a:rPr>
              <a:t>)</a:t>
            </a:r>
          </a:p>
          <a:p>
            <a:pPr marL="255651" lvl="0" indent="-255651">
              <a:spcAft>
                <a:spcPct val="0"/>
              </a:spcAft>
              <a:buSzPts val="2400"/>
              <a:tabLst/>
              <a:defRPr/>
            </a:pPr>
            <a:r>
              <a:rPr lang="en-US" sz="2400" kern="1200" dirty="0">
                <a:solidFill>
                  <a:srgbClr val="000000"/>
                </a:solidFill>
                <a:latin typeface="Arial (Body)"/>
                <a:ea typeface="+mn-ea"/>
                <a:cs typeface="+mn-cs"/>
              </a:rPr>
              <a:t>Social e-commerce</a:t>
            </a:r>
          </a:p>
          <a:p>
            <a:pPr marL="255651" lvl="0" indent="-255651">
              <a:spcAft>
                <a:spcPct val="0"/>
              </a:spcAft>
              <a:buSzPts val="2400"/>
              <a:tabLst/>
              <a:defRPr/>
            </a:pPr>
            <a:r>
              <a:rPr lang="en-US" sz="2400" kern="1200" dirty="0">
                <a:solidFill>
                  <a:srgbClr val="000000"/>
                </a:solidFill>
                <a:latin typeface="Arial (Body)"/>
                <a:ea typeface="+mn-ea"/>
                <a:cs typeface="+mn-cs"/>
              </a:rPr>
              <a:t>Local e-commerce</a:t>
            </a:r>
          </a:p>
        </p:txBody>
      </p:sp>
    </p:spTree>
    <p:extLst>
      <p:ext uri="{BB962C8B-B14F-4D97-AF65-F5344CB8AC3E}">
        <p14:creationId xmlns:p14="http://schemas.microsoft.com/office/powerpoint/2010/main" val="1968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Uber: The New Face of 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7012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Have you used Uber or any other on-demand service companies?</a:t>
            </a:r>
          </a:p>
          <a:p>
            <a:pPr marL="741553" lvl="1" indent="-284353">
              <a:spcAft>
                <a:spcPct val="0"/>
              </a:spcAft>
              <a:buSzPts val="2400"/>
            </a:pPr>
            <a:r>
              <a:rPr lang="en-US" sz="2400" kern="1200" dirty="0">
                <a:solidFill>
                  <a:srgbClr val="000000"/>
                </a:solidFill>
                <a:latin typeface="Arial (Body)"/>
                <a:ea typeface="+mn-ea"/>
                <a:cs typeface="+mn-cs"/>
              </a:rPr>
              <a:t>What is the appeal of these companies for users and providers?</a:t>
            </a:r>
          </a:p>
          <a:p>
            <a:pPr marL="741553" lvl="1" indent="-284353">
              <a:spcAft>
                <a:spcPct val="0"/>
              </a:spcAft>
              <a:buSzPts val="2400"/>
            </a:pPr>
            <a:r>
              <a:rPr lang="en-US" sz="2400" kern="1200" dirty="0">
                <a:solidFill>
                  <a:srgbClr val="000000"/>
                </a:solidFill>
                <a:latin typeface="Arial (Body)"/>
                <a:ea typeface="+mn-ea"/>
                <a:cs typeface="+mn-cs"/>
              </a:rPr>
              <a:t>Are there any negative consequences to the increased use of on-demand services like Uber and Airbnb?</a:t>
            </a:r>
          </a:p>
        </p:txBody>
      </p:sp>
    </p:spTree>
    <p:extLst>
      <p:ext uri="{BB962C8B-B14F-4D97-AF65-F5344CB8AC3E}">
        <p14:creationId xmlns:p14="http://schemas.microsoft.com/office/powerpoint/2010/main" val="2337955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736"/>
            <a:ext cx="8229600" cy="1066799"/>
          </a:xfrm>
        </p:spPr>
        <p:txBody>
          <a:bodyPr tIns="91425" anchor="b">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Figure 1.5 The Growth of B2C E-Commerce in the United States</a:t>
            </a:r>
            <a:endParaRPr lang="en-US" sz="3200" kern="1200" dirty="0">
              <a:latin typeface="Times New Roman" panose="02020603050405020304" pitchFamily="18" charset="0"/>
              <a:ea typeface="+mj-ea"/>
              <a:cs typeface="Times New Roman" panose="02020603050405020304" pitchFamily="18" charset="0"/>
            </a:endParaRPr>
          </a:p>
        </p:txBody>
      </p:sp>
      <p:pic>
        <p:nvPicPr>
          <p:cNvPr id="6" name="Picture 5" descr="A graph shows growth of B 2 C e-commerce in the United States during the time period 19 95 to 20 21. The x-axis shows years from 19 95 to 20 21 in increments of 5 years. The y-axis shows revenue in billions of dollars, ranging from 0 to 1 thousand 200 in increments of 200. The graph shows the years and the corresponding revenue as follows. 19 95, 0. 2000, 50 billion dollars. 2005, 170 billion dollars. 20 10, 250 billion dollars. 20 15, 570 billion dollars. 20 20, 970 billion dollars. 20 21, 1080 billion dollars. All data are approxim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534" y="1639152"/>
            <a:ext cx="6876933" cy="4367491"/>
          </a:xfrm>
          <a:prstGeom prst="rect">
            <a:avLst/>
          </a:prstGeom>
        </p:spPr>
      </p:pic>
    </p:spTree>
    <p:extLst>
      <p:ext uri="{BB962C8B-B14F-4D97-AF65-F5344CB8AC3E}">
        <p14:creationId xmlns:p14="http://schemas.microsoft.com/office/powerpoint/2010/main" val="52886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Figure 1.7 The Growth of B2B E-Commerce in the United States</a:t>
            </a:r>
            <a:endParaRPr lang="en-US" sz="3200" kern="1200" dirty="0">
              <a:latin typeface="Times New Roman" panose="02020603050405020304" pitchFamily="18" charset="0"/>
              <a:ea typeface="+mj-ea"/>
              <a:cs typeface="Times New Roman" panose="02020603050405020304" pitchFamily="18" charset="0"/>
            </a:endParaRPr>
          </a:p>
        </p:txBody>
      </p:sp>
      <p:pic>
        <p:nvPicPr>
          <p:cNvPr id="3" name="Picture 2" descr="A graph shows the growth of B 2 B e-commerce in the United States between 2003 and 20 21, including some projected data. The x-axis shows years between 2003 and 20 21. The y-axis shows revenue in trillions of dollars, ranging from 0.0 to 8.0 in increments of 1.0. The graph shows the years and the corresponding revenue as follows: 2003, 1.8 trillion dollars. 2005, 2.6 trillion dollars. 20 10, 4.0 trillion dollars. 20 15, 5.8 trillion dollars. 20 20, 7.3 trillion dollars. 20 21, 7.6 trillion dollars. All data are approxim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556" y="1649191"/>
            <a:ext cx="7090889" cy="4433080"/>
          </a:xfrm>
          <a:prstGeom prst="rect">
            <a:avLst/>
          </a:prstGeom>
        </p:spPr>
      </p:pic>
    </p:spTree>
    <p:extLst>
      <p:ext uri="{BB962C8B-B14F-4D97-AF65-F5344CB8AC3E}">
        <p14:creationId xmlns:p14="http://schemas.microsoft.com/office/powerpoint/2010/main" val="764272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sz="3200" kern="1200" dirty="0">
                <a:latin typeface="Times New Roman" panose="02020603050405020304" pitchFamily="18" charset="0"/>
                <a:ea typeface="+mj-ea"/>
                <a:cs typeface="Times New Roman" panose="02020603050405020304" pitchFamily="18" charset="0"/>
              </a:rPr>
              <a:t>Figure 1.8 The Growth of M-Commerce in the United States</a:t>
            </a:r>
            <a:endParaRPr lang="en-US" sz="3200" kern="1200" dirty="0">
              <a:latin typeface="Times New Roman" panose="02020603050405020304" pitchFamily="18" charset="0"/>
              <a:ea typeface="+mj-ea"/>
              <a:cs typeface="Times New Roman" panose="02020603050405020304" pitchFamily="18" charset="0"/>
            </a:endParaRPr>
          </a:p>
        </p:txBody>
      </p:sp>
      <p:pic>
        <p:nvPicPr>
          <p:cNvPr id="3" name="Picture 2" descr="A graph shows the growth of M-commerce in the United States, with actual figures depicted for years 20 12 to 20 16, and projected figures for 20 17 to 20 20. The x-axis shows years from 20 12 to 20 21 in increments of 1 year. The y-axis shows revenue in billions of dollars, ranging from 0 to 600 in increments of 100. The graph shows the years and the corresponding revenue as follows: 20 12, 32.8 billion dollars. 20 13, 65 billion dollars. 20 14, 95 billion dollars. 20 15, 140 billion dollars. 20 16, 185 billion dollars. 20 17, 230 billion dollars. 20 18, 290 billion dollars. 20 19, 360 billion dollars. 20 20, 430 billion dollars. 20 21, 510 billion dollars. All values are in approximates onl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379" y="1655896"/>
            <a:ext cx="7183242" cy="4419668"/>
          </a:xfrm>
          <a:prstGeom prst="rect">
            <a:avLst/>
          </a:prstGeom>
        </p:spPr>
      </p:pic>
    </p:spTree>
    <p:extLst>
      <p:ext uri="{BB962C8B-B14F-4D97-AF65-F5344CB8AC3E}">
        <p14:creationId xmlns:p14="http://schemas.microsoft.com/office/powerpoint/2010/main" val="2590717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E-Commerce: A Brief History </a:t>
            </a:r>
            <a:r>
              <a:rPr lang="en-IN" sz="2000" b="0" kern="1200" dirty="0">
                <a:latin typeface="Times New Roman" panose="02020603050405020304" pitchFamily="18" charset="0"/>
                <a:ea typeface="+mj-ea"/>
                <a:cs typeface="Times New Roman" panose="02020603050405020304" pitchFamily="18" charset="0"/>
              </a:rPr>
              <a:t>(1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3907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Precursors</a:t>
            </a:r>
          </a:p>
          <a:p>
            <a:pPr marL="741553" lvl="1" indent="-284353">
              <a:spcAft>
                <a:spcPct val="0"/>
              </a:spcAft>
              <a:buSzPts val="2400"/>
            </a:pPr>
            <a:r>
              <a:rPr lang="en-US" sz="2400" kern="1200" dirty="0">
                <a:solidFill>
                  <a:srgbClr val="000000"/>
                </a:solidFill>
                <a:latin typeface="Arial (Body)"/>
                <a:ea typeface="+mn-ea"/>
                <a:cs typeface="+mn-cs"/>
              </a:rPr>
              <a:t>Baxter Healthcare modem-based system</a:t>
            </a:r>
          </a:p>
          <a:p>
            <a:pPr marL="741553" lvl="1" indent="-284353">
              <a:spcAft>
                <a:spcPct val="0"/>
              </a:spcAft>
              <a:buSzPts val="2400"/>
            </a:pPr>
            <a:r>
              <a:rPr lang="en-US" sz="2400" kern="1200" dirty="0">
                <a:solidFill>
                  <a:srgbClr val="000000"/>
                </a:solidFill>
                <a:latin typeface="Arial (Body)"/>
                <a:ea typeface="+mn-ea"/>
                <a:cs typeface="+mn-cs"/>
              </a:rPr>
              <a:t>Order entry systems</a:t>
            </a:r>
          </a:p>
          <a:p>
            <a:pPr marL="741553" lvl="1" indent="-284353">
              <a:spcAft>
                <a:spcPct val="0"/>
              </a:spcAft>
              <a:buSzPts val="2400"/>
            </a:pPr>
            <a:r>
              <a:rPr lang="en-US" sz="2400" kern="1200" dirty="0">
                <a:solidFill>
                  <a:srgbClr val="000000"/>
                </a:solidFill>
                <a:latin typeface="Arial (Body)"/>
                <a:ea typeface="+mn-ea"/>
                <a:cs typeface="+mn-cs"/>
              </a:rPr>
              <a:t>Electronic Data Interchange (E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standards</a:t>
            </a:r>
          </a:p>
          <a:p>
            <a:pPr marL="741553" lvl="1" indent="-284353">
              <a:spcAft>
                <a:spcPct val="0"/>
              </a:spcAft>
              <a:buSzPts val="2400"/>
            </a:pPr>
            <a:r>
              <a:rPr lang="en-US" sz="2400" kern="1200" dirty="0">
                <a:solidFill>
                  <a:srgbClr val="000000"/>
                </a:solidFill>
                <a:latin typeface="Arial (Body)"/>
                <a:ea typeface="+mn-ea"/>
                <a:cs typeface="+mn-cs"/>
              </a:rPr>
              <a:t>French Minitel</a:t>
            </a:r>
          </a:p>
        </p:txBody>
      </p:sp>
    </p:spTree>
    <p:extLst>
      <p:ext uri="{BB962C8B-B14F-4D97-AF65-F5344CB8AC3E}">
        <p14:creationId xmlns:p14="http://schemas.microsoft.com/office/powerpoint/2010/main" val="1927917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E-Commerce: A Brief History </a:t>
            </a:r>
            <a:r>
              <a:rPr lang="en-IN" sz="2000" b="0" kern="1200" dirty="0">
                <a:latin typeface="Times New Roman" panose="02020603050405020304" pitchFamily="18" charset="0"/>
                <a:ea typeface="+mj-ea"/>
                <a:cs typeface="Times New Roman" panose="02020603050405020304" pitchFamily="18" charset="0"/>
              </a:rPr>
              <a:t>(2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1995–2000: Invention</a:t>
            </a:r>
          </a:p>
          <a:p>
            <a:pPr marL="741553" lvl="1" indent="-284353">
              <a:spcAft>
                <a:spcPct val="0"/>
              </a:spcAft>
              <a:buSzPts val="2400"/>
            </a:pPr>
            <a:r>
              <a:rPr lang="en-US" altLang="en-US" sz="2400" kern="1200" dirty="0">
                <a:solidFill>
                  <a:srgbClr val="000000"/>
                </a:solidFill>
                <a:latin typeface="Arial (Body)"/>
                <a:ea typeface="+mn-ea"/>
                <a:cs typeface="+mn-cs"/>
              </a:rPr>
              <a:t>Sale of simple retail goods</a:t>
            </a:r>
          </a:p>
          <a:p>
            <a:pPr marL="741553" lvl="1" indent="-284353">
              <a:spcAft>
                <a:spcPct val="0"/>
              </a:spcAft>
              <a:buSzPts val="2400"/>
            </a:pPr>
            <a:r>
              <a:rPr lang="en-US" altLang="en-US" sz="2400" kern="1200" dirty="0">
                <a:solidFill>
                  <a:srgbClr val="000000"/>
                </a:solidFill>
                <a:latin typeface="Arial (Body)"/>
                <a:ea typeface="+mn-ea"/>
                <a:cs typeface="+mn-cs"/>
              </a:rPr>
              <a:t>Limited bandwidth and media</a:t>
            </a:r>
          </a:p>
          <a:p>
            <a:pPr marL="741553" lvl="1" indent="-284353">
              <a:spcAft>
                <a:spcPct val="0"/>
              </a:spcAft>
              <a:buSzPts val="2400"/>
            </a:pPr>
            <a:r>
              <a:rPr lang="en-US" altLang="en-US" sz="2400" kern="1200" dirty="0">
                <a:solidFill>
                  <a:srgbClr val="000000"/>
                </a:solidFill>
                <a:latin typeface="Arial (Body)"/>
                <a:ea typeface="+mn-ea"/>
                <a:cs typeface="+mn-cs"/>
              </a:rPr>
              <a:t>Euphoric visions of</a:t>
            </a:r>
          </a:p>
          <a:p>
            <a:pPr marL="1144778" lvl="2" indent="-230378">
              <a:spcAft>
                <a:spcPct val="0"/>
              </a:spcAft>
              <a:buSzPts val="2400"/>
            </a:pPr>
            <a:r>
              <a:rPr lang="en-US" altLang="en-US" sz="2400" kern="1200" dirty="0">
                <a:solidFill>
                  <a:srgbClr val="000000"/>
                </a:solidFill>
                <a:latin typeface="Arial (Body)"/>
                <a:ea typeface="+mn-ea"/>
                <a:cs typeface="+mn-cs"/>
              </a:rPr>
              <a:t>Friction-free commerce</a:t>
            </a:r>
          </a:p>
          <a:p>
            <a:pPr marL="1144778" lvl="2" indent="-230378">
              <a:spcAft>
                <a:spcPct val="0"/>
              </a:spcAft>
              <a:buSzPts val="2400"/>
            </a:pPr>
            <a:r>
              <a:rPr lang="en-US" altLang="en-US" sz="2400" kern="1200" dirty="0">
                <a:solidFill>
                  <a:srgbClr val="000000"/>
                </a:solidFill>
                <a:latin typeface="Arial (Body)"/>
                <a:ea typeface="+mn-ea"/>
                <a:cs typeface="+mn-cs"/>
              </a:rPr>
              <a:t>First-mover advantages</a:t>
            </a:r>
          </a:p>
          <a:p>
            <a:pPr marL="741553" lvl="1" indent="-284353">
              <a:spcAft>
                <a:spcPct val="0"/>
              </a:spcAft>
              <a:buSzPts val="2400"/>
            </a:pPr>
            <a:r>
              <a:rPr lang="en-US" altLang="en-US" sz="2400" kern="1200" dirty="0">
                <a:solidFill>
                  <a:srgbClr val="000000"/>
                </a:solidFill>
                <a:latin typeface="Arial (Body)"/>
                <a:ea typeface="+mn-ea"/>
                <a:cs typeface="+mn-cs"/>
              </a:rPr>
              <a:t>Dot-com crash of 2000</a:t>
            </a:r>
          </a:p>
        </p:txBody>
      </p:sp>
    </p:spTree>
    <p:extLst>
      <p:ext uri="{BB962C8B-B14F-4D97-AF65-F5344CB8AC3E}">
        <p14:creationId xmlns:p14="http://schemas.microsoft.com/office/powerpoint/2010/main" val="3827181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E-Commerce: A Brief History </a:t>
            </a:r>
            <a:r>
              <a:rPr lang="en-IN" sz="2000" b="0" kern="1200" dirty="0">
                <a:latin typeface="Times New Roman" panose="02020603050405020304" pitchFamily="18" charset="0"/>
                <a:ea typeface="+mj-ea"/>
                <a:cs typeface="Times New Roman" panose="02020603050405020304" pitchFamily="18" charset="0"/>
              </a:rPr>
              <a:t>(3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31624"/>
          </a:xfrm>
        </p:spPr>
        <p:txBody>
          <a:bodyPr wrap="square" lIns="91425" tIns="91425" rIns="91425" bIns="91425">
            <a:noAutofit/>
          </a:bodyPr>
          <a:lstStyle/>
          <a:p>
            <a:pPr marL="255651" lvl="0" indent="-255651">
              <a:spcAft>
                <a:spcPct val="0"/>
              </a:spcAft>
              <a:buSzPts val="2400"/>
              <a:tabLst/>
              <a:defRPr/>
            </a:pPr>
            <a:r>
              <a:rPr lang="en-US" altLang="en-US" sz="2400" kern="1200" dirty="0">
                <a:solidFill>
                  <a:srgbClr val="000000"/>
                </a:solidFill>
                <a:latin typeface="Arial (Body)"/>
                <a:ea typeface="+mn-ea"/>
                <a:cs typeface="+mn-cs"/>
              </a:rPr>
              <a:t>2001–2006: Consolidation</a:t>
            </a:r>
          </a:p>
          <a:p>
            <a:pPr marL="741553" lvl="1" indent="-284353">
              <a:spcAft>
                <a:spcPct val="0"/>
              </a:spcAft>
              <a:buSzPts val="2400"/>
              <a:defRPr/>
            </a:pPr>
            <a:r>
              <a:rPr lang="en-US" altLang="en-US" sz="2400" kern="1200" dirty="0">
                <a:solidFill>
                  <a:srgbClr val="000000"/>
                </a:solidFill>
                <a:latin typeface="Arial (Body)"/>
                <a:ea typeface="+mn-ea"/>
                <a:cs typeface="+mn-cs"/>
              </a:rPr>
              <a:t>Emphasis on business-driven approach</a:t>
            </a:r>
          </a:p>
          <a:p>
            <a:pPr marL="741553" lvl="1" indent="-284353">
              <a:spcAft>
                <a:spcPct val="0"/>
              </a:spcAft>
              <a:buSzPts val="2400"/>
              <a:defRPr/>
            </a:pPr>
            <a:r>
              <a:rPr lang="en-US" altLang="en-US" sz="2400" kern="1200" dirty="0">
                <a:solidFill>
                  <a:srgbClr val="000000"/>
                </a:solidFill>
                <a:latin typeface="Arial (Body)"/>
                <a:ea typeface="+mn-ea"/>
                <a:cs typeface="+mn-cs"/>
              </a:rPr>
              <a:t>Traditional large firms expand presence</a:t>
            </a:r>
          </a:p>
          <a:p>
            <a:pPr marL="741553" lvl="1" indent="-284353">
              <a:spcAft>
                <a:spcPct val="0"/>
              </a:spcAft>
              <a:buSzPts val="2400"/>
              <a:defRPr/>
            </a:pPr>
            <a:r>
              <a:rPr lang="en-US" altLang="en-US" sz="2400" kern="1200" dirty="0">
                <a:solidFill>
                  <a:srgbClr val="000000"/>
                </a:solidFill>
                <a:latin typeface="Arial (Body)"/>
                <a:ea typeface="+mn-ea"/>
                <a:cs typeface="+mn-cs"/>
              </a:rPr>
              <a:t>Start-up financing shrinks</a:t>
            </a:r>
          </a:p>
          <a:p>
            <a:pPr marL="741553" lvl="1" indent="-284353">
              <a:spcAft>
                <a:spcPct val="0"/>
              </a:spcAft>
              <a:buSzPts val="2400"/>
              <a:defRPr/>
            </a:pPr>
            <a:r>
              <a:rPr lang="en-US" altLang="en-US" sz="2400" kern="1200" dirty="0">
                <a:solidFill>
                  <a:srgbClr val="000000"/>
                </a:solidFill>
                <a:latin typeface="Arial (Body)"/>
                <a:ea typeface="+mn-ea"/>
                <a:cs typeface="+mn-cs"/>
              </a:rPr>
              <a:t>More complex products and services sold</a:t>
            </a:r>
          </a:p>
          <a:p>
            <a:pPr marL="741553" lvl="1" indent="-284353">
              <a:spcAft>
                <a:spcPct val="0"/>
              </a:spcAft>
              <a:buSzPts val="2400"/>
              <a:defRPr/>
            </a:pPr>
            <a:r>
              <a:rPr lang="en-US" altLang="en-US" sz="2400" kern="1200" dirty="0">
                <a:solidFill>
                  <a:srgbClr val="000000"/>
                </a:solidFill>
                <a:latin typeface="Arial (Body)"/>
                <a:ea typeface="+mn-ea"/>
                <a:cs typeface="+mn-cs"/>
              </a:rPr>
              <a:t>Growth of search engine advertising</a:t>
            </a:r>
          </a:p>
          <a:p>
            <a:pPr marL="741553" lvl="1" indent="-284353">
              <a:spcAft>
                <a:spcPct val="0"/>
              </a:spcAft>
              <a:buSzPts val="2400"/>
              <a:defRPr/>
            </a:pPr>
            <a:r>
              <a:rPr lang="en-US" altLang="en-US" sz="2400" kern="1200" dirty="0">
                <a:solidFill>
                  <a:srgbClr val="000000"/>
                </a:solidFill>
                <a:latin typeface="Arial (Body)"/>
                <a:ea typeface="+mn-ea"/>
                <a:cs typeface="+mn-cs"/>
              </a:rPr>
              <a:t>Business web presences expand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43675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E-Commerce: A Brief History </a:t>
            </a:r>
            <a:r>
              <a:rPr lang="en-IN" sz="2000" b="0" kern="1200" dirty="0">
                <a:latin typeface="Times New Roman" panose="02020603050405020304" pitchFamily="18" charset="0"/>
                <a:ea typeface="+mj-ea"/>
                <a:cs typeface="Times New Roman" panose="02020603050405020304" pitchFamily="18" charset="0"/>
              </a:rPr>
              <a:t>(4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4723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2007–Present: Reinvention</a:t>
            </a:r>
          </a:p>
          <a:p>
            <a:pPr marL="741553" lvl="1" indent="-284353">
              <a:spcAft>
                <a:spcPct val="0"/>
              </a:spcAft>
              <a:buSzPts val="2400"/>
            </a:pPr>
            <a:r>
              <a:rPr lang="en-US" altLang="en-US" sz="2400" kern="1200" dirty="0">
                <a:solidFill>
                  <a:srgbClr val="000000"/>
                </a:solidFill>
                <a:latin typeface="Arial (Body)"/>
                <a:ea typeface="+mn-ea"/>
                <a:cs typeface="+mn-cs"/>
              </a:rPr>
              <a:t>Rapid growth of:</a:t>
            </a:r>
          </a:p>
          <a:p>
            <a:pPr marL="1144778" lvl="2" indent="-230378">
              <a:spcAft>
                <a:spcPct val="0"/>
              </a:spcAft>
              <a:buSzPts val="2400"/>
            </a:pPr>
            <a:r>
              <a:rPr lang="en-US" altLang="en-US" sz="2400" kern="1200" dirty="0">
                <a:solidFill>
                  <a:srgbClr val="000000"/>
                </a:solidFill>
                <a:latin typeface="Arial (Body)"/>
                <a:ea typeface="+mn-ea"/>
                <a:cs typeface="+mn-cs"/>
              </a:rPr>
              <a:t>Web 2.0, including online social networks</a:t>
            </a:r>
          </a:p>
          <a:p>
            <a:pPr marL="1144778" lvl="2" indent="-230378">
              <a:spcAft>
                <a:spcPct val="0"/>
              </a:spcAft>
              <a:buSzPts val="2400"/>
            </a:pPr>
            <a:r>
              <a:rPr lang="en-US" altLang="en-US" sz="2400" kern="1200" dirty="0">
                <a:solidFill>
                  <a:srgbClr val="000000"/>
                </a:solidFill>
                <a:latin typeface="Arial (Body)"/>
                <a:ea typeface="+mn-ea"/>
                <a:cs typeface="+mn-cs"/>
              </a:rPr>
              <a:t>Mobile platform</a:t>
            </a:r>
          </a:p>
          <a:p>
            <a:pPr marL="1144778" lvl="2" indent="-230378">
              <a:spcAft>
                <a:spcPct val="0"/>
              </a:spcAft>
              <a:buSzPts val="2400"/>
            </a:pPr>
            <a:r>
              <a:rPr lang="en-US" altLang="en-US" sz="2400" kern="1200" dirty="0">
                <a:solidFill>
                  <a:srgbClr val="000000"/>
                </a:solidFill>
                <a:latin typeface="Arial (Body)"/>
                <a:ea typeface="+mn-ea"/>
                <a:cs typeface="+mn-cs"/>
              </a:rPr>
              <a:t>Local commerce</a:t>
            </a:r>
          </a:p>
          <a:p>
            <a:pPr marL="1144778" lvl="2" indent="-230378">
              <a:spcAft>
                <a:spcPct val="0"/>
              </a:spcAft>
              <a:buSzPts val="2400"/>
            </a:pPr>
            <a:r>
              <a:rPr lang="en-US" altLang="en-US" sz="2400" kern="1200" dirty="0">
                <a:solidFill>
                  <a:srgbClr val="000000"/>
                </a:solidFill>
                <a:latin typeface="Arial (Body)"/>
                <a:ea typeface="+mn-ea"/>
                <a:cs typeface="+mn-cs"/>
              </a:rPr>
              <a:t>On-demand service economy</a:t>
            </a:r>
          </a:p>
          <a:p>
            <a:pPr marL="741553" lvl="1" indent="-284353">
              <a:spcAft>
                <a:spcPct val="0"/>
              </a:spcAft>
              <a:buSzPts val="2400"/>
            </a:pPr>
            <a:r>
              <a:rPr lang="en-US" altLang="en-US" sz="2400" kern="1200" dirty="0">
                <a:solidFill>
                  <a:srgbClr val="000000"/>
                </a:solidFill>
                <a:latin typeface="Arial (Body)"/>
                <a:ea typeface="+mn-ea"/>
                <a:cs typeface="+mn-cs"/>
              </a:rPr>
              <a:t>Entertainment content develops as source of revenues</a:t>
            </a:r>
          </a:p>
          <a:p>
            <a:pPr marL="741553" lvl="1" indent="-284353">
              <a:spcAft>
                <a:spcPct val="0"/>
              </a:spcAft>
              <a:buSzPts val="2400"/>
            </a:pPr>
            <a:r>
              <a:rPr lang="en-US" altLang="en-US" sz="2400" kern="1200" dirty="0">
                <a:solidFill>
                  <a:srgbClr val="000000"/>
                </a:solidFill>
                <a:latin typeface="Arial (Body)"/>
                <a:ea typeface="+mn-ea"/>
                <a:cs typeface="+mn-cs"/>
              </a:rPr>
              <a:t>Transformation of marketing</a:t>
            </a:r>
          </a:p>
        </p:txBody>
      </p:sp>
    </p:spTree>
    <p:extLst>
      <p:ext uri="{BB962C8B-B14F-4D97-AF65-F5344CB8AC3E}">
        <p14:creationId xmlns:p14="http://schemas.microsoft.com/office/powerpoint/2010/main" val="3490561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1.10 Periods in the Development of </a:t>
            </a:r>
            <a:r>
              <a:rPr lang="pt-BR" kern="1200" dirty="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graph shows the years 19 95 to 20 21 divided into three periods in the development of e-commerce, invention, consolidation, and reinvention. The x-axis depicts years from 19 95 to 20 21 in increments of 5 years. The y-axis shows dollars in billions, ranging from 0 to 800 in increments of 100. The period from 19 95 to 2001 is labeled Invention, retail. The period from 2002 to 20 10 is labeled Consolidation, retail and services. The period from 20 11 onward is labeled Reinvention, social, mobile, and local, retail, services, and content. The graph labels 2000 the year of the crash and 2007 the year of the Smartphone. A line curve labeled retail begins at zero from 19 95 onward and increases gradually after 19 98. It reaches around 140 in 2007 and then rapidly increases from there on to reach 780 by the year 20 21. Another line curve labeled services begins from the year 19 98 and increases gradually over the years, reaching around 100 in 2007 and ending at 205 in 20 21. A third line curve labeled content begins from the year 19 98 and remains near zero until 20 10. It then increases very slowly and reaches close to 80 in the year 20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15" y="1670915"/>
            <a:ext cx="7505571" cy="4253155"/>
          </a:xfrm>
          <a:prstGeom prst="rect">
            <a:avLst/>
          </a:prstGeom>
        </p:spPr>
      </p:pic>
    </p:spTree>
    <p:extLst>
      <p:ext uri="{BB962C8B-B14F-4D97-AF65-F5344CB8AC3E}">
        <p14:creationId xmlns:p14="http://schemas.microsoft.com/office/powerpoint/2010/main" val="3147658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Insight on Business: Startup Boot Camp</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Why do you think investors today are still interested in investing in startups?</a:t>
            </a:r>
          </a:p>
          <a:p>
            <a:pPr marL="741553" lvl="1" indent="-284353">
              <a:spcAft>
                <a:spcPct val="0"/>
              </a:spcAft>
              <a:buSzPts val="2400"/>
            </a:pPr>
            <a:r>
              <a:rPr lang="en-US" sz="2400" kern="1200" dirty="0">
                <a:solidFill>
                  <a:srgbClr val="000000"/>
                </a:solidFill>
                <a:latin typeface="Arial (Body)"/>
                <a:ea typeface="+mn-ea"/>
                <a:cs typeface="+mn-cs"/>
              </a:rPr>
              <a:t>What are the benefits of investing in a company that is a graduate of a Y Combinator boot camp?</a:t>
            </a:r>
          </a:p>
          <a:p>
            <a:pPr marL="741553" lvl="1" indent="-284353">
              <a:spcAft>
                <a:spcPct val="0"/>
              </a:spcAft>
              <a:buSzPts val="2400"/>
            </a:pPr>
            <a:r>
              <a:rPr lang="en-US" sz="2400" kern="1200" dirty="0">
                <a:solidFill>
                  <a:srgbClr val="000000"/>
                </a:solidFill>
                <a:latin typeface="Arial (Body)"/>
                <a:ea typeface="+mn-ea"/>
                <a:cs typeface="+mn-cs"/>
              </a:rPr>
              <a:t>Is an incubator the best solution for startups to find funding? Why or why not?</a:t>
            </a:r>
          </a:p>
        </p:txBody>
      </p:sp>
    </p:spTree>
    <p:extLst>
      <p:ext uri="{BB962C8B-B14F-4D97-AF65-F5344CB8AC3E}">
        <p14:creationId xmlns:p14="http://schemas.microsoft.com/office/powerpoint/2010/main" val="3211742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1" u="sng" dirty="0"/>
              <a:t>Disintermediation</a:t>
            </a:r>
            <a:r>
              <a:rPr lang="en-US" dirty="0"/>
              <a:t>: displacement of market middlemen who tradition-ally are intermediaries between producers and consumers by a new direct relationship between producers and consumers.</a:t>
            </a:r>
          </a:p>
          <a:p>
            <a:endParaRPr lang="en-US" dirty="0"/>
          </a:p>
          <a:p>
            <a:r>
              <a:rPr lang="en-US" b="1" u="sng" dirty="0"/>
              <a:t>Friction-free commerce</a:t>
            </a:r>
            <a:r>
              <a:rPr lang="en-US" dirty="0"/>
              <a:t>: a vision of commerce in which information is equally distributed, trans-action costs are low, prices can be dynamically adjusted to reflect actual demand, intermediaries decline, and unfair </a:t>
            </a:r>
            <a:r>
              <a:rPr lang="en-US" dirty="0" err="1"/>
              <a:t>compet-itive</a:t>
            </a:r>
            <a:r>
              <a:rPr lang="en-US" dirty="0"/>
              <a:t> advantages are eliminated </a:t>
            </a:r>
          </a:p>
          <a:p>
            <a:endParaRPr lang="en-US" dirty="0"/>
          </a:p>
          <a:p>
            <a:r>
              <a:rPr lang="en-US" b="1" u="sng" dirty="0"/>
              <a:t>First mover</a:t>
            </a:r>
            <a:r>
              <a:rPr lang="en-US" dirty="0"/>
              <a:t>: a firm that is first to market in a particular area and that moves quickly to gather market share </a:t>
            </a:r>
          </a:p>
          <a:p>
            <a:r>
              <a:rPr lang="en-US" dirty="0"/>
              <a:t> </a:t>
            </a:r>
          </a:p>
          <a:p>
            <a:endParaRPr lang="en-US" dirty="0"/>
          </a:p>
        </p:txBody>
      </p:sp>
    </p:spTree>
    <p:extLst>
      <p:ext uri="{BB962C8B-B14F-4D97-AF65-F5344CB8AC3E}">
        <p14:creationId xmlns:p14="http://schemas.microsoft.com/office/powerpoint/2010/main" val="392094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Uber and other firms with similar business models, such as Lyft (a ride service similar to Uber’s), Airbnb (rooms for rent), Heal (doctor home visits), Handy (part-time household helpers), </a:t>
            </a:r>
            <a:r>
              <a:rPr lang="en-US" dirty="0" err="1"/>
              <a:t>Instacart</a:t>
            </a:r>
            <a:r>
              <a:rPr lang="en-US" dirty="0"/>
              <a:t> (grocery shopping), </a:t>
            </a:r>
            <a:r>
              <a:rPr lang="en-US" dirty="0" err="1"/>
              <a:t>Washio</a:t>
            </a:r>
            <a:r>
              <a:rPr lang="en-US" dirty="0"/>
              <a:t> (laundry service), and </a:t>
            </a:r>
            <a:r>
              <a:rPr lang="en-US" dirty="0" err="1"/>
              <a:t>BloomThat</a:t>
            </a:r>
            <a:r>
              <a:rPr lang="en-US" dirty="0"/>
              <a:t> (flower delivery), are the </a:t>
            </a:r>
            <a:r>
              <a:rPr lang="en-US" dirty="0" err="1"/>
              <a:t>pio-neers</a:t>
            </a:r>
            <a:r>
              <a:rPr lang="en-US" dirty="0"/>
              <a:t> of a new on-demand service e-commerce business model that is sweeping up billions of investment dollars and disrupting major industries, from transportation to hotels, real estate, house cleaning, maintenance, and grocery shopping.</a:t>
            </a:r>
          </a:p>
          <a:p>
            <a:endParaRPr lang="en-US" dirty="0"/>
          </a:p>
        </p:txBody>
      </p:sp>
    </p:spTree>
    <p:extLst>
      <p:ext uri="{BB962C8B-B14F-4D97-AF65-F5344CB8AC3E}">
        <p14:creationId xmlns:p14="http://schemas.microsoft.com/office/powerpoint/2010/main" val="443216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Assessing </a:t>
            </a:r>
            <a:r>
              <a:rPr lang="pt-BR" kern="1200" dirty="0">
                <a:latin typeface="Times New Roman" panose="02020603050405020304" pitchFamily="18" charset="0"/>
                <a:ea typeface="+mj-ea"/>
                <a:cs typeface="Times New Roman" panose="02020603050405020304" pitchFamily="18" charset="0"/>
              </a:rPr>
              <a:t>E-Commerce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Stunning technological success</a:t>
            </a:r>
          </a:p>
          <a:p>
            <a:pPr marL="255651" lvl="0" indent="-255651">
              <a:spcAft>
                <a:spcPct val="0"/>
              </a:spcAft>
              <a:buSzPts val="2400"/>
              <a:tabLst/>
              <a:defRPr/>
            </a:pPr>
            <a:r>
              <a:rPr lang="en-US" sz="2400" kern="1200" dirty="0">
                <a:solidFill>
                  <a:srgbClr val="000000"/>
                </a:solidFill>
                <a:latin typeface="Arial (Body)"/>
                <a:ea typeface="+mn-ea"/>
                <a:cs typeface="+mn-cs"/>
              </a:rPr>
              <a:t>Early years a mixed business success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Few early dot-coms have survived</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Online sales growing rapidly</a:t>
            </a:r>
          </a:p>
          <a:p>
            <a:pPr marL="255651" lvl="0" indent="-255651">
              <a:spcAft>
                <a:spcPct val="0"/>
              </a:spcAft>
              <a:buSzPts val="2400"/>
              <a:tabLst/>
              <a:defRPr/>
            </a:pPr>
            <a:r>
              <a:rPr lang="en-US" sz="2400" kern="1200" dirty="0">
                <a:solidFill>
                  <a:srgbClr val="000000"/>
                </a:solidFill>
                <a:latin typeface="Arial (Body)"/>
                <a:ea typeface="+mn-ea"/>
                <a:cs typeface="+mn-cs"/>
              </a:rPr>
              <a:t>Many early visions not fulfilled</a:t>
            </a:r>
          </a:p>
          <a:p>
            <a:pPr marL="741553" lvl="1" indent="-284353">
              <a:spcAft>
                <a:spcPct val="0"/>
              </a:spcAft>
              <a:buSzPts val="2400"/>
              <a:defRPr/>
            </a:pPr>
            <a:r>
              <a:rPr lang="en-US" sz="2400" kern="1200" dirty="0">
                <a:solidFill>
                  <a:srgbClr val="000000"/>
                </a:solidFill>
                <a:latin typeface="Arial (Body)"/>
                <a:ea typeface="+mn-ea"/>
                <a:cs typeface="+mn-cs"/>
              </a:rPr>
              <a:t>Price dispersion</a:t>
            </a:r>
          </a:p>
          <a:p>
            <a:pPr marL="741553" lvl="1" indent="-284353">
              <a:spcAft>
                <a:spcPct val="0"/>
              </a:spcAft>
              <a:buSzPts val="2400"/>
              <a:defRPr/>
            </a:pPr>
            <a:r>
              <a:rPr lang="en-US" sz="2400" kern="1200" dirty="0">
                <a:solidFill>
                  <a:srgbClr val="000000"/>
                </a:solidFill>
                <a:latin typeface="Arial (Body)"/>
                <a:ea typeface="+mn-ea"/>
                <a:cs typeface="+mn-cs"/>
              </a:rPr>
              <a:t>Information asymmetry</a:t>
            </a:r>
          </a:p>
          <a:p>
            <a:pPr marL="741553" lvl="1" indent="-284353">
              <a:spcAft>
                <a:spcPct val="0"/>
              </a:spcAft>
              <a:buSzPts val="2400"/>
              <a:defRPr/>
            </a:pPr>
            <a:r>
              <a:rPr lang="en-US" sz="2400" kern="1200" dirty="0">
                <a:solidFill>
                  <a:srgbClr val="000000"/>
                </a:solidFill>
                <a:latin typeface="Arial (Body)"/>
                <a:ea typeface="+mn-ea"/>
                <a:cs typeface="+mn-cs"/>
              </a:rPr>
              <a:t>New intermediaries</a:t>
            </a:r>
          </a:p>
        </p:txBody>
      </p:sp>
    </p:spTree>
    <p:extLst>
      <p:ext uri="{BB962C8B-B14F-4D97-AF65-F5344CB8AC3E}">
        <p14:creationId xmlns:p14="http://schemas.microsoft.com/office/powerpoint/2010/main" val="184689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Assessing </a:t>
            </a:r>
            <a:r>
              <a:rPr lang="pt-BR" kern="1200" dirty="0">
                <a:latin typeface="Times New Roman" panose="02020603050405020304" pitchFamily="18" charset="0"/>
                <a:ea typeface="+mj-ea"/>
                <a:cs typeface="Times New Roman" panose="02020603050405020304" pitchFamily="18" charset="0"/>
              </a:rPr>
              <a:t>E-Commerce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3" name="Text Placeholder 2"/>
          <p:cNvSpPr>
            <a:spLocks noGrp="1"/>
          </p:cNvSpPr>
          <p:nvPr>
            <p:ph type="body" idx="1"/>
          </p:nvPr>
        </p:nvSpPr>
        <p:spPr>
          <a:xfrm>
            <a:off x="457200" y="1600200"/>
            <a:ext cx="8229600" cy="2339072"/>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Other surprises</a:t>
            </a:r>
          </a:p>
          <a:p>
            <a:pPr marL="741553" lvl="1" indent="-284353">
              <a:spcAft>
                <a:spcPct val="0"/>
              </a:spcAft>
              <a:buSzPts val="2400"/>
              <a:defRPr/>
            </a:pPr>
            <a:r>
              <a:rPr lang="en-US" sz="2400" kern="1200" dirty="0">
                <a:solidFill>
                  <a:srgbClr val="000000"/>
                </a:solidFill>
                <a:latin typeface="Arial (Body)"/>
                <a:ea typeface="+mn-ea"/>
                <a:cs typeface="+mn-cs"/>
              </a:rPr>
              <a:t>Fast-follower advantages</a:t>
            </a:r>
          </a:p>
          <a:p>
            <a:pPr marL="741553" lvl="1" indent="-284353">
              <a:spcAft>
                <a:spcPct val="0"/>
              </a:spcAft>
              <a:buSzPts val="2400"/>
              <a:defRPr/>
            </a:pPr>
            <a:r>
              <a:rPr lang="en-US" sz="2400" kern="1200" dirty="0">
                <a:solidFill>
                  <a:srgbClr val="000000"/>
                </a:solidFill>
                <a:latin typeface="Arial (Body)"/>
                <a:ea typeface="+mn-ea"/>
                <a:cs typeface="+mn-cs"/>
              </a:rPr>
              <a:t>Start-up costs</a:t>
            </a:r>
          </a:p>
          <a:p>
            <a:pPr marL="741553" lvl="1" indent="-284353">
              <a:spcAft>
                <a:spcPct val="0"/>
              </a:spcAft>
              <a:buSzPts val="2400"/>
              <a:defRPr/>
            </a:pPr>
            <a:r>
              <a:rPr lang="en-US" sz="2400" kern="1200" dirty="0">
                <a:solidFill>
                  <a:srgbClr val="000000"/>
                </a:solidFill>
                <a:latin typeface="Arial (Body)"/>
                <a:ea typeface="+mn-ea"/>
                <a:cs typeface="+mn-cs"/>
              </a:rPr>
              <a:t>Impact of mobile platform</a:t>
            </a:r>
          </a:p>
          <a:p>
            <a:pPr marL="741553" lvl="1" indent="-284353">
              <a:spcAft>
                <a:spcPct val="0"/>
              </a:spcAft>
              <a:buSzPts val="2400"/>
              <a:defRPr/>
            </a:pPr>
            <a:r>
              <a:rPr lang="en-US" sz="2400" kern="1200" dirty="0">
                <a:solidFill>
                  <a:srgbClr val="000000"/>
                </a:solidFill>
                <a:latin typeface="Arial (Body)"/>
                <a:ea typeface="+mn-ea"/>
                <a:cs typeface="+mn-cs"/>
              </a:rPr>
              <a:t>Emergence of on-demand e-commerce</a:t>
            </a:r>
          </a:p>
        </p:txBody>
      </p:sp>
    </p:spTree>
    <p:extLst>
      <p:ext uri="{BB962C8B-B14F-4D97-AF65-F5344CB8AC3E}">
        <p14:creationId xmlns:p14="http://schemas.microsoft.com/office/powerpoint/2010/main" val="278095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Understanding </a:t>
            </a:r>
            <a:r>
              <a:rPr lang="pt-BR" kern="1200" dirty="0">
                <a:latin typeface="Times New Roman" panose="02020603050405020304" pitchFamily="18" charset="0"/>
                <a:ea typeface="+mj-ea"/>
                <a:cs typeface="Times New Roman" panose="02020603050405020304" pitchFamily="18" charset="0"/>
              </a:rPr>
              <a:t>E-Commerce</a:t>
            </a:r>
            <a:r>
              <a:rPr lang="en-US" kern="1200" dirty="0">
                <a:latin typeface="Times New Roman" panose="02020603050405020304" pitchFamily="18" charset="0"/>
                <a:ea typeface="+mj-ea"/>
                <a:cs typeface="Times New Roman" panose="02020603050405020304" pitchFamily="18" charset="0"/>
              </a:rPr>
              <a:t>: Organizing Themes</a:t>
            </a:r>
          </a:p>
        </p:txBody>
      </p:sp>
      <p:sp>
        <p:nvSpPr>
          <p:cNvPr id="3" name="Text Placeholder 2"/>
          <p:cNvSpPr>
            <a:spLocks noGrp="1"/>
          </p:cNvSpPr>
          <p:nvPr>
            <p:ph type="body" idx="1"/>
          </p:nvPr>
        </p:nvSpPr>
        <p:spPr>
          <a:xfrm>
            <a:off x="457200" y="1600200"/>
            <a:ext cx="8229600" cy="4124176"/>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Technology:</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Development and mastery of digital computing and communications technology</a:t>
            </a:r>
          </a:p>
          <a:p>
            <a:pPr marL="255651" lvl="0" indent="-255651">
              <a:spcAft>
                <a:spcPct val="0"/>
              </a:spcAft>
              <a:buSzPts val="2400"/>
              <a:tabLst/>
              <a:defRPr/>
            </a:pPr>
            <a:r>
              <a:rPr lang="en-US" sz="2400" kern="1200" dirty="0">
                <a:solidFill>
                  <a:srgbClr val="000000"/>
                </a:solidFill>
                <a:latin typeface="Arial (Body)"/>
                <a:ea typeface="+mn-ea"/>
                <a:cs typeface="+mn-cs"/>
              </a:rPr>
              <a:t>Business: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New technologies present businesses with new ways of organizing production and transacting business</a:t>
            </a:r>
          </a:p>
          <a:p>
            <a:pPr marL="255651" lvl="0" indent="-255651">
              <a:spcAft>
                <a:spcPct val="0"/>
              </a:spcAft>
              <a:buSzPts val="2400"/>
              <a:tabLst/>
              <a:defRPr/>
            </a:pPr>
            <a:r>
              <a:rPr lang="en-US" sz="2400" kern="1200" dirty="0">
                <a:solidFill>
                  <a:srgbClr val="000000"/>
                </a:solidFill>
                <a:latin typeface="Arial (Body)"/>
                <a:ea typeface="+mn-ea"/>
                <a:cs typeface="+mn-cs"/>
              </a:rPr>
              <a:t>Society:</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Intellectual property, individual privacy, public welfare policy</a:t>
            </a:r>
          </a:p>
        </p:txBody>
      </p:sp>
    </p:spTree>
    <p:extLst>
      <p:ext uri="{BB962C8B-B14F-4D97-AF65-F5344CB8AC3E}">
        <p14:creationId xmlns:p14="http://schemas.microsoft.com/office/powerpoint/2010/main" val="3031783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Figure 1.11 The Internet and the Evolution of Corporate Computing</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figure illustrates the major stages in the development of corporate computing and the role of the Internet in this evolution. There are two columns. One column contains each category of computer technology and the years in use. The other contains business application. The information is as follows. Mainframe computers were in use from 19 50 to 19 75, and were used for transaction automation, payroll, and account receivable. Minicomputers were in use from 19 70 to 19 75, and were used for business function automation, marketing, human resources, and design. Personal computers have been used since 19 80 to the present, and are used for desktop automation, word processing, spreadsheets, and databases. Local area networks client and server computing have been used since 19 80 to the present, and are used for workgroup automation, document sharing, project management, messaging, and email. Enterprise-wide computing has been in use since 19 90 to the present, and are used for enterprise-wide automation, resource planning systems, integrated finance manufacturing systems, and human resource planning. Internet and web mobile platform cloud computing has been in use since 19 95 to the present, and is used for industrial system automation, supply chain management, customer relationship management, channel management systems, and web and cloud servic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881" y="1511213"/>
            <a:ext cx="4431622" cy="4736333"/>
          </a:xfrm>
          <a:prstGeom prst="rect">
            <a:avLst/>
          </a:prstGeom>
        </p:spPr>
      </p:pic>
    </p:spTree>
    <p:extLst>
      <p:ext uri="{BB962C8B-B14F-4D97-AF65-F5344CB8AC3E}">
        <p14:creationId xmlns:p14="http://schemas.microsoft.com/office/powerpoint/2010/main" val="4184919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Insight on Society: Facebook and the Age of Privacy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altLang="en-US" sz="2400" kern="1200" dirty="0">
                <a:solidFill>
                  <a:srgbClr val="000000"/>
                </a:solidFill>
                <a:latin typeface="Arial (Body)"/>
                <a:ea typeface="+mn-ea"/>
                <a:cs typeface="+mn-cs"/>
              </a:rPr>
              <a:t>Why are social networks interested in collecting user information?</a:t>
            </a:r>
          </a:p>
          <a:p>
            <a:pPr marL="741553" lvl="1" indent="-284353">
              <a:spcAft>
                <a:spcPct val="0"/>
              </a:spcAft>
              <a:buSzPts val="2400"/>
            </a:pPr>
            <a:r>
              <a:rPr lang="en-US" altLang="en-US" sz="2400" kern="1200" dirty="0">
                <a:solidFill>
                  <a:srgbClr val="000000"/>
                </a:solidFill>
                <a:latin typeface="Arial (Body)"/>
                <a:ea typeface="+mn-ea"/>
                <a:cs typeface="+mn-cs"/>
              </a:rPr>
              <a:t>What types of privacy invasion are described in the case? Which is the most privacy-invading, and why?</a:t>
            </a:r>
          </a:p>
          <a:p>
            <a:pPr marL="741553" lvl="1" indent="-284353">
              <a:spcAft>
                <a:spcPct val="0"/>
              </a:spcAft>
              <a:buSzPts val="2400"/>
            </a:pPr>
            <a:r>
              <a:rPr lang="en-US" altLang="en-US" sz="2400" kern="1200" dirty="0">
                <a:solidFill>
                  <a:srgbClr val="000000"/>
                </a:solidFill>
                <a:latin typeface="Arial (Body)"/>
                <a:ea typeface="+mn-ea"/>
                <a:cs typeface="+mn-cs"/>
              </a:rPr>
              <a:t>Is e-commerce any different than traditional markets with respect to privacy? Don’</a:t>
            </a:r>
            <a:r>
              <a:rPr lang="en-US" altLang="ja-JP" sz="2400" kern="1200" dirty="0">
                <a:solidFill>
                  <a:srgbClr val="000000"/>
                </a:solidFill>
                <a:latin typeface="Arial (Body)"/>
                <a:cs typeface="+mn-cs"/>
              </a:rPr>
              <a:t>t merchants always want to know their customer?</a:t>
            </a:r>
          </a:p>
          <a:p>
            <a:pPr marL="741553" lvl="1" indent="-284353">
              <a:spcAft>
                <a:spcPct val="0"/>
              </a:spcAft>
              <a:buSzPts val="2400"/>
            </a:pPr>
            <a:r>
              <a:rPr lang="en-US" altLang="en-US" sz="2400" kern="1200" dirty="0">
                <a:solidFill>
                  <a:srgbClr val="000000"/>
                </a:solidFill>
                <a:latin typeface="Arial (Body)"/>
                <a:ea typeface="+mn-ea"/>
                <a:cs typeface="+mn-cs"/>
              </a:rPr>
              <a:t>How do you protect your privacy on the Web?</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35461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Academic Disciplines Concerned with Technology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4687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Technical</a:t>
            </a:r>
          </a:p>
          <a:p>
            <a:pPr marL="741553" lvl="1" indent="-284353">
              <a:spcAft>
                <a:spcPct val="0"/>
              </a:spcAft>
              <a:buSzPts val="2400"/>
            </a:pPr>
            <a:r>
              <a:rPr lang="en-US" sz="2400" kern="1200" dirty="0">
                <a:solidFill>
                  <a:srgbClr val="000000"/>
                </a:solidFill>
                <a:latin typeface="Arial (Body)"/>
                <a:ea typeface="+mn-ea"/>
                <a:cs typeface="+mn-cs"/>
              </a:rPr>
              <a:t>Computer science, management science, information systems</a:t>
            </a:r>
          </a:p>
          <a:p>
            <a:pPr marL="255651" lvl="0" indent="-255651">
              <a:spcAft>
                <a:spcPct val="0"/>
              </a:spcAft>
              <a:buSzPts val="2400"/>
              <a:tabLst/>
            </a:pPr>
            <a:r>
              <a:rPr lang="en-US" sz="2400" kern="1200" dirty="0">
                <a:solidFill>
                  <a:srgbClr val="000000"/>
                </a:solidFill>
                <a:latin typeface="Arial (Body)"/>
                <a:ea typeface="+mn-ea"/>
                <a:cs typeface="+mn-cs"/>
              </a:rPr>
              <a:t>Behavioral</a:t>
            </a:r>
          </a:p>
          <a:p>
            <a:pPr marL="741553" lvl="1" indent="-284353">
              <a:spcAft>
                <a:spcPct val="0"/>
              </a:spcAft>
              <a:buSzPts val="2400"/>
            </a:pPr>
            <a:r>
              <a:rPr lang="en-US" sz="2400" kern="1200" dirty="0">
                <a:solidFill>
                  <a:srgbClr val="000000"/>
                </a:solidFill>
                <a:latin typeface="Arial (Body)"/>
                <a:ea typeface="+mn-ea"/>
                <a:cs typeface="+mn-cs"/>
              </a:rPr>
              <a:t>Information systems research, economics, marketing, management, finance/accounting, sociology</a:t>
            </a:r>
          </a:p>
        </p:txBody>
      </p:sp>
    </p:spTree>
    <p:extLst>
      <p:ext uri="{BB962C8B-B14F-4D97-AF65-F5344CB8AC3E}">
        <p14:creationId xmlns:p14="http://schemas.microsoft.com/office/powerpoint/2010/main" val="4283097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Careers in </a:t>
            </a:r>
            <a:r>
              <a:rPr lang="pt-BR" kern="1200" dirty="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Category specialist in </a:t>
            </a:r>
            <a:r>
              <a:rPr lang="pt-BR" sz="2400" kern="1200" dirty="0">
                <a:solidFill>
                  <a:srgbClr val="000000"/>
                </a:solidFill>
                <a:latin typeface="Arial (Body)"/>
                <a:ea typeface="+mn-ea"/>
                <a:cs typeface="+mn-cs"/>
              </a:rPr>
              <a:t>E-commerce </a:t>
            </a:r>
            <a:r>
              <a:rPr lang="en-US" sz="2400" kern="1200" dirty="0">
                <a:solidFill>
                  <a:srgbClr val="000000"/>
                </a:solidFill>
                <a:latin typeface="Arial (Body)"/>
                <a:ea typeface="+mn-ea"/>
                <a:cs typeface="+mn-cs"/>
              </a:rPr>
              <a:t>Retail Program</a:t>
            </a: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3224622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Drivers are signing up at an exponential rate: as of the beginning of 2016, there were over 450,000 drivers in the United States and over 1 million worldwide. </a:t>
            </a:r>
          </a:p>
        </p:txBody>
      </p:sp>
    </p:spTree>
    <p:extLst>
      <p:ext uri="{BB962C8B-B14F-4D97-AF65-F5344CB8AC3E}">
        <p14:creationId xmlns:p14="http://schemas.microsoft.com/office/powerpoint/2010/main" val="105165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Uber is the current poster child for “</a:t>
            </a:r>
            <a:r>
              <a:rPr lang="en-US" b="1" i="1" dirty="0"/>
              <a:t>digital disruption</a:t>
            </a:r>
            <a:r>
              <a:rPr lang="en-US" dirty="0"/>
              <a:t>.” It is easy to see why Uber has ignited a firestorm of opposition from existing taxi services both in the United States and around the world. </a:t>
            </a:r>
          </a:p>
          <a:p>
            <a:r>
              <a:rPr lang="en-US" dirty="0"/>
              <a:t> </a:t>
            </a:r>
          </a:p>
        </p:txBody>
      </p:sp>
    </p:spTree>
    <p:extLst>
      <p:ext uri="{BB962C8B-B14F-4D97-AF65-F5344CB8AC3E}">
        <p14:creationId xmlns:p14="http://schemas.microsoft.com/office/powerpoint/2010/main" val="214405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Uber’s business model </a:t>
            </a:r>
            <a:r>
              <a:rPr lang="en-US" u="sng" dirty="0"/>
              <a:t>differs from traditional retail e-commerce</a:t>
            </a:r>
            <a:r>
              <a:rPr lang="en-US" dirty="0"/>
              <a:t>. Uber doesn’t sell goods. </a:t>
            </a:r>
          </a:p>
          <a:p>
            <a:r>
              <a:rPr lang="en-US" dirty="0"/>
              <a:t>Instead it has created </a:t>
            </a:r>
            <a:r>
              <a:rPr lang="en-US" u="sng" dirty="0"/>
              <a:t>a smartphone-based platform </a:t>
            </a:r>
            <a:r>
              <a:rPr lang="en-US" dirty="0"/>
              <a:t>that enables people who want a service—like a taxi—to find a provider with the resources, such as a personal automobile and a driver with available time, to fill the demand. </a:t>
            </a:r>
          </a:p>
          <a:p>
            <a:endParaRPr lang="en-US" dirty="0"/>
          </a:p>
          <a:p>
            <a:r>
              <a:rPr lang="en-US" dirty="0"/>
              <a:t>It’s important to understand that although Uber and similar firms are often called “sharing economy” companies, this is a misnomer. </a:t>
            </a:r>
          </a:p>
          <a:p>
            <a:endParaRPr lang="en-US" dirty="0"/>
          </a:p>
          <a:p>
            <a:pPr lvl="1"/>
            <a:r>
              <a:rPr lang="en-US" dirty="0"/>
              <a:t>Uber drivers are selling their services as drivers and the temporary use of their car. Uber itself is not in the sharing business either: it charges a hefty fee for every transaction on its platform. </a:t>
            </a:r>
          </a:p>
          <a:p>
            <a:r>
              <a:rPr lang="en-US" dirty="0"/>
              <a:t> </a:t>
            </a:r>
          </a:p>
          <a:p>
            <a:endParaRPr lang="en-US" dirty="0"/>
          </a:p>
        </p:txBody>
      </p:sp>
    </p:spTree>
    <p:extLst>
      <p:ext uri="{BB962C8B-B14F-4D97-AF65-F5344CB8AC3E}">
        <p14:creationId xmlns:p14="http://schemas.microsoft.com/office/powerpoint/2010/main" val="24974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Uber:</a:t>
            </a:r>
          </a:p>
        </p:txBody>
      </p:sp>
      <p:sp>
        <p:nvSpPr>
          <p:cNvPr id="3" name="Text Placeholder 2"/>
          <p:cNvSpPr>
            <a:spLocks noGrp="1"/>
          </p:cNvSpPr>
          <p:nvPr>
            <p:ph type="body" idx="1"/>
          </p:nvPr>
        </p:nvSpPr>
        <p:spPr/>
        <p:txBody>
          <a:bodyPr/>
          <a:lstStyle/>
          <a:p>
            <a:r>
              <a:rPr lang="en-US" dirty="0"/>
              <a:t>Uber is not an example of </a:t>
            </a:r>
            <a:r>
              <a:rPr lang="en-US" u="sng" dirty="0"/>
              <a:t>true “peer-to-peer” e-commerce </a:t>
            </a:r>
            <a:r>
              <a:rPr lang="en-US" dirty="0"/>
              <a:t>because Uber transactions involve an online intermediary: a third party that takes a cut of all transactions and arranges for the marketplace to exist in the first place. </a:t>
            </a:r>
          </a:p>
          <a:p>
            <a:endParaRPr lang="en-US" dirty="0"/>
          </a:p>
          <a:p>
            <a:r>
              <a:rPr lang="en-US" dirty="0"/>
              <a:t>Uber has disrupted the traditional taxi business model because it offers a superior, fast, convenient taxi-hailing service when compared to traditional taxi companies. </a:t>
            </a:r>
          </a:p>
          <a:p>
            <a:endParaRPr lang="en-US" dirty="0">
              <a:effectLst/>
            </a:endParaRPr>
          </a:p>
          <a:p>
            <a:r>
              <a:rPr lang="en-US" dirty="0"/>
              <a:t>How?</a:t>
            </a:r>
            <a:endParaRPr lang="en-US" dirty="0">
              <a:effectLst/>
            </a:endParaRPr>
          </a:p>
        </p:txBody>
      </p:sp>
    </p:spTree>
    <p:extLst>
      <p:ext uri="{BB962C8B-B14F-4D97-AF65-F5344CB8AC3E}">
        <p14:creationId xmlns:p14="http://schemas.microsoft.com/office/powerpoint/2010/main" val="39050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The First Thirty Seconds</a:t>
            </a: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First 20 years of e-commerce</a:t>
            </a:r>
          </a:p>
          <a:p>
            <a:pPr marL="741553" lvl="1" indent="-284353">
              <a:spcAft>
                <a:spcPct val="0"/>
              </a:spcAft>
              <a:buSzPts val="2400"/>
            </a:pPr>
            <a:r>
              <a:rPr lang="en-US" sz="2400" kern="1200" dirty="0">
                <a:solidFill>
                  <a:srgbClr val="000000"/>
                </a:solidFill>
                <a:latin typeface="Arial (Body)"/>
                <a:ea typeface="+mn-ea"/>
                <a:cs typeface="+mn-cs"/>
              </a:rPr>
              <a:t>Just the beginning</a:t>
            </a:r>
          </a:p>
          <a:p>
            <a:pPr marL="741553" lvl="1" indent="-284353">
              <a:spcAft>
                <a:spcPct val="0"/>
              </a:spcAft>
              <a:buSzPts val="2400"/>
            </a:pPr>
            <a:r>
              <a:rPr lang="en-US" sz="2400" kern="1200" dirty="0">
                <a:solidFill>
                  <a:srgbClr val="000000"/>
                </a:solidFill>
                <a:latin typeface="Arial (Body)"/>
                <a:ea typeface="+mn-ea"/>
                <a:cs typeface="+mn-cs"/>
              </a:rPr>
              <a:t>Rapid growth and change</a:t>
            </a:r>
          </a:p>
          <a:p>
            <a:pPr marL="255651" lvl="0" indent="-255651">
              <a:spcAft>
                <a:spcPct val="0"/>
              </a:spcAft>
              <a:buSzPts val="2400"/>
              <a:tabLst/>
            </a:pPr>
            <a:r>
              <a:rPr lang="en-US" sz="2400" kern="1200" dirty="0">
                <a:solidFill>
                  <a:srgbClr val="000000"/>
                </a:solidFill>
                <a:latin typeface="Arial (Body)"/>
                <a:ea typeface="+mn-ea"/>
                <a:cs typeface="+mn-cs"/>
              </a:rPr>
              <a:t>Technologies evolve at exponential rates</a:t>
            </a:r>
          </a:p>
          <a:p>
            <a:pPr marL="741553" lvl="1" indent="-284353">
              <a:spcAft>
                <a:spcPct val="0"/>
              </a:spcAft>
              <a:buSzPts val="2400"/>
            </a:pPr>
            <a:r>
              <a:rPr lang="en-US" sz="2400" kern="1200" dirty="0">
                <a:solidFill>
                  <a:srgbClr val="000000"/>
                </a:solidFill>
                <a:latin typeface="Arial (Body)"/>
                <a:ea typeface="+mn-ea"/>
                <a:cs typeface="+mn-cs"/>
              </a:rPr>
              <a:t>Disruptive business change</a:t>
            </a:r>
          </a:p>
          <a:p>
            <a:pPr marL="741553" lvl="1" indent="-284353">
              <a:spcAft>
                <a:spcPct val="0"/>
              </a:spcAft>
              <a:buSzPts val="2400"/>
            </a:pPr>
            <a:r>
              <a:rPr lang="en-US" sz="2400" kern="1200" dirty="0">
                <a:solidFill>
                  <a:srgbClr val="000000"/>
                </a:solidFill>
                <a:latin typeface="Arial (Body)"/>
                <a:ea typeface="+mn-ea"/>
                <a:cs typeface="+mn-cs"/>
              </a:rPr>
              <a:t>New opportunities</a:t>
            </a:r>
          </a:p>
          <a:p>
            <a:pPr marL="255651" lvl="0" indent="-255651">
              <a:spcAft>
                <a:spcPct val="0"/>
              </a:spcAft>
              <a:buSzPts val="2400"/>
              <a:tabLst/>
            </a:pPr>
            <a:r>
              <a:rPr lang="en-US" sz="2400" kern="1200" dirty="0">
                <a:solidFill>
                  <a:srgbClr val="000000"/>
                </a:solidFill>
                <a:latin typeface="Arial (Body)"/>
                <a:ea typeface="+mn-ea"/>
                <a:cs typeface="+mn-cs"/>
              </a:rPr>
              <a:t>Why study e-commerce</a:t>
            </a:r>
          </a:p>
          <a:p>
            <a:pPr marL="741553" lvl="1" indent="-284353">
              <a:spcAft>
                <a:spcPct val="0"/>
              </a:spcAft>
              <a:buSzPts val="2400"/>
            </a:pPr>
            <a:r>
              <a:rPr lang="en-US" sz="2400" kern="1200" dirty="0">
                <a:solidFill>
                  <a:srgbClr val="000000"/>
                </a:solidFill>
                <a:latin typeface="Arial (Body)"/>
                <a:ea typeface="+mn-ea"/>
                <a:cs typeface="+mn-cs"/>
              </a:rPr>
              <a:t>Understand opportunities and risks</a:t>
            </a:r>
          </a:p>
          <a:p>
            <a:pPr marL="741553" lvl="1" indent="-284353">
              <a:spcAft>
                <a:spcPct val="0"/>
              </a:spcAft>
              <a:buSzPts val="2400"/>
            </a:pPr>
            <a:r>
              <a:rPr lang="en-US" sz="2400" kern="1200" dirty="0">
                <a:solidFill>
                  <a:srgbClr val="000000"/>
                </a:solidFill>
                <a:latin typeface="Arial (Body)"/>
                <a:ea typeface="+mn-ea"/>
                <a:cs typeface="+mn-cs"/>
              </a:rPr>
              <a:t>Analyze e-commerce ideas, models, issues</a:t>
            </a:r>
          </a:p>
        </p:txBody>
      </p:sp>
    </p:spTree>
    <p:extLst>
      <p:ext uri="{BB962C8B-B14F-4D97-AF65-F5344CB8AC3E}">
        <p14:creationId xmlns:p14="http://schemas.microsoft.com/office/powerpoint/2010/main" val="386815345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9722</TotalTime>
  <Words>2394</Words>
  <Application>Microsoft Macintosh PowerPoint</Application>
  <PresentationFormat>全屏显示(4:3)</PresentationFormat>
  <Paragraphs>261</Paragraphs>
  <Slides>47</Slides>
  <Notes>12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47</vt:i4>
      </vt:variant>
    </vt:vector>
  </HeadingPairs>
  <TitlesOfParts>
    <vt:vector size="55" baseType="lpstr">
      <vt:lpstr>Arial (Body)</vt:lpstr>
      <vt:lpstr>ＭＳ Ｐゴシック</vt:lpstr>
      <vt:lpstr>Noto Sans Symbols</vt:lpstr>
      <vt:lpstr>Arial</vt:lpstr>
      <vt:lpstr>Times New Roman</vt:lpstr>
      <vt:lpstr>Verdana</vt:lpstr>
      <vt:lpstr>508 Lecture</vt:lpstr>
      <vt:lpstr>1_508 Lecture</vt:lpstr>
      <vt:lpstr>E-Commerce 2018: Business. Technology. Society</vt:lpstr>
      <vt:lpstr>Learning Objectives</vt:lpstr>
      <vt:lpstr>Uber: The New Face of E-Commerce?</vt:lpstr>
      <vt:lpstr>Uber:</vt:lpstr>
      <vt:lpstr>Uber:</vt:lpstr>
      <vt:lpstr>Uber:</vt:lpstr>
      <vt:lpstr>Uber:</vt:lpstr>
      <vt:lpstr>Uber:</vt:lpstr>
      <vt:lpstr>The First Thirty Seconds</vt:lpstr>
      <vt:lpstr>Introduction to E - c o m m e r c e</vt:lpstr>
      <vt:lpstr>The Difference between E-Commerce and E-Business</vt:lpstr>
      <vt:lpstr>PowerPoint 演示文稿</vt:lpstr>
      <vt:lpstr>Technological Building Blocks Underlying E -Commerce</vt:lpstr>
      <vt:lpstr>PowerPoint 演示文稿</vt:lpstr>
      <vt:lpstr>PowerPoint 演示文稿</vt:lpstr>
      <vt:lpstr>Insight on Technology: Will Apps Make the Web Irrelevant?</vt:lpstr>
      <vt:lpstr>Major Trends in E-Commerce</vt:lpstr>
      <vt:lpstr>Unique Features of E-Commerce Technology</vt:lpstr>
      <vt:lpstr>Unique Features of E-Commerce Technology (1 of 2)</vt:lpstr>
      <vt:lpstr>Unique Features of E-Commerce Technology (2 of 2)</vt:lpstr>
      <vt:lpstr>ubiquity</vt:lpstr>
      <vt:lpstr>GLOBAL REACH</vt:lpstr>
      <vt:lpstr>universal standards</vt:lpstr>
      <vt:lpstr>richness </vt:lpstr>
      <vt:lpstr> interactivity</vt:lpstr>
      <vt:lpstr> information density</vt:lpstr>
      <vt:lpstr>PERSONALIZATION AND CUSTOMIZATION</vt:lpstr>
      <vt:lpstr>Social technology</vt:lpstr>
      <vt:lpstr>Types of E-Commerce</vt:lpstr>
      <vt:lpstr>Figure 1.5 The Growth of B2C E-Commerce in the United States</vt:lpstr>
      <vt:lpstr>Figure 1.7 The Growth of B2B E-Commerce in the United States</vt:lpstr>
      <vt:lpstr>Figure 1.8 The Growth of M-Commerce in the United States</vt:lpstr>
      <vt:lpstr>E-Commerce: A Brief History (1 of 4)</vt:lpstr>
      <vt:lpstr>E-Commerce: A Brief History (2 of 4)</vt:lpstr>
      <vt:lpstr>E-Commerce: A Brief History (3 of 4)</vt:lpstr>
      <vt:lpstr>E-Commerce: A Brief History (4 of 4)</vt:lpstr>
      <vt:lpstr>Figure 1.10 Periods in the Development of E-Commerce</vt:lpstr>
      <vt:lpstr>Insight on Business: Startup Boot Camp</vt:lpstr>
      <vt:lpstr>PowerPoint 演示文稿</vt:lpstr>
      <vt:lpstr>Assessing E-Commerce (1 of 2)</vt:lpstr>
      <vt:lpstr>Assessing E-Commerce (2 of 2)</vt:lpstr>
      <vt:lpstr>Understanding E-Commerce: Organizing Themes</vt:lpstr>
      <vt:lpstr>Figure 1.11 The Internet and the Evolution of Corporate Computing</vt:lpstr>
      <vt:lpstr>Insight on Society: Facebook and the Age of Privacy</vt:lpstr>
      <vt:lpstr>Academic Disciplines Concerned with Technology</vt:lpstr>
      <vt:lpstr>Careers in E-Commerce</vt:lpstr>
      <vt:lpstr>Copyright</vt:lpstr>
    </vt:vector>
  </TitlesOfParts>
  <Company>SPi</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子琪 汤</cp:lastModifiedBy>
  <cp:revision>954</cp:revision>
  <dcterms:modified xsi:type="dcterms:W3CDTF">2019-02-06T20:25:08Z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