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21"/>
  </p:notesMasterIdLst>
  <p:handoutMasterIdLst>
    <p:handoutMasterId r:id="rId22"/>
  </p:handoutMasterIdLst>
  <p:sldIdLst>
    <p:sldId id="256" r:id="rId3"/>
    <p:sldId id="270" r:id="rId4"/>
    <p:sldId id="271" r:id="rId5"/>
    <p:sldId id="257" r:id="rId6"/>
    <p:sldId id="274" r:id="rId7"/>
    <p:sldId id="258" r:id="rId8"/>
    <p:sldId id="259" r:id="rId9"/>
    <p:sldId id="262" r:id="rId10"/>
    <p:sldId id="263" r:id="rId11"/>
    <p:sldId id="275" r:id="rId12"/>
    <p:sldId id="276" r:id="rId13"/>
    <p:sldId id="277" r:id="rId14"/>
    <p:sldId id="278" r:id="rId15"/>
    <p:sldId id="292" r:id="rId16"/>
    <p:sldId id="289" r:id="rId17"/>
    <p:sldId id="291" r:id="rId18"/>
    <p:sldId id="290"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0" d="100"/>
          <a:sy n="60" d="100"/>
        </p:scale>
        <p:origin x="872" y="22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16125" y="729615"/>
            <a:ext cx="8857615" cy="4908550"/>
          </a:xfrm>
          <a:noFill/>
        </p:spPr>
        <p:txBody>
          <a:bodyPr>
            <a:normAutofit/>
          </a:bodyPr>
          <a:lstStyle/>
          <a:p>
            <a:pPr algn="ctr"/>
            <a:endParaRPr lang="en-US" sz="3600" b="1" dirty="0">
              <a:ln/>
              <a:solidFill>
                <a:schemeClr val="accent4"/>
              </a:solidFill>
              <a:effectLst>
                <a:innerShdw blurRad="63500" dist="50800" dir="2700000">
                  <a:schemeClr val="tx1">
                    <a:lumMod val="85000"/>
                    <a:alpha val="50000"/>
                  </a:schemeClr>
                </a:innerShdw>
              </a:effectLst>
              <a:latin typeface="Arial" panose="020B0604020202020204" pitchFamily="34" charset="0"/>
              <a:ea typeface="Source Code Pro" panose="020B0509030403020204" pitchFamily="49" charset="0"/>
              <a:cs typeface="Arial" panose="020B0604020202020204" pitchFamily="34" charset="0"/>
            </a:endParaRPr>
          </a:p>
          <a:p>
            <a:pPr algn="ctr"/>
            <a:r>
              <a:rPr lang="en-IN" altLang="en-US" sz="3500" b="1" dirty="0" err="1">
                <a:ln/>
                <a:solidFill>
                  <a:schemeClr val="bg1"/>
                </a:solidFill>
                <a:effectLst/>
                <a:latin typeface="Tahoma" panose="020B0604030504040204" pitchFamily="34" charset="0"/>
                <a:ea typeface="Tahoma" panose="020B0604030504040204" pitchFamily="34" charset="0"/>
                <a:cs typeface="Tahoma" panose="020B0604030504040204" pitchFamily="34" charset="0"/>
              </a:rPr>
              <a:t>kiit</a:t>
            </a:r>
            <a:r>
              <a:rPr lang="en-IN" altLang="en-US" sz="3500" b="1" dirty="0">
                <a:ln/>
                <a:solidFill>
                  <a:schemeClr val="bg1"/>
                </a:solidFill>
                <a:effectLst/>
                <a:latin typeface="Tahoma" panose="020B0604030504040204" pitchFamily="34" charset="0"/>
                <a:ea typeface="Tahoma" panose="020B0604030504040204" pitchFamily="34" charset="0"/>
                <a:cs typeface="Tahoma" panose="020B0604030504040204" pitchFamily="34" charset="0"/>
              </a:rPr>
              <a:t> (deemed to be universit</a:t>
            </a:r>
            <a:r>
              <a:rPr lang="en-IN" altLang="en-US" sz="3500" b="1" dirty="0">
                <a:ln/>
                <a:solidFill>
                  <a:schemeClr val="bg1"/>
                </a:solidFill>
                <a:effectLst>
                  <a:innerShdw blurRad="63500" dist="50800" dir="2700000">
                    <a:schemeClr val="tx1">
                      <a:lumMod val="85000"/>
                      <a:alpha val="50000"/>
                    </a:schemeClr>
                  </a:innerShdw>
                </a:effectLst>
                <a:latin typeface="Tahoma" panose="020B0604030504040204" pitchFamily="34" charset="0"/>
                <a:ea typeface="Tahoma" panose="020B0604030504040204" pitchFamily="34" charset="0"/>
                <a:cs typeface="Tahoma" panose="020B0604030504040204" pitchFamily="34" charset="0"/>
              </a:rPr>
              <a:t>y)</a:t>
            </a:r>
            <a:endParaRPr lang="en-IN" altLang="en-US" sz="3500" b="1" dirty="0">
              <a:ln/>
              <a:solidFill>
                <a:schemeClr val="bg1"/>
              </a:solidFill>
              <a:effectLst>
                <a:innerShdw blurRad="63500" dist="50800" dir="2700000">
                  <a:schemeClr val="tx1">
                    <a:lumMod val="85000"/>
                    <a:alpha val="50000"/>
                  </a:schemeClr>
                </a:innerShdw>
              </a:effectLst>
              <a:latin typeface="Tahoma" panose="020B0604030504040204" pitchFamily="34" charset="0"/>
              <a:ea typeface="Tahoma" panose="020B0604030504040204" pitchFamily="34" charset="0"/>
              <a:cs typeface="Tahoma" panose="020B0604030504040204" pitchFamily="34" charset="0"/>
            </a:endParaRPr>
          </a:p>
          <a:p>
            <a:pPr algn="ctr"/>
            <a:endParaRPr lang="en-IN" altLang="en-US" sz="3500" b="1" dirty="0">
              <a:ln/>
              <a:solidFill>
                <a:schemeClr val="accent4"/>
              </a:solidFill>
              <a:effectLst>
                <a:innerShdw blurRad="63500" dist="50800" dir="2700000">
                  <a:schemeClr val="tx1">
                    <a:lumMod val="85000"/>
                    <a:alpha val="50000"/>
                  </a:schemeClr>
                </a:innerShdw>
              </a:effectLst>
              <a:latin typeface="Tahoma" panose="020B0604030504040204" pitchFamily="34" charset="0"/>
              <a:ea typeface="Tahoma" panose="020B0604030504040204" pitchFamily="34" charset="0"/>
              <a:cs typeface="Tahoma" panose="020B0604030504040204" pitchFamily="34" charset="0"/>
            </a:endParaRPr>
          </a:p>
          <a:p>
            <a:pPr algn="ctr"/>
            <a:r>
              <a:rPr lang="en-IN" altLang="en-US" sz="3500" b="1" dirty="0">
                <a:ln w="22225">
                  <a:solidFill>
                    <a:schemeClr val="accent2"/>
                  </a:solidFill>
                  <a:prstDash val="solid"/>
                </a:ln>
                <a:solidFill>
                  <a:schemeClr val="accent2">
                    <a:lumMod val="40000"/>
                    <a:lumOff val="60000"/>
                  </a:schemeClr>
                </a:solidFill>
                <a:effectLst/>
                <a:latin typeface="Tahoma" panose="020B0604030504040204" pitchFamily="34" charset="0"/>
                <a:ea typeface="Tahoma" panose="020B0604030504040204" pitchFamily="34" charset="0"/>
                <a:cs typeface="Tahoma" panose="020B0604030504040204" pitchFamily="34" charset="0"/>
              </a:rPr>
              <a:t>Subhendu kundu</a:t>
            </a:r>
            <a:endParaRPr lang="en-IN" altLang="en-US" sz="35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endParaRPr>
          </a:p>
          <a:p>
            <a:pPr algn="ctr"/>
            <a:r>
              <a:rPr lang="en-IN" altLang="en-US" sz="35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rPr>
              <a:t>1705085 </a:t>
            </a:r>
            <a:endParaRPr lang="en-IN" altLang="en-US" sz="35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1"/>
          <a:stretch>
            <a:fillRect/>
          </a:stretch>
        </p:blipFill>
        <p:spPr>
          <a:xfrm>
            <a:off x="11226902" y="-2778"/>
            <a:ext cx="965098" cy="6463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393490"/>
            <a:ext cx="9906000" cy="1125468"/>
          </a:xfrm>
        </p:spPr>
        <p:txBody>
          <a:bodyPr/>
          <a:lstStyle/>
          <a:p>
            <a:r>
              <a:rPr lang="en-US" sz="3600" b="0" cap="none" spc="0" dirty="0">
                <a:ln w="9525">
                  <a:solidFill>
                    <a:schemeClr val="bg1"/>
                  </a:solidFill>
                  <a:prstDash val="solid"/>
                </a:ln>
                <a:effectLst>
                  <a:outerShdw blurRad="12700" dist="38100" dir="2700000" algn="tl" rotWithShape="0">
                    <a:schemeClr val="bg1">
                      <a:lumMod val="50000"/>
                    </a:schemeClr>
                  </a:outerShdw>
                </a:effectLst>
              </a:rPr>
              <a:t>CATEGORY AND CONDITION SCREEN</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4" name="Content Placeholder 3"/>
          <p:cNvPicPr>
            <a:picLocks noGrp="1" noChangeAspect="1"/>
          </p:cNvPicPr>
          <p:nvPr>
            <p:ph idx="1"/>
          </p:nvPr>
        </p:nvPicPr>
        <p:blipFill>
          <a:blip r:embed="rId1"/>
          <a:stretch>
            <a:fillRect/>
          </a:stretch>
        </p:blipFill>
        <p:spPr>
          <a:xfrm>
            <a:off x="8531258" y="761790"/>
            <a:ext cx="3207293" cy="5702720"/>
          </a:xfrm>
          <a:prstGeom prst="rect">
            <a:avLst/>
          </a:prstGeom>
        </p:spPr>
      </p:pic>
      <p:sp>
        <p:nvSpPr>
          <p:cNvPr id="3" name="TextBox 2"/>
          <p:cNvSpPr txBox="1"/>
          <p:nvPr/>
        </p:nvSpPr>
        <p:spPr>
          <a:xfrm>
            <a:off x="1141730" y="1518958"/>
            <a:ext cx="6833346" cy="5262979"/>
          </a:xfrm>
          <a:prstGeom prst="rect">
            <a:avLst/>
          </a:prstGeom>
          <a:noFill/>
        </p:spPr>
        <p:txBody>
          <a:bodyPr wrap="square" rtlCol="0">
            <a:spAutoFit/>
          </a:bodyPr>
          <a:lstStyle/>
          <a:p>
            <a:r>
              <a:rPr lang="en-IN" altLang="en-US" sz="2800" dirty="0"/>
              <a:t>In this activity the user must select a category and a condition of that situation when the user books the ambulance.</a:t>
            </a:r>
            <a:br>
              <a:rPr lang="en-IN" altLang="en-US" sz="2800" dirty="0"/>
            </a:br>
            <a:r>
              <a:rPr lang="en-IN" altLang="en-US" sz="2800" dirty="0"/>
              <a:t>For now we have 3 categories, i.e. this ambulance app will take care of accident victims, pregnant women, old age (senior citizens) people.</a:t>
            </a:r>
            <a:endParaRPr lang="en-IN" altLang="en-US" sz="2800" dirty="0"/>
          </a:p>
          <a:p>
            <a:r>
              <a:rPr lang="en-IN" altLang="en-US" sz="2800" dirty="0"/>
              <a:t>For the condition we have very 3 options critical, critical and less critical.</a:t>
            </a:r>
            <a:endParaRPr lang="en-IN" altLang="en-US" sz="2800" dirty="0"/>
          </a:p>
          <a:p>
            <a:r>
              <a:rPr lang="en-IN" altLang="en-US" sz="2800" dirty="0"/>
              <a:t>This will just help ambulance service to work more proficiently.</a:t>
            </a:r>
            <a:endParaRPr lang="en-IN" altLang="en-US" sz="2800" dirty="0"/>
          </a:p>
          <a:p>
            <a:endParaRPr lang="en-I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439380"/>
            <a:ext cx="7322820" cy="1098550"/>
          </a:xfrm>
        </p:spPr>
        <p:txBody>
          <a:bodyPr/>
          <a:lstStyle/>
          <a:p>
            <a:pPr algn="ctr"/>
            <a:r>
              <a:rPr lang="en-US" sz="3600" b="0" cap="none" spc="0" dirty="0">
                <a:ln w="9525">
                  <a:solidFill>
                    <a:schemeClr val="bg1"/>
                  </a:solidFill>
                  <a:prstDash val="solid"/>
                </a:ln>
                <a:effectLst>
                  <a:outerShdw blurRad="12700" dist="38100" dir="2700000" algn="tl" rotWithShape="0">
                    <a:schemeClr val="bg1">
                      <a:lumMod val="50000"/>
                    </a:schemeClr>
                  </a:outerShdw>
                </a:effectLst>
              </a:rPr>
              <a:t>CALL AMBULANCE</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4" name="Content Placeholder 3"/>
          <p:cNvPicPr>
            <a:picLocks noGrp="1" noChangeAspect="1"/>
          </p:cNvPicPr>
          <p:nvPr>
            <p:ph idx="1"/>
          </p:nvPr>
        </p:nvPicPr>
        <p:blipFill>
          <a:blip r:embed="rId1"/>
          <a:stretch>
            <a:fillRect/>
          </a:stretch>
        </p:blipFill>
        <p:spPr>
          <a:xfrm>
            <a:off x="8464550" y="618490"/>
            <a:ext cx="3188970" cy="5670550"/>
          </a:xfrm>
          <a:prstGeom prst="rect">
            <a:avLst/>
          </a:prstGeom>
        </p:spPr>
      </p:pic>
      <p:sp>
        <p:nvSpPr>
          <p:cNvPr id="5" name="Text Box 4"/>
          <p:cNvSpPr txBox="1"/>
          <p:nvPr/>
        </p:nvSpPr>
        <p:spPr>
          <a:xfrm>
            <a:off x="1141729" y="1611984"/>
            <a:ext cx="7219845" cy="2246769"/>
          </a:xfrm>
          <a:prstGeom prst="rect">
            <a:avLst/>
          </a:prstGeom>
          <a:noFill/>
        </p:spPr>
        <p:txBody>
          <a:bodyPr wrap="square" rtlCol="0" anchor="t">
            <a:spAutoFit/>
          </a:bodyPr>
          <a:lstStyle/>
          <a:p>
            <a:r>
              <a:rPr lang="en-IN" altLang="en-US" sz="2800" dirty="0"/>
              <a:t>As soon as the user selects appropriate options he/she will  be directed to this activity where user can call ambulance by clicking on the call ambulance button.</a:t>
            </a:r>
            <a:endParaRPr lang="en-IN" altLang="en-US" sz="2800" dirty="0"/>
          </a:p>
          <a:p>
            <a:r>
              <a:rPr lang="en-IN" altLang="en-US" sz="2800" dirty="0"/>
              <a:t>Also this map shows the users current location.</a:t>
            </a:r>
            <a:endParaRPr lang="en-I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215900"/>
            <a:ext cx="9906000" cy="1321435"/>
          </a:xfrm>
        </p:spPr>
        <p:txBody>
          <a:bodyPr/>
          <a:lstStyle/>
          <a:p>
            <a:r>
              <a:rPr lang="en-US" sz="3600" b="0" cap="none" spc="0" dirty="0">
                <a:ln w="9525">
                  <a:solidFill>
                    <a:schemeClr val="bg1"/>
                  </a:solidFill>
                  <a:prstDash val="solid"/>
                </a:ln>
                <a:effectLst>
                  <a:outerShdw blurRad="12700" dist="38100" dir="2700000" algn="tl" rotWithShape="0">
                    <a:schemeClr val="bg1">
                      <a:lumMod val="50000"/>
                    </a:schemeClr>
                  </a:outerShdw>
                </a:effectLst>
              </a:rPr>
              <a:t>AMBULANCE FOUND</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4" name="Content Placeholder 3"/>
          <p:cNvPicPr>
            <a:picLocks noGrp="1" noChangeAspect="1"/>
          </p:cNvPicPr>
          <p:nvPr>
            <p:ph idx="1"/>
          </p:nvPr>
        </p:nvPicPr>
        <p:blipFill>
          <a:blip r:embed="rId1"/>
          <a:stretch>
            <a:fillRect/>
          </a:stretch>
        </p:blipFill>
        <p:spPr>
          <a:xfrm>
            <a:off x="8226739" y="461010"/>
            <a:ext cx="3338195" cy="5935980"/>
          </a:xfrm>
          <a:prstGeom prst="rect">
            <a:avLst/>
          </a:prstGeom>
        </p:spPr>
      </p:pic>
      <p:sp>
        <p:nvSpPr>
          <p:cNvPr id="5" name="Text Box 4"/>
          <p:cNvSpPr txBox="1"/>
          <p:nvPr/>
        </p:nvSpPr>
        <p:spPr>
          <a:xfrm>
            <a:off x="1141729" y="1263192"/>
            <a:ext cx="7085009" cy="2677656"/>
          </a:xfrm>
          <a:prstGeom prst="rect">
            <a:avLst/>
          </a:prstGeom>
          <a:noFill/>
        </p:spPr>
        <p:txBody>
          <a:bodyPr wrap="square" rtlCol="0" anchor="t">
            <a:spAutoFit/>
          </a:bodyPr>
          <a:lstStyle/>
          <a:p>
            <a:r>
              <a:rPr lang="en-IN" altLang="en-US" sz="2800" dirty="0"/>
              <a:t>As soon as the user call the ambulance, our app will automatically find the nearest ambulance</a:t>
            </a:r>
            <a:endParaRPr lang="en-IN" altLang="en-US" sz="2800" dirty="0"/>
          </a:p>
          <a:p>
            <a:r>
              <a:rPr lang="en-IN" altLang="en-US" sz="2800" dirty="0"/>
              <a:t>And the this will appear where user can see the ambulance location and also user can see the distance between ambulance and his/her location.</a:t>
            </a:r>
            <a:endParaRPr lang="en-I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7304722" cy="974612"/>
          </a:xfrm>
        </p:spPr>
        <p:txBody>
          <a:bodyPr/>
          <a:lstStyle/>
          <a:p>
            <a:r>
              <a:rPr lang="en-US" sz="3600" b="0" cap="none" spc="0" dirty="0">
                <a:ln w="9525">
                  <a:solidFill>
                    <a:schemeClr val="bg1"/>
                  </a:solidFill>
                  <a:prstDash val="solid"/>
                </a:ln>
                <a:effectLst>
                  <a:outerShdw blurRad="12700" dist="38100" dir="2700000" algn="tl" rotWithShape="0">
                    <a:schemeClr val="bg1">
                      <a:lumMod val="50000"/>
                    </a:schemeClr>
                  </a:outerShdw>
                </a:effectLst>
              </a:rPr>
              <a:t>PROFILE ACTIVITY</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5" name="Content Placeholder 3"/>
          <p:cNvPicPr>
            <a:picLocks noGrp="1" noChangeAspect="1"/>
          </p:cNvPicPr>
          <p:nvPr>
            <p:ph sz="half" idx="2"/>
          </p:nvPr>
        </p:nvPicPr>
        <p:blipFill>
          <a:blip r:embed="rId1"/>
          <a:stretch>
            <a:fillRect/>
          </a:stretch>
        </p:blipFill>
        <p:spPr>
          <a:xfrm>
            <a:off x="8446135" y="807085"/>
            <a:ext cx="3060700" cy="5443220"/>
          </a:xfrm>
          <a:prstGeom prst="rect">
            <a:avLst/>
          </a:prstGeom>
        </p:spPr>
      </p:pic>
      <p:sp>
        <p:nvSpPr>
          <p:cNvPr id="6" name="Content Placeholder 5"/>
          <p:cNvSpPr>
            <a:spLocks noGrp="1"/>
          </p:cNvSpPr>
          <p:nvPr>
            <p:ph sz="half" idx="1"/>
          </p:nvPr>
        </p:nvSpPr>
        <p:spPr>
          <a:xfrm>
            <a:off x="1141410" y="1593130"/>
            <a:ext cx="7107044" cy="4198070"/>
          </a:xfrm>
        </p:spPr>
        <p:txBody>
          <a:bodyPr/>
          <a:lstStyle/>
          <a:p>
            <a:pPr marL="0" indent="0">
              <a:buNone/>
            </a:pPr>
            <a:r>
              <a:rPr lang="en-IN" altLang="en-US" dirty="0"/>
              <a:t>In this activity, the user can view his own details which he/she has submitted during registration.</a:t>
            </a:r>
            <a:endParaRPr lang="en-I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695" y="386715"/>
            <a:ext cx="9906000" cy="953135"/>
          </a:xfrm>
        </p:spPr>
        <p:txBody>
          <a:bodyPr/>
          <a:lstStyle/>
          <a:p>
            <a:pPr algn="ctr"/>
            <a:r>
              <a:rPr lang="en-US" sz="3600" b="0" cap="none" spc="0" dirty="0">
                <a:ln w="9525">
                  <a:solidFill>
                    <a:schemeClr val="bg1"/>
                  </a:solidFill>
                  <a:prstDash val="solid"/>
                </a:ln>
                <a:effectLst>
                  <a:outerShdw blurRad="12700" dist="38100" dir="2700000" algn="tl" rotWithShape="0">
                    <a:schemeClr val="bg1">
                      <a:lumMod val="50000"/>
                    </a:schemeClr>
                  </a:outerShdw>
                </a:effectLst>
              </a:rPr>
              <a:t>DATA FLOW DIAGRAM</a:t>
            </a:r>
            <a:endParaRPr lang="en-IN" altLang="en-US" sz="4000" b="1" dirty="0"/>
          </a:p>
        </p:txBody>
      </p:sp>
      <p:pic>
        <p:nvPicPr>
          <p:cNvPr id="7" name="Content Placeholder 6"/>
          <p:cNvPicPr>
            <a:picLocks noGrp="1" noChangeAspect="1"/>
          </p:cNvPicPr>
          <p:nvPr>
            <p:ph sz="half" idx="2"/>
          </p:nvPr>
        </p:nvPicPr>
        <p:blipFill>
          <a:blip r:embed="rId1"/>
          <a:stretch>
            <a:fillRect/>
          </a:stretch>
        </p:blipFill>
        <p:spPr>
          <a:xfrm>
            <a:off x="2773325" y="1275707"/>
            <a:ext cx="6645349" cy="520573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695" y="386715"/>
            <a:ext cx="9906000" cy="953135"/>
          </a:xfrm>
        </p:spPr>
        <p:txBody>
          <a:bodyPr/>
          <a:lstStyle/>
          <a:p>
            <a:pPr algn="ctr"/>
            <a:r>
              <a:rPr lang="en-US" sz="3600" b="0" cap="none" spc="0" dirty="0">
                <a:ln w="9525">
                  <a:solidFill>
                    <a:schemeClr val="bg1"/>
                  </a:solidFill>
                  <a:prstDash val="solid"/>
                </a:ln>
                <a:effectLst>
                  <a:outerShdw blurRad="12700" dist="38100" dir="2700000" algn="tl" rotWithShape="0">
                    <a:schemeClr val="bg1">
                      <a:lumMod val="50000"/>
                    </a:schemeClr>
                  </a:outerShdw>
                </a:effectLst>
              </a:rPr>
              <a:t>DATA FLOW DIAGRAM</a:t>
            </a:r>
            <a:endParaRPr lang="en-IN" altLang="en-US" sz="4000" b="1" dirty="0"/>
          </a:p>
        </p:txBody>
      </p:sp>
      <p:pic>
        <p:nvPicPr>
          <p:cNvPr id="9" name="Picture 8"/>
          <p:cNvPicPr>
            <a:picLocks noChangeAspect="1"/>
          </p:cNvPicPr>
          <p:nvPr/>
        </p:nvPicPr>
        <p:blipFill>
          <a:blip r:embed="rId1"/>
          <a:stretch>
            <a:fillRect/>
          </a:stretch>
        </p:blipFill>
        <p:spPr>
          <a:xfrm>
            <a:off x="2868846" y="1220323"/>
            <a:ext cx="6454307" cy="52509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695" y="386715"/>
            <a:ext cx="9906000" cy="953135"/>
          </a:xfrm>
        </p:spPr>
        <p:txBody>
          <a:bodyPr/>
          <a:lstStyle/>
          <a:p>
            <a:pPr algn="ctr"/>
            <a:r>
              <a:rPr lang="en-US" sz="3600" b="0" cap="none" spc="0" dirty="0">
                <a:ln w="9525">
                  <a:solidFill>
                    <a:schemeClr val="bg1"/>
                  </a:solidFill>
                  <a:prstDash val="solid"/>
                </a:ln>
                <a:effectLst>
                  <a:outerShdw blurRad="12700" dist="38100" dir="2700000" algn="tl" rotWithShape="0">
                    <a:schemeClr val="bg1">
                      <a:lumMod val="50000"/>
                    </a:schemeClr>
                  </a:outerShdw>
                </a:effectLst>
              </a:rPr>
              <a:t>DATA FLOW DIAGRAM</a:t>
            </a:r>
            <a:endParaRPr lang="en-IN" altLang="en-US" sz="4000" b="1" dirty="0"/>
          </a:p>
        </p:txBody>
      </p:sp>
      <p:pic>
        <p:nvPicPr>
          <p:cNvPr id="11" name="Picture 10"/>
          <p:cNvPicPr>
            <a:picLocks noChangeAspect="1"/>
          </p:cNvPicPr>
          <p:nvPr/>
        </p:nvPicPr>
        <p:blipFill>
          <a:blip r:embed="rId1"/>
          <a:stretch>
            <a:fillRect/>
          </a:stretch>
        </p:blipFill>
        <p:spPr>
          <a:xfrm>
            <a:off x="2409131" y="1339850"/>
            <a:ext cx="7573127" cy="528423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5247"/>
          </a:xfrm>
        </p:spPr>
        <p:txBody>
          <a:bodyPr/>
          <a:lstStyle/>
          <a:p>
            <a:pPr algn="ctr"/>
            <a:r>
              <a:rPr lang="en-US" sz="3600" b="0" cap="none" spc="0" dirty="0">
                <a:ln w="9525">
                  <a:solidFill>
                    <a:schemeClr val="bg1"/>
                  </a:solidFill>
                  <a:prstDash val="solid"/>
                </a:ln>
                <a:effectLst>
                  <a:outerShdw blurRad="12700" dist="38100" dir="2700000" algn="tl" rotWithShape="0">
                    <a:schemeClr val="bg1">
                      <a:lumMod val="50000"/>
                    </a:schemeClr>
                  </a:outerShdw>
                </a:effectLst>
              </a:rPr>
              <a:t>USE CASE DIAGRAM</a:t>
            </a:r>
            <a:endParaRPr lang="en-US" dirty="0"/>
          </a:p>
        </p:txBody>
      </p:sp>
      <p:pic>
        <p:nvPicPr>
          <p:cNvPr id="7" name="Content Placeholder 6"/>
          <p:cNvPicPr>
            <a:picLocks noGrp="1" noChangeAspect="1"/>
          </p:cNvPicPr>
          <p:nvPr>
            <p:ph sz="half" idx="1"/>
          </p:nvPr>
        </p:nvPicPr>
        <p:blipFill>
          <a:blip r:embed="rId1"/>
          <a:srcRect/>
          <a:stretch>
            <a:fillRect/>
          </a:stretch>
        </p:blipFill>
        <p:spPr>
          <a:xfrm>
            <a:off x="2887810" y="1253765"/>
            <a:ext cx="6413203" cy="529786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9645" y="2625725"/>
            <a:ext cx="10715625" cy="1568450"/>
          </a:xfrm>
          <a:prstGeom prst="rect">
            <a:avLst/>
          </a:prstGeom>
          <a:noFill/>
        </p:spPr>
        <p:txBody>
          <a:bodyPr wrap="square" lIns="91440" tIns="45720" rIns="91440" bIns="45720">
            <a:spAutoFit/>
          </a:bodyPr>
          <a:lstStyle/>
          <a:p>
            <a:pPr algn="ctr"/>
            <a:r>
              <a:rPr lang="en-IN" altLang="en-US" sz="9600" b="0" cap="none" spc="0" dirty="0">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charset="0"/>
                <a:cs typeface="Algerian" panose="04020705040A02060702" charset="0"/>
              </a:rPr>
              <a:t>THANK YOU</a:t>
            </a:r>
            <a:endParaRPr lang="en-IN" altLang="en-US" sz="9600" b="0" cap="none" spc="0" dirty="0">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charset="0"/>
              <a:cs typeface="Algerian" panose="04020705040A020607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                   WHAT IS  ANDROID?</a:t>
            </a:r>
            <a:endParaRPr lang="en-IN" altLang="en-US" dirty="0"/>
          </a:p>
        </p:txBody>
      </p:sp>
      <p:pic>
        <p:nvPicPr>
          <p:cNvPr id="4" name="Content Placeholder 3" descr="2Q=="/>
          <p:cNvPicPr>
            <a:picLocks noGrp="1" noChangeAspect="1"/>
          </p:cNvPicPr>
          <p:nvPr>
            <p:ph idx="1"/>
          </p:nvPr>
        </p:nvPicPr>
        <p:blipFill>
          <a:blip r:embed="rId1"/>
          <a:stretch>
            <a:fillRect/>
          </a:stretch>
        </p:blipFill>
        <p:spPr>
          <a:xfrm>
            <a:off x="7473950" y="1933575"/>
            <a:ext cx="4678045" cy="4167505"/>
          </a:xfrm>
          <a:prstGeom prst="rect">
            <a:avLst/>
          </a:prstGeom>
        </p:spPr>
      </p:pic>
      <p:sp>
        <p:nvSpPr>
          <p:cNvPr id="5" name="Text Box 4"/>
          <p:cNvSpPr txBox="1"/>
          <p:nvPr/>
        </p:nvSpPr>
        <p:spPr>
          <a:xfrm>
            <a:off x="1336675" y="2002790"/>
            <a:ext cx="6136640" cy="3969385"/>
          </a:xfrm>
          <a:prstGeom prst="rect">
            <a:avLst/>
          </a:prstGeom>
          <a:noFill/>
        </p:spPr>
        <p:txBody>
          <a:bodyPr wrap="square" rtlCol="0" anchor="t">
            <a:spAutoFit/>
          </a:bodyPr>
          <a:lstStyle/>
          <a:p>
            <a:r>
              <a:rPr lang="en-US" sz="3600" dirty="0"/>
              <a:t>Android is a mobile operating system based on a modified version of the Linux kernel and other open source software, designed primarily for touchscreen mobile devices such as smartphones and tablets.</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683" y="126393"/>
            <a:ext cx="9905998" cy="1478570"/>
          </a:xfrm>
        </p:spPr>
        <p:txBody>
          <a:bodyPr/>
          <a:lstStyle/>
          <a:p>
            <a:pPr algn="ctr"/>
            <a:r>
              <a:rPr lang="en-IN" altLang="en-US" dirty="0"/>
              <a:t>ANDROID Versions</a:t>
            </a:r>
            <a:endParaRPr lang="en-US" b="1" dirty="0"/>
          </a:p>
        </p:txBody>
      </p:sp>
      <p:pic>
        <p:nvPicPr>
          <p:cNvPr id="6" name="Content Placeholder 5" descr="C:\Users\KIIT\Desktop\maxresdefault.jpgmaxresdefault"/>
          <p:cNvPicPr>
            <a:picLocks noGrp="1" noChangeAspect="1"/>
          </p:cNvPicPr>
          <p:nvPr>
            <p:ph idx="1"/>
          </p:nvPr>
        </p:nvPicPr>
        <p:blipFill>
          <a:blip r:embed="rId1"/>
          <a:srcRect/>
          <a:stretch>
            <a:fillRect/>
          </a:stretch>
        </p:blipFill>
        <p:spPr>
          <a:xfrm>
            <a:off x="-8890" y="1258570"/>
            <a:ext cx="12199620" cy="56368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8730" y="189865"/>
            <a:ext cx="9621520" cy="706755"/>
          </a:xfrm>
          <a:prstGeom prst="rect">
            <a:avLst/>
          </a:prstGeom>
          <a:noFill/>
          <a:ln>
            <a:solidFill>
              <a:schemeClr val="accent1"/>
            </a:solidFill>
          </a:ln>
        </p:spPr>
        <p:txBody>
          <a:bodyPr wrap="square" lIns="91440" tIns="45720" rIns="91440" bIns="45720">
            <a:spAutoFit/>
          </a:bodyPr>
          <a:lstStyle/>
          <a:p>
            <a:pPr algn="ctr"/>
            <a:r>
              <a:rPr lang="en-US" sz="4000" b="0" cap="none" spc="0" dirty="0">
                <a:ln w="9525">
                  <a:solidFill>
                    <a:schemeClr val="bg1"/>
                  </a:solidFill>
                  <a:prstDash val="solid"/>
                </a:ln>
                <a:effectLst>
                  <a:outerShdw blurRad="12700" dist="38100" dir="2700000" algn="tl" rotWithShape="0">
                    <a:schemeClr val="bg1">
                      <a:lumMod val="50000"/>
                    </a:schemeClr>
                  </a:outerShdw>
                </a:effectLst>
              </a:rPr>
              <a:t>ABSTRACT</a:t>
            </a:r>
            <a:endParaRPr lang="en-US" sz="4000" b="0" cap="none" spc="0"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TextBox 2"/>
          <p:cNvSpPr txBox="1"/>
          <p:nvPr/>
        </p:nvSpPr>
        <p:spPr>
          <a:xfrm>
            <a:off x="1268885" y="1268050"/>
            <a:ext cx="9696091" cy="4799965"/>
          </a:xfrm>
          <a:prstGeom prst="rect">
            <a:avLst/>
          </a:prstGeom>
          <a:noFill/>
        </p:spPr>
        <p:txBody>
          <a:bodyPr wrap="square" rtlCol="0">
            <a:spAutoFit/>
          </a:bodyPr>
          <a:lstStyle/>
          <a:p>
            <a:r>
              <a:rPr lang="en-US" dirty="0"/>
              <a:t>An emergency is a situation that poses an immediate risk to health, life, property, or environment. Most emergencies require urgent intervention to prevent a worsening of the situation, although in some situations, mitigation may not be possible and agencies may only be able to offer palliative care for the aftermath.</a:t>
            </a:r>
            <a:endParaRPr lang="en-US" dirty="0"/>
          </a:p>
          <a:p>
            <a:r>
              <a:rPr lang="en-US" dirty="0"/>
              <a:t>While some emergencies are self-evident (such as a natural disaster that threatens many lives), many smaller incidents require that an observer (or affected party) decide whether it qualifies as an emergency. The precise definition of an emergency, the agencies involved and the procedures used, vary by jurisdiction, and this is usually set by the government, whose agencies (emergency services) are responsible for emergency planning and management.</a:t>
            </a:r>
            <a:endParaRPr lang="en-US" dirty="0"/>
          </a:p>
          <a:p>
            <a:r>
              <a:rPr lang="en-US" dirty="0"/>
              <a:t>An ambulance is a medically equipped vehicle which transports patients to treatment facilities, such as hospitals. In some instances, out-of-hospital medical care is provided to the patient.</a:t>
            </a:r>
            <a:endParaRPr lang="en-US" dirty="0"/>
          </a:p>
          <a:p>
            <a:r>
              <a:rPr lang="en-US" dirty="0"/>
              <a:t>Ambulances are used to respond to medical emergencies by emergency medical services. For this purpose, they are generally equipped with flashing warning lights and sirens. They can rapidly transport paramedics and other first responders to the scene, carry equipment for administering emergency care and transport patients to hospital or other definitive care. Most ambulances use a design based on vans or pick-up trucks. Others take the form of motorcycles, cars, buses, aircraft and boats.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095" y="327660"/>
            <a:ext cx="9906000" cy="1042035"/>
          </a:xfrm>
        </p:spPr>
        <p:txBody>
          <a:bodyPr/>
          <a:lstStyle/>
          <a:p>
            <a:pPr algn="ctr"/>
            <a:r>
              <a:rPr lang="en-US" sz="3600" b="0" cap="none" spc="0" dirty="0">
                <a:ln w="9525">
                  <a:solidFill>
                    <a:schemeClr val="bg1"/>
                  </a:solidFill>
                  <a:prstDash val="solid"/>
                </a:ln>
                <a:effectLst>
                  <a:outerShdw blurRad="12700" dist="38100" dir="2700000" algn="tl" rotWithShape="0">
                    <a:schemeClr val="bg1">
                      <a:lumMod val="50000"/>
                    </a:schemeClr>
                  </a:outerShdw>
                </a:effectLst>
              </a:rPr>
              <a:t>INTRODUCTION</a:t>
            </a:r>
            <a:endParaRPr lang="en-US" sz="3600" b="0" cap="none" spc="0"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1143000" y="1555750"/>
            <a:ext cx="9906000" cy="4660265"/>
          </a:xfrm>
        </p:spPr>
        <p:txBody>
          <a:bodyPr>
            <a:normAutofit fontScale="40000" lnSpcReduction="20000"/>
          </a:bodyPr>
          <a:lstStyle/>
          <a:p>
            <a:pPr marL="0" indent="0">
              <a:buNone/>
            </a:pPr>
            <a:r>
              <a:rPr lang="en-US" sz="6000" dirty="0"/>
              <a:t>The primary focus of an Ambulance Service Team is two-fold: The first is to reach people in emergency situations as quickly as possible and administer life-saving first-aid on the spot. The second is to transport the sick or injured patient as quickly as possible to the appropriate healthcare facility for further care.</a:t>
            </a:r>
            <a:endParaRPr lang="en-US" sz="6000" dirty="0"/>
          </a:p>
          <a:p>
            <a:pPr marL="0" indent="0">
              <a:buNone/>
            </a:pPr>
            <a:r>
              <a:rPr lang="en-US" sz="6000" dirty="0"/>
              <a:t>      Emergency medical services (EMS), also known as ambulance services or paramedic services, are emergency services which treat illnesses and injuries that require an urgent medical response, providing out-of-hospital treatment and transport to   definitive care. They may also be known as a first aid squad, FAST squad, emergency squad, rescue squad, ambulance  squad, ambulance corps, life squad or by other initialisms such as EMAS or EMARS.</a:t>
            </a:r>
            <a:endParaRPr lang="en-US" sz="6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730" y="618490"/>
            <a:ext cx="9906000" cy="953135"/>
          </a:xfrm>
        </p:spPr>
        <p:txBody>
          <a:bodyPr/>
          <a:lstStyle/>
          <a:p>
            <a:pPr algn="ctr"/>
            <a:r>
              <a:rPr lang="en-US" sz="3600" b="0" cap="none" spc="0" dirty="0">
                <a:ln w="9525">
                  <a:solidFill>
                    <a:schemeClr val="bg1"/>
                  </a:solidFill>
                  <a:prstDash val="solid"/>
                </a:ln>
                <a:effectLst>
                  <a:outerShdw blurRad="12700" dist="38100" dir="2700000" algn="tl" rotWithShape="0">
                    <a:schemeClr val="bg1">
                      <a:lumMod val="50000"/>
                    </a:schemeClr>
                  </a:outerShdw>
                </a:effectLst>
              </a:rPr>
              <a:t>INTRODUCTARY SCREEN</a:t>
            </a:r>
            <a:endParaRPr lang="en-US" b="1" dirty="0">
              <a:effectLst>
                <a:outerShdw blurRad="38100" dist="38100" dir="2700000" algn="tl">
                  <a:srgbClr val="000000">
                    <a:alpha val="43137"/>
                  </a:srgbClr>
                </a:outerShdw>
              </a:effectLst>
            </a:endParaRPr>
          </a:p>
        </p:txBody>
      </p:sp>
      <p:pic>
        <p:nvPicPr>
          <p:cNvPr id="8" name="Content Placeholder 7"/>
          <p:cNvPicPr>
            <a:picLocks noGrp="1" noChangeAspect="1"/>
          </p:cNvPicPr>
          <p:nvPr>
            <p:ph idx="1"/>
          </p:nvPr>
        </p:nvPicPr>
        <p:blipFill>
          <a:blip r:embed="rId1"/>
          <a:stretch>
            <a:fillRect/>
          </a:stretch>
        </p:blipFill>
        <p:spPr>
          <a:xfrm>
            <a:off x="8711454" y="793750"/>
            <a:ext cx="2964180" cy="5270500"/>
          </a:xfrm>
          <a:prstGeom prst="rect">
            <a:avLst/>
          </a:prstGeom>
        </p:spPr>
      </p:pic>
      <p:sp>
        <p:nvSpPr>
          <p:cNvPr id="9" name="Text Box 8"/>
          <p:cNvSpPr txBox="1"/>
          <p:nvPr/>
        </p:nvSpPr>
        <p:spPr>
          <a:xfrm>
            <a:off x="1141730" y="1868805"/>
            <a:ext cx="6899334" cy="1938992"/>
          </a:xfrm>
          <a:prstGeom prst="rect">
            <a:avLst/>
          </a:prstGeom>
          <a:noFill/>
        </p:spPr>
        <p:txBody>
          <a:bodyPr wrap="square" rtlCol="0" anchor="t">
            <a:spAutoFit/>
          </a:bodyPr>
          <a:lstStyle/>
          <a:p>
            <a:r>
              <a:rPr lang="en-IN" altLang="en-US" sz="4000" dirty="0"/>
              <a:t>This is the first  splash screen where  the app takes 3 second of time to load.</a:t>
            </a:r>
            <a:endParaRPr lang="en-IN" alt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52830" y="238125"/>
            <a:ext cx="7614920" cy="1210310"/>
          </a:xfrm>
        </p:spPr>
        <p:txBody>
          <a:bodyPr/>
          <a:lstStyle/>
          <a:p>
            <a:pPr algn="ctr"/>
            <a:r>
              <a:rPr lang="en-US" sz="3600" b="0" cap="none" spc="0" dirty="0">
                <a:ln w="9525">
                  <a:solidFill>
                    <a:schemeClr val="bg1"/>
                  </a:solidFill>
                  <a:prstDash val="solid"/>
                </a:ln>
                <a:effectLst>
                  <a:outerShdw blurRad="12700" dist="38100" dir="2700000" algn="tl" rotWithShape="0">
                    <a:schemeClr val="bg1">
                      <a:lumMod val="50000"/>
                    </a:schemeClr>
                  </a:outerShdw>
                </a:effectLst>
              </a:rPr>
              <a:t>SCREEN MOBILE VERIFICATION</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Content Placeholder 7"/>
          <p:cNvPicPr>
            <a:picLocks noGrp="1" noChangeAspect="1"/>
          </p:cNvPicPr>
          <p:nvPr>
            <p:ph idx="1"/>
          </p:nvPr>
        </p:nvPicPr>
        <p:blipFill>
          <a:blip r:embed="rId1"/>
          <a:stretch>
            <a:fillRect/>
          </a:stretch>
        </p:blipFill>
        <p:spPr>
          <a:xfrm>
            <a:off x="8281251" y="554037"/>
            <a:ext cx="3377565" cy="5749925"/>
          </a:xfrm>
          <a:prstGeom prst="rect">
            <a:avLst/>
          </a:prstGeom>
        </p:spPr>
      </p:pic>
      <p:sp>
        <p:nvSpPr>
          <p:cNvPr id="9" name="Text Box 8"/>
          <p:cNvSpPr txBox="1"/>
          <p:nvPr/>
        </p:nvSpPr>
        <p:spPr>
          <a:xfrm>
            <a:off x="1482725" y="1835150"/>
            <a:ext cx="5883275" cy="3230245"/>
          </a:xfrm>
          <a:prstGeom prst="rect">
            <a:avLst/>
          </a:prstGeom>
          <a:noFill/>
        </p:spPr>
        <p:txBody>
          <a:bodyPr wrap="square" rtlCol="0" anchor="t">
            <a:spAutoFit/>
          </a:bodyPr>
          <a:lstStyle/>
          <a:p>
            <a:r>
              <a:rPr lang="en-IN" altLang="en-US" sz="4000"/>
              <a:t>This activityis created  for the phone number  verification of the user using OTP and also it is use for forget password feature</a:t>
            </a:r>
            <a:r>
              <a:rPr lang="en-IN" altLang="en-US" sz="4400"/>
              <a:t> .</a:t>
            </a:r>
            <a:endParaRPr lang="en-IN" altLang="en-US" sz="4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8321" y="381089"/>
            <a:ext cx="6301105" cy="646331"/>
          </a:xfrm>
          <a:prstGeom prst="rect">
            <a:avLst/>
          </a:prstGeom>
          <a:noFill/>
        </p:spPr>
        <p:txBody>
          <a:bodyPr wrap="square" lIns="91440" tIns="45720" rIns="91440" bIns="45720">
            <a:spAutoFit/>
          </a:bodyPr>
          <a:lstStyle/>
          <a:p>
            <a:pPr algn="ctr"/>
            <a:r>
              <a:rPr lang="en-US" sz="3600" b="0" cap="none" spc="0" dirty="0">
                <a:ln w="9525">
                  <a:solidFill>
                    <a:schemeClr val="bg1"/>
                  </a:solidFill>
                  <a:prstDash val="solid"/>
                </a:ln>
                <a:effectLst>
                  <a:outerShdw blurRad="12700" dist="38100" dir="2700000" algn="tl" rotWithShape="0">
                    <a:schemeClr val="bg1">
                      <a:lumMod val="50000"/>
                    </a:schemeClr>
                  </a:outerShdw>
                </a:effectLst>
              </a:rPr>
              <a:t>REGISTER SCREEN</a:t>
            </a:r>
            <a:endParaRPr lang="en-US" sz="3600" b="1" cap="none" spc="5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5" name="Content Placeholder 4"/>
          <p:cNvPicPr>
            <a:picLocks noGrp="1" noChangeAspect="1"/>
          </p:cNvPicPr>
          <p:nvPr>
            <p:ph idx="1"/>
          </p:nvPr>
        </p:nvPicPr>
        <p:blipFill>
          <a:blip r:embed="rId1"/>
          <a:stretch>
            <a:fillRect/>
          </a:stretch>
        </p:blipFill>
        <p:spPr>
          <a:xfrm>
            <a:off x="8528600" y="765810"/>
            <a:ext cx="3221355" cy="5728335"/>
          </a:xfrm>
          <a:prstGeom prst="rect">
            <a:avLst/>
          </a:prstGeom>
        </p:spPr>
      </p:pic>
      <p:sp>
        <p:nvSpPr>
          <p:cNvPr id="3" name="Text Box 2"/>
          <p:cNvSpPr txBox="1"/>
          <p:nvPr/>
        </p:nvSpPr>
        <p:spPr>
          <a:xfrm>
            <a:off x="1159497" y="1489075"/>
            <a:ext cx="7041823" cy="2308324"/>
          </a:xfrm>
          <a:prstGeom prst="rect">
            <a:avLst/>
          </a:prstGeom>
          <a:noFill/>
        </p:spPr>
        <p:txBody>
          <a:bodyPr wrap="square" rtlCol="0" anchor="t">
            <a:spAutoFit/>
          </a:bodyPr>
          <a:lstStyle/>
          <a:p>
            <a:r>
              <a:rPr lang="en-IN" altLang="en-US" sz="3600" dirty="0"/>
              <a:t>This is the register activity  where the user register himself  with by submitting his name ,email, password, age, address, and pin.</a:t>
            </a:r>
            <a:endParaRPr lang="en-IN" alt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1730" y="618490"/>
            <a:ext cx="8351062" cy="885825"/>
          </a:xfrm>
        </p:spPr>
        <p:txBody>
          <a:bodyPr/>
          <a:lstStyle/>
          <a:p>
            <a:pPr algn="ctr"/>
            <a:r>
              <a:rPr lang="en-US" sz="3600" b="0" cap="none" spc="0" dirty="0">
                <a:ln w="9525">
                  <a:solidFill>
                    <a:schemeClr val="bg1"/>
                  </a:solidFill>
                  <a:prstDash val="solid"/>
                </a:ln>
                <a:effectLst>
                  <a:outerShdw blurRad="12700" dist="38100" dir="2700000" algn="tl" rotWithShape="0">
                    <a:schemeClr val="bg1">
                      <a:lumMod val="50000"/>
                    </a:schemeClr>
                  </a:outerShdw>
                </a:effectLst>
              </a:rPr>
              <a:t>LOGIN SCREEN</a:t>
            </a:r>
            <a:endParaRPr lang="en-IN" altLang="en-US" b="1" dirty="0"/>
          </a:p>
        </p:txBody>
      </p:sp>
      <p:pic>
        <p:nvPicPr>
          <p:cNvPr id="5" name="Content Placeholder 4"/>
          <p:cNvPicPr>
            <a:picLocks noGrp="1" noChangeAspect="1"/>
          </p:cNvPicPr>
          <p:nvPr>
            <p:ph idx="1"/>
          </p:nvPr>
        </p:nvPicPr>
        <p:blipFill>
          <a:blip r:embed="rId1"/>
          <a:stretch>
            <a:fillRect/>
          </a:stretch>
        </p:blipFill>
        <p:spPr>
          <a:xfrm>
            <a:off x="8461818" y="541337"/>
            <a:ext cx="3247390" cy="5775325"/>
          </a:xfrm>
          <a:prstGeom prst="rect">
            <a:avLst/>
          </a:prstGeom>
        </p:spPr>
      </p:pic>
      <p:sp>
        <p:nvSpPr>
          <p:cNvPr id="7" name="Rectangle 1"/>
          <p:cNvSpPr/>
          <p:nvPr/>
        </p:nvSpPr>
        <p:spPr>
          <a:xfrm>
            <a:off x="4623080" y="336977"/>
            <a:ext cx="309880" cy="92202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Rectangle 1"/>
          <p:cNvSpPr/>
          <p:nvPr/>
        </p:nvSpPr>
        <p:spPr>
          <a:xfrm>
            <a:off x="4750080" y="463977"/>
            <a:ext cx="309880" cy="92202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Text Box 8"/>
          <p:cNvSpPr txBox="1"/>
          <p:nvPr/>
        </p:nvSpPr>
        <p:spPr>
          <a:xfrm>
            <a:off x="1548130" y="1846580"/>
            <a:ext cx="5426075" cy="3538220"/>
          </a:xfrm>
          <a:prstGeom prst="rect">
            <a:avLst/>
          </a:prstGeom>
          <a:noFill/>
        </p:spPr>
        <p:txBody>
          <a:bodyPr wrap="square" rtlCol="0" anchor="t">
            <a:spAutoFit/>
          </a:bodyPr>
          <a:lstStyle/>
          <a:p>
            <a:r>
              <a:rPr lang="en-IN" altLang="en-US" sz="2800" dirty="0"/>
              <a:t>In this activity the user log in the emergency app with help of email id and password.</a:t>
            </a:r>
            <a:endParaRPr lang="en-IN" altLang="en-US" sz="2800" dirty="0"/>
          </a:p>
          <a:p>
            <a:endParaRPr lang="en-IN" altLang="en-US" sz="2800" dirty="0"/>
          </a:p>
          <a:p>
            <a:r>
              <a:rPr lang="en-IN" altLang="en-US" sz="2800" dirty="0">
                <a:sym typeface="+mn-ea"/>
              </a:rPr>
              <a:t>In this activity also has the feature of forgot password by the virtue of which user can reset his password if he/ she forget.</a:t>
            </a:r>
            <a:endParaRPr lang="en-IN" alt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Problemsolution cycle </Template>
  <TotalTime>0</TotalTime>
  <Words>4260</Words>
  <Application>WPS Presentation</Application>
  <PresentationFormat>Widescreen</PresentationFormat>
  <Paragraphs>76</Paragraphs>
  <Slides>18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Trebuchet MS</vt:lpstr>
      <vt:lpstr>Source Code Pro</vt:lpstr>
      <vt:lpstr>Tahoma</vt:lpstr>
      <vt:lpstr>Algerian</vt:lpstr>
      <vt:lpstr>Microsoft YaHei</vt:lpstr>
      <vt:lpstr>Arial Unicode MS</vt:lpstr>
      <vt:lpstr>Tw Cen MT</vt:lpstr>
      <vt:lpstr>Calibri</vt:lpstr>
      <vt:lpstr>Circuit</vt:lpstr>
      <vt:lpstr>PowerPoint 演示文稿</vt:lpstr>
      <vt:lpstr>                   WHAT IS  ANDROID?</vt:lpstr>
      <vt:lpstr>ANDROID Versions</vt:lpstr>
      <vt:lpstr>PowerPoint 演示文稿</vt:lpstr>
      <vt:lpstr>INTRODUCTION</vt:lpstr>
      <vt:lpstr>INTRODUCTARY SCREEN</vt:lpstr>
      <vt:lpstr>SCREEN MOBILE VERIFICATION</vt:lpstr>
      <vt:lpstr>PowerPoint 演示文稿</vt:lpstr>
      <vt:lpstr>LOGIN SCREEN</vt:lpstr>
      <vt:lpstr>CATEGORY AND CONDITION SCREEN</vt:lpstr>
      <vt:lpstr>CALL AMBULANCE</vt:lpstr>
      <vt:lpstr>AMBULANCE FOUND</vt:lpstr>
      <vt:lpstr>PROFILE ACTIVITY</vt:lpstr>
      <vt:lpstr>DATA FLOW DIAGRAM</vt:lpstr>
      <vt:lpstr>DATA FLOW DIAGRAM</vt:lpstr>
      <vt:lpstr>DATA FLOW DIAGRAM</vt:lpstr>
      <vt:lpstr>USE CASE DIAGRAM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KIIT</cp:lastModifiedBy>
  <cp:revision>23</cp:revision>
  <dcterms:created xsi:type="dcterms:W3CDTF">2019-06-21T05:46:00Z</dcterms:created>
  <dcterms:modified xsi:type="dcterms:W3CDTF">2020-11-18T15:54:40Z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1033-11.2.0.9739</vt:lpwstr>
  </property>
</Properties>
</file>