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0949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6E94-E460-48DE-B6C5-7B7450F50B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24F1-1AA0-4661-BDBE-A01FC7C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135702"/>
            <a:ext cx="12192000" cy="3208687"/>
          </a:xfrm>
          <a:custGeom>
            <a:avLst/>
            <a:gdLst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4785756 w 9880270"/>
              <a:gd name="connsiteY3" fmla="*/ 1638795 h 2101933"/>
              <a:gd name="connsiteX4" fmla="*/ 6056415 w 9880270"/>
              <a:gd name="connsiteY4" fmla="*/ 1900052 h 2101933"/>
              <a:gd name="connsiteX5" fmla="*/ 7992093 w 9880270"/>
              <a:gd name="connsiteY5" fmla="*/ 1282535 h 2101933"/>
              <a:gd name="connsiteX6" fmla="*/ 9880270 w 9880270"/>
              <a:gd name="connsiteY6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4785756 w 9880270"/>
              <a:gd name="connsiteY3" fmla="*/ 1638795 h 2101933"/>
              <a:gd name="connsiteX4" fmla="*/ 7992093 w 9880270"/>
              <a:gd name="connsiteY4" fmla="*/ 1282535 h 2101933"/>
              <a:gd name="connsiteX5" fmla="*/ 9880270 w 9880270"/>
              <a:gd name="connsiteY5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4785756 w 9880270"/>
              <a:gd name="connsiteY3" fmla="*/ 1638795 h 2101933"/>
              <a:gd name="connsiteX4" fmla="*/ 9880270 w 9880270"/>
              <a:gd name="connsiteY4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5655039 w 9880270"/>
              <a:gd name="connsiteY3" fmla="*/ 1867395 h 2101933"/>
              <a:gd name="connsiteX4" fmla="*/ 9880270 w 9880270"/>
              <a:gd name="connsiteY4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3135085 w 9880270"/>
              <a:gd name="connsiteY2" fmla="*/ 570016 h 2101933"/>
              <a:gd name="connsiteX3" fmla="*/ 5655039 w 9880270"/>
              <a:gd name="connsiteY3" fmla="*/ 1867395 h 2101933"/>
              <a:gd name="connsiteX4" fmla="*/ 9880270 w 9880270"/>
              <a:gd name="connsiteY4" fmla="*/ 0 h 2101933"/>
              <a:gd name="connsiteX0" fmla="*/ 0 w 9880270"/>
              <a:gd name="connsiteY0" fmla="*/ 2101933 h 2101933"/>
              <a:gd name="connsiteX1" fmla="*/ 1270660 w 9880270"/>
              <a:gd name="connsiteY1" fmla="*/ 771896 h 2101933"/>
              <a:gd name="connsiteX2" fmla="*/ 5655039 w 9880270"/>
              <a:gd name="connsiteY2" fmla="*/ 1867395 h 2101933"/>
              <a:gd name="connsiteX3" fmla="*/ 9880270 w 9880270"/>
              <a:gd name="connsiteY3" fmla="*/ 0 h 2101933"/>
              <a:gd name="connsiteX0" fmla="*/ 0 w 9880270"/>
              <a:gd name="connsiteY0" fmla="*/ 2101933 h 2217717"/>
              <a:gd name="connsiteX1" fmla="*/ 5655039 w 9880270"/>
              <a:gd name="connsiteY1" fmla="*/ 1867395 h 2217717"/>
              <a:gd name="connsiteX2" fmla="*/ 9880270 w 9880270"/>
              <a:gd name="connsiteY2" fmla="*/ 0 h 2217717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3063215"/>
              <a:gd name="connsiteX1" fmla="*/ 5655039 w 9880270"/>
              <a:gd name="connsiteY1" fmla="*/ 2712893 h 3063215"/>
              <a:gd name="connsiteX2" fmla="*/ 9880270 w 9880270"/>
              <a:gd name="connsiteY2" fmla="*/ 845498 h 3063215"/>
              <a:gd name="connsiteX0" fmla="*/ 0 w 9880270"/>
              <a:gd name="connsiteY0" fmla="*/ 2947431 h 2947431"/>
              <a:gd name="connsiteX1" fmla="*/ 5655039 w 9880270"/>
              <a:gd name="connsiteY1" fmla="*/ 2712893 h 2947431"/>
              <a:gd name="connsiteX2" fmla="*/ 9880270 w 9880270"/>
              <a:gd name="connsiteY2" fmla="*/ 845498 h 2947431"/>
              <a:gd name="connsiteX0" fmla="*/ 0 w 9880270"/>
              <a:gd name="connsiteY0" fmla="*/ 2947431 h 3017693"/>
              <a:gd name="connsiteX1" fmla="*/ 5655039 w 9880270"/>
              <a:gd name="connsiteY1" fmla="*/ 3017693 h 3017693"/>
              <a:gd name="connsiteX2" fmla="*/ 9880270 w 9880270"/>
              <a:gd name="connsiteY2" fmla="*/ 845498 h 3017693"/>
              <a:gd name="connsiteX0" fmla="*/ 0 w 9880270"/>
              <a:gd name="connsiteY0" fmla="*/ 2947431 h 3017693"/>
              <a:gd name="connsiteX1" fmla="*/ 5655039 w 9880270"/>
              <a:gd name="connsiteY1" fmla="*/ 3017693 h 3017693"/>
              <a:gd name="connsiteX2" fmla="*/ 9880270 w 9880270"/>
              <a:gd name="connsiteY2" fmla="*/ 845498 h 3017693"/>
              <a:gd name="connsiteX0" fmla="*/ 0 w 9880270"/>
              <a:gd name="connsiteY0" fmla="*/ 2947431 h 3017693"/>
              <a:gd name="connsiteX1" fmla="*/ 5655039 w 9880270"/>
              <a:gd name="connsiteY1" fmla="*/ 3017693 h 3017693"/>
              <a:gd name="connsiteX2" fmla="*/ 9880270 w 9880270"/>
              <a:gd name="connsiteY2" fmla="*/ 845498 h 3017693"/>
              <a:gd name="connsiteX0" fmla="*/ 0 w 9880270"/>
              <a:gd name="connsiteY0" fmla="*/ 2947431 h 3017693"/>
              <a:gd name="connsiteX1" fmla="*/ 5655039 w 9880270"/>
              <a:gd name="connsiteY1" fmla="*/ 3017693 h 3017693"/>
              <a:gd name="connsiteX2" fmla="*/ 9880270 w 9880270"/>
              <a:gd name="connsiteY2" fmla="*/ 845498 h 3017693"/>
              <a:gd name="connsiteX0" fmla="*/ 0 w 9880270"/>
              <a:gd name="connsiteY0" fmla="*/ 2947431 h 3398693"/>
              <a:gd name="connsiteX1" fmla="*/ 6208220 w 9880270"/>
              <a:gd name="connsiteY1" fmla="*/ 3398693 h 3398693"/>
              <a:gd name="connsiteX2" fmla="*/ 9880270 w 9880270"/>
              <a:gd name="connsiteY2" fmla="*/ 845498 h 3398693"/>
              <a:gd name="connsiteX0" fmla="*/ 0 w 9880270"/>
              <a:gd name="connsiteY0" fmla="*/ 2947431 h 2947431"/>
              <a:gd name="connsiteX1" fmla="*/ 5417962 w 9880270"/>
              <a:gd name="connsiteY1" fmla="*/ 2560493 h 2947431"/>
              <a:gd name="connsiteX2" fmla="*/ 9880270 w 9880270"/>
              <a:gd name="connsiteY2" fmla="*/ 845498 h 2947431"/>
              <a:gd name="connsiteX0" fmla="*/ 0 w 9880270"/>
              <a:gd name="connsiteY0" fmla="*/ 2947431 h 2947431"/>
              <a:gd name="connsiteX1" fmla="*/ 5417962 w 9880270"/>
              <a:gd name="connsiteY1" fmla="*/ 2560493 h 2947431"/>
              <a:gd name="connsiteX2" fmla="*/ 9880270 w 9880270"/>
              <a:gd name="connsiteY2" fmla="*/ 845498 h 2947431"/>
              <a:gd name="connsiteX0" fmla="*/ 0 w 9880270"/>
              <a:gd name="connsiteY0" fmla="*/ 2947431 h 2947431"/>
              <a:gd name="connsiteX1" fmla="*/ 5417962 w 9880270"/>
              <a:gd name="connsiteY1" fmla="*/ 2560493 h 2947431"/>
              <a:gd name="connsiteX2" fmla="*/ 9880270 w 9880270"/>
              <a:gd name="connsiteY2" fmla="*/ 845498 h 2947431"/>
              <a:gd name="connsiteX0" fmla="*/ 0 w 9880270"/>
              <a:gd name="connsiteY0" fmla="*/ 2947431 h 3208687"/>
              <a:gd name="connsiteX1" fmla="*/ 5417962 w 9880270"/>
              <a:gd name="connsiteY1" fmla="*/ 2560493 h 3208687"/>
              <a:gd name="connsiteX2" fmla="*/ 9880270 w 9880270"/>
              <a:gd name="connsiteY2" fmla="*/ 845498 h 320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0270" h="3208687">
                <a:moveTo>
                  <a:pt x="0" y="2947431"/>
                </a:moveTo>
                <a:cubicBezTo>
                  <a:pt x="1473710" y="0"/>
                  <a:pt x="4011405" y="2061729"/>
                  <a:pt x="5417962" y="2560493"/>
                </a:cubicBezTo>
                <a:cubicBezTo>
                  <a:pt x="7056340" y="3208687"/>
                  <a:pt x="9065226" y="1703491"/>
                  <a:pt x="9880270" y="845498"/>
                </a:cubicBezTo>
              </a:path>
            </a:pathLst>
          </a:custGeom>
          <a:ln w="19050">
            <a:solidFill>
              <a:srgbClr val="9B9B9B">
                <a:alpha val="49804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8787" y="2314293"/>
            <a:ext cx="3831498" cy="224676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US" sz="14000" dirty="0" smtClean="0">
                <a:ln w="31750">
                  <a:solidFill>
                    <a:srgbClr val="4BACC6">
                      <a:lumMod val="75000"/>
                    </a:srgbClr>
                  </a:solidFill>
                </a:ln>
                <a:gradFill>
                  <a:gsLst>
                    <a:gs pos="0">
                      <a:prstClr val="white"/>
                    </a:gs>
                    <a:gs pos="85000">
                      <a:srgbClr val="D7E5F5"/>
                    </a:gs>
                  </a:gsLst>
                  <a:lin ang="5400000" scaled="1"/>
                </a:gradFill>
                <a:effectLst>
                  <a:glow rad="139700">
                    <a:srgbClr val="4BACC6">
                      <a:satMod val="175000"/>
                      <a:alpha val="40000"/>
                    </a:srgbClr>
                  </a:glow>
                  <a:outerShdw blurRad="101600" dist="381000" dir="8100000" algn="tr" rotWithShape="0">
                    <a:prstClr val="black">
                      <a:alpha val="18000"/>
                    </a:prstClr>
                  </a:outerShdw>
                </a:effectLst>
                <a:latin typeface="Impact" pitchFamily="34" charset="0"/>
              </a:rPr>
              <a:t>Rasp</a:t>
            </a:r>
            <a:endParaRPr lang="en-US" sz="14000" dirty="0">
              <a:ln w="31750">
                <a:solidFill>
                  <a:srgbClr val="4BACC6">
                    <a:lumMod val="75000"/>
                  </a:srgbClr>
                </a:solidFill>
              </a:ln>
              <a:gradFill>
                <a:gsLst>
                  <a:gs pos="0">
                    <a:prstClr val="white"/>
                  </a:gs>
                  <a:gs pos="85000">
                    <a:srgbClr val="D7E5F5"/>
                  </a:gs>
                </a:gsLst>
                <a:lin ang="5400000" scaled="1"/>
              </a:gradFill>
              <a:effectLst>
                <a:glow rad="139700">
                  <a:srgbClr val="4BACC6">
                    <a:satMod val="175000"/>
                    <a:alpha val="40000"/>
                  </a:srgbClr>
                </a:glow>
                <a:outerShdw blurRad="101600" dist="381000" dir="8100000" algn="tr" rotWithShape="0">
                  <a:prstClr val="black">
                    <a:alpha val="18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6622" y="2531061"/>
            <a:ext cx="4158895" cy="224676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  <a:scene3d>
              <a:camera prst="obliqueBottomLeft">
                <a:rot lat="0" lon="0" rev="20999999"/>
              </a:camera>
              <a:lightRig rig="threePt" dir="t"/>
            </a:scene3d>
          </a:bodyPr>
          <a:lstStyle/>
          <a:p>
            <a:pPr algn="ctr"/>
            <a:r>
              <a:rPr lang="en-US" sz="14000" dirty="0" smtClean="0">
                <a:ln w="31750">
                  <a:solidFill>
                    <a:srgbClr val="F79646">
                      <a:lumMod val="75000"/>
                    </a:srgbClr>
                  </a:solidFill>
                </a:ln>
                <a:gradFill>
                  <a:gsLst>
                    <a:gs pos="0">
                      <a:prstClr val="white"/>
                    </a:gs>
                    <a:gs pos="85000">
                      <a:srgbClr val="D7E5F5"/>
                    </a:gs>
                  </a:gsLst>
                  <a:lin ang="5400000" scaled="1"/>
                </a:gra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  <a:outerShdw blurRad="101600" dist="381000" dir="8100000" algn="tr" rotWithShape="0">
                    <a:prstClr val="black">
                      <a:alpha val="18000"/>
                    </a:prstClr>
                  </a:outerShdw>
                </a:effectLst>
                <a:latin typeface="Impact" pitchFamily="34" charset="0"/>
              </a:rPr>
              <a:t>berry</a:t>
            </a:r>
            <a:endParaRPr lang="en-US" sz="14000" dirty="0">
              <a:ln w="31750">
                <a:solidFill>
                  <a:srgbClr val="F79646">
                    <a:lumMod val="75000"/>
                  </a:srgbClr>
                </a:solidFill>
              </a:ln>
              <a:gradFill>
                <a:gsLst>
                  <a:gs pos="0">
                    <a:prstClr val="white"/>
                  </a:gs>
                  <a:gs pos="85000">
                    <a:srgbClr val="D7E5F5"/>
                  </a:gs>
                </a:gsLst>
                <a:lin ang="5400000" scaled="1"/>
              </a:gradFill>
              <a:effectLst>
                <a:glow rad="139700">
                  <a:srgbClr val="F79646">
                    <a:satMod val="175000"/>
                    <a:alpha val="40000"/>
                  </a:srgbClr>
                </a:glow>
                <a:outerShdw blurRad="101600" dist="381000" dir="8100000" algn="tr" rotWithShape="0">
                  <a:prstClr val="black">
                    <a:alpha val="18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0170" y="2531061"/>
            <a:ext cx="1608133" cy="2246769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  <a:scene3d>
              <a:camera prst="obliqueBottomLeft">
                <a:rot lat="0" lon="0" rev="300000"/>
              </a:camera>
              <a:lightRig rig="threePt" dir="t"/>
            </a:scene3d>
          </a:bodyPr>
          <a:lstStyle/>
          <a:p>
            <a:pPr algn="ctr"/>
            <a:r>
              <a:rPr lang="en-US" sz="14000" dirty="0" smtClean="0">
                <a:ln w="31750">
                  <a:solidFill>
                    <a:srgbClr val="9BBB59">
                      <a:lumMod val="75000"/>
                    </a:srgbClr>
                  </a:solidFill>
                </a:ln>
                <a:gradFill>
                  <a:gsLst>
                    <a:gs pos="0">
                      <a:prstClr val="white"/>
                    </a:gs>
                    <a:gs pos="85000">
                      <a:srgbClr val="D7E5F5"/>
                    </a:gs>
                  </a:gsLst>
                  <a:lin ang="5400000" scaled="1"/>
                </a:gra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  <a:outerShdw blurRad="101600" dist="381000" dir="8100000" algn="tr" rotWithShape="0">
                    <a:prstClr val="black">
                      <a:alpha val="18000"/>
                    </a:prstClr>
                  </a:outerShdw>
                </a:effectLst>
                <a:latin typeface="Impact" pitchFamily="34" charset="0"/>
              </a:rPr>
              <a:t>pi</a:t>
            </a:r>
            <a:endParaRPr lang="en-US" sz="14000" dirty="0">
              <a:ln w="31750">
                <a:solidFill>
                  <a:srgbClr val="9BBB59">
                    <a:lumMod val="75000"/>
                  </a:srgbClr>
                </a:solidFill>
              </a:ln>
              <a:gradFill>
                <a:gsLst>
                  <a:gs pos="0">
                    <a:prstClr val="white"/>
                  </a:gs>
                  <a:gs pos="85000">
                    <a:srgbClr val="D7E5F5"/>
                  </a:gs>
                </a:gsLst>
                <a:lin ang="5400000" scaled="1"/>
              </a:gradFill>
              <a:effectLst>
                <a:glow rad="139700">
                  <a:srgbClr val="9BBB59">
                    <a:satMod val="175000"/>
                    <a:alpha val="40000"/>
                  </a:srgbClr>
                </a:glow>
                <a:outerShdw blurRad="101600" dist="381000" dir="8100000" algn="tr" rotWithShape="0">
                  <a:prstClr val="black">
                    <a:alpha val="18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867 -0.19815 C 0.71497 -0.06875 0.59154 0.06111 0.50221 0.12315 C 0.41302 0.18542 0.36693 0.18426 0.30286 0.17315 C 0.2388 0.16227 0.16758 0.08889 0.11719 0.0581 C 0.06667 0.02708 0.0332 0.00764 6.25E-7 -0.0113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40" y="1884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autoRev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16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71549 -0.25324 C 0.64466 -0.19722 0.40976 0.04584 0.29049 0.0838 C 0.17122 0.12176 0.06054 -0.00347 3.54167E-6 -0.02662 " pathEditMode="relative" rAng="0" ptsTypes="AAA">
                                      <p:cBhvr>
                                        <p:cTn id="18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81" y="1719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autoRev="1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800000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60352 -0.21875 C 0.54388 -0.16829 0.3457 0.05023 0.24518 0.08449 C 0.14453 0.11852 0.05104 0.00602 6.25E-7 -0.01482 " pathEditMode="relative" rAng="0" ptsTypes="AAA">
                                      <p:cBhvr>
                                        <p:cTn id="2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82" y="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[connections]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Working with the pi zero [connections]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Working with the pi3</a:t>
            </a:r>
          </a:p>
        </p:txBody>
      </p:sp>
    </p:spTree>
    <p:extLst>
      <p:ext uri="{BB962C8B-B14F-4D97-AF65-F5344CB8AC3E}">
        <p14:creationId xmlns:p14="http://schemas.microsoft.com/office/powerpoint/2010/main" val="396554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[software]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environments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i="1" dirty="0" err="1"/>
              <a:t>s</a:t>
            </a:r>
            <a:r>
              <a:rPr lang="en-US" i="1" dirty="0" err="1" smtClean="0"/>
              <a:t>udo</a:t>
            </a:r>
            <a:r>
              <a:rPr lang="en-US" i="1" dirty="0" smtClean="0"/>
              <a:t> pip install </a:t>
            </a:r>
            <a:r>
              <a:rPr lang="en-US" i="1" dirty="0" err="1" smtClean="0"/>
              <a:t>virtualenv</a:t>
            </a:r>
            <a:r>
              <a:rPr lang="en-US" i="1" dirty="0" smtClean="0"/>
              <a:t> </a:t>
            </a:r>
            <a:r>
              <a:rPr lang="en-US" i="1" dirty="0" err="1" smtClean="0"/>
              <a:t>virtualenvwrapper</a:t>
            </a:r>
            <a:endParaRPr lang="en-US" i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i="1" dirty="0" err="1"/>
              <a:t>s</a:t>
            </a:r>
            <a:r>
              <a:rPr lang="en-US" i="1" dirty="0" err="1" smtClean="0"/>
              <a:t>udo</a:t>
            </a:r>
            <a:r>
              <a:rPr lang="en-US" i="1" dirty="0" smtClean="0"/>
              <a:t> </a:t>
            </a:r>
            <a:r>
              <a:rPr lang="en-US" i="1" dirty="0" err="1" smtClean="0"/>
              <a:t>rm</a:t>
            </a:r>
            <a:r>
              <a:rPr lang="en-US" i="1" dirty="0" smtClean="0"/>
              <a:t> –</a:t>
            </a:r>
            <a:r>
              <a:rPr lang="en-US" i="1" dirty="0" err="1" smtClean="0"/>
              <a:t>rf</a:t>
            </a:r>
            <a:r>
              <a:rPr lang="en-US" i="1" dirty="0" smtClean="0"/>
              <a:t> ~/.cache/pip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i="1" dirty="0"/>
              <a:t>e</a:t>
            </a:r>
            <a:r>
              <a:rPr lang="en-US" i="1" dirty="0" smtClean="0"/>
              <a:t>xport </a:t>
            </a:r>
            <a:r>
              <a:rPr lang="en-US" i="1" dirty="0"/>
              <a:t>WORKON_HOME=$HOME/.</a:t>
            </a:r>
            <a:r>
              <a:rPr lang="en-US" i="1" dirty="0" err="1" smtClean="0"/>
              <a:t>virtualenvs</a:t>
            </a:r>
            <a:endParaRPr lang="en-US" i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i="1" dirty="0"/>
              <a:t>source /</a:t>
            </a:r>
            <a:r>
              <a:rPr lang="en-US" i="1" dirty="0" smtClean="0"/>
              <a:t>usr/local/bin/virtualenvwrapper.sh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6133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environments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i="1" dirty="0"/>
              <a:t>echo -e "\n# </a:t>
            </a:r>
            <a:r>
              <a:rPr lang="en-US" i="1" dirty="0" err="1"/>
              <a:t>virtualenv</a:t>
            </a:r>
            <a:r>
              <a:rPr lang="en-US" i="1" dirty="0"/>
              <a:t> and </a:t>
            </a:r>
            <a:r>
              <a:rPr lang="en-US" i="1" dirty="0" err="1"/>
              <a:t>virtualenvwrapper</a:t>
            </a:r>
            <a:r>
              <a:rPr lang="en-US" i="1" dirty="0"/>
              <a:t>" &gt;&gt; ~/.profile</a:t>
            </a:r>
          </a:p>
          <a:p>
            <a:pPr marL="0" indent="0" fontAlgn="base">
              <a:lnSpc>
                <a:spcPct val="170000"/>
              </a:lnSpc>
              <a:buNone/>
            </a:pPr>
            <a:r>
              <a:rPr lang="en-US" i="1" dirty="0"/>
              <a:t>echo "export WORKON_HOME=$HOME/.</a:t>
            </a:r>
            <a:r>
              <a:rPr lang="en-US" i="1" dirty="0" err="1"/>
              <a:t>virtualenvs</a:t>
            </a:r>
            <a:r>
              <a:rPr lang="en-US" i="1" dirty="0"/>
              <a:t>" &gt;&gt; ~/.profile</a:t>
            </a:r>
          </a:p>
          <a:p>
            <a:pPr marL="0" indent="0" fontAlgn="base">
              <a:lnSpc>
                <a:spcPct val="170000"/>
              </a:lnSpc>
              <a:buNone/>
            </a:pPr>
            <a:r>
              <a:rPr lang="en-US" i="1" dirty="0"/>
              <a:t>echo "source /</a:t>
            </a:r>
            <a:r>
              <a:rPr lang="en-US" i="1" dirty="0" err="1"/>
              <a:t>usr</a:t>
            </a:r>
            <a:r>
              <a:rPr lang="en-US" i="1" dirty="0"/>
              <a:t>/local/bin/virtualenvwrapper.sh" &gt;&gt; ~/.profile</a:t>
            </a:r>
          </a:p>
          <a:p>
            <a:pPr marL="0" indent="0" fontAlgn="base">
              <a:lnSpc>
                <a:spcPct val="170000"/>
              </a:lnSpc>
              <a:buNone/>
            </a:pPr>
            <a:r>
              <a:rPr lang="en-US" i="1" dirty="0"/>
              <a:t>source ~/.profile</a:t>
            </a:r>
          </a:p>
          <a:p>
            <a:pPr marL="0" indent="0" fontAlgn="base">
              <a:lnSpc>
                <a:spcPct val="170000"/>
              </a:lnSpc>
              <a:buNone/>
            </a:pPr>
            <a:r>
              <a:rPr lang="en-US" i="1" dirty="0" err="1"/>
              <a:t>mkvirtualenv</a:t>
            </a:r>
            <a:r>
              <a:rPr lang="en-US" i="1" dirty="0"/>
              <a:t> cv -p python2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python-pip python-flask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pip-install flask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4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----python code ---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[name]</a:t>
            </a:r>
          </a:p>
          <a:p>
            <a:r>
              <a:rPr lang="en-US" dirty="0"/>
              <a:t>c</a:t>
            </a:r>
            <a:r>
              <a:rPr lang="en-US" dirty="0" smtClean="0"/>
              <a:t>d [name]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[filename]</a:t>
            </a:r>
          </a:p>
          <a:p>
            <a:endParaRPr lang="en-US" dirty="0"/>
          </a:p>
          <a:p>
            <a:r>
              <a:rPr lang="en-US" dirty="0" smtClean="0"/>
              <a:t>---- web server -----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templates</a:t>
            </a:r>
          </a:p>
          <a:p>
            <a:r>
              <a:rPr lang="en-US" dirty="0" smtClean="0"/>
              <a:t>Cd templates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[filename2]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5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..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python name.py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2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your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6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actuation – the case of automatic irrigation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511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 &amp;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7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51" y="1461994"/>
            <a:ext cx="14287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74" y="1263954"/>
            <a:ext cx="1923473" cy="1555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13" y="968140"/>
            <a:ext cx="1876904" cy="18769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50351" y="2890744"/>
            <a:ext cx="248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Raspberry pi 1 Model B+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6813" y="2842811"/>
            <a:ext cx="235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Raspberry pi 2 model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92838" y="2801163"/>
            <a:ext cx="247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Raspberry pi 3 model </a:t>
            </a:r>
            <a:r>
              <a:rPr lang="en-US" dirty="0" smtClean="0"/>
              <a:t>B+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93045" y="5290856"/>
            <a:ext cx="1820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Raspberry pi </a:t>
            </a:r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44123" y="5290856"/>
            <a:ext cx="241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Raspberry pi </a:t>
            </a:r>
            <a:r>
              <a:rPr lang="en-US" dirty="0" smtClean="0"/>
              <a:t>3 model B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32" y="3697017"/>
            <a:ext cx="1260853" cy="12608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6" y="3745757"/>
            <a:ext cx="1428750" cy="142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81" y="3418159"/>
            <a:ext cx="1725622" cy="172562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67480" y="5175281"/>
            <a:ext cx="210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Raspberry pi </a:t>
            </a:r>
            <a:r>
              <a:rPr lang="en-US" dirty="0" smtClean="0"/>
              <a:t>zero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8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3 [specifications]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Tx/>
              <a:buChar char="-"/>
            </a:pPr>
            <a:r>
              <a:rPr lang="en-US" dirty="0" smtClean="0"/>
              <a:t>Quad Core 1.2GHz Broadcom BCM2837 64bit CPU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 smtClean="0"/>
              <a:t>1GB RAM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 smtClean="0"/>
              <a:t>BCM43438 wireless LAN and Bluetooth Low Energy on Board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 smtClean="0"/>
              <a:t>40 – pin extended GPIO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 smtClean="0"/>
              <a:t>4 USB 2 ports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 smtClean="0"/>
              <a:t>4 pole stereo output and composite video port</a:t>
            </a:r>
          </a:p>
        </p:txBody>
      </p:sp>
    </p:spTree>
    <p:extLst>
      <p:ext uri="{BB962C8B-B14F-4D97-AF65-F5344CB8AC3E}">
        <p14:creationId xmlns:p14="http://schemas.microsoft.com/office/powerpoint/2010/main" val="417653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FontTx/>
              <a:buChar char="-"/>
            </a:pPr>
            <a:r>
              <a:rPr lang="en-US" dirty="0"/>
              <a:t>Full size HDMI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/>
              <a:t>CSI camera port for connecting a Raspberry pi camera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/>
              <a:t>DSI display port for connecting a raspberry pi touchscreen display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/>
              <a:t>Micro SD port for loading your operating system and storing data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dirty="0"/>
              <a:t>Micro SD port for Upgraded switched Micro USB power source up to 2.5A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0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3 [pinout]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69" y="1516613"/>
            <a:ext cx="7197111" cy="4923397"/>
          </a:xfrm>
        </p:spPr>
      </p:pic>
    </p:spTree>
    <p:extLst>
      <p:ext uri="{BB962C8B-B14F-4D97-AF65-F5344CB8AC3E}">
        <p14:creationId xmlns:p14="http://schemas.microsoft.com/office/powerpoint/2010/main" val="9591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zero W [specifications]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802.11 b/g/n wireless LAN</a:t>
            </a:r>
          </a:p>
          <a:p>
            <a:pPr>
              <a:lnSpc>
                <a:spcPct val="150000"/>
              </a:lnSpc>
            </a:pPr>
            <a:r>
              <a:rPr lang="en-US" dirty="0"/>
              <a:t>Bluetooth 4.1</a:t>
            </a:r>
          </a:p>
          <a:p>
            <a:pPr>
              <a:lnSpc>
                <a:spcPct val="150000"/>
              </a:lnSpc>
            </a:pPr>
            <a:r>
              <a:rPr lang="en-US" dirty="0"/>
              <a:t>Bluetooth Low Energy (BLE)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1GHz</a:t>
            </a:r>
            <a:r>
              <a:rPr lang="en-US" dirty="0"/>
              <a:t>, single-core CPU</a:t>
            </a:r>
          </a:p>
          <a:p>
            <a:pPr>
              <a:lnSpc>
                <a:spcPct val="150000"/>
              </a:lnSpc>
            </a:pPr>
            <a:r>
              <a:rPr lang="en-US" dirty="0"/>
              <a:t>512MB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5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zero W[specifications]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Mini HDMI and USB On-The-Go ports</a:t>
            </a:r>
          </a:p>
          <a:p>
            <a:pPr>
              <a:lnSpc>
                <a:spcPct val="150000"/>
              </a:lnSpc>
            </a:pPr>
            <a:r>
              <a:rPr lang="en-US" dirty="0"/>
              <a:t>Micro USB power</a:t>
            </a:r>
          </a:p>
          <a:p>
            <a:pPr>
              <a:lnSpc>
                <a:spcPct val="150000"/>
              </a:lnSpc>
            </a:pPr>
            <a:r>
              <a:rPr lang="en-US" dirty="0"/>
              <a:t>HAT-compatible 40-pin header</a:t>
            </a:r>
          </a:p>
          <a:p>
            <a:pPr>
              <a:lnSpc>
                <a:spcPct val="150000"/>
              </a:lnSpc>
            </a:pPr>
            <a:r>
              <a:rPr lang="en-US" dirty="0"/>
              <a:t>Composite video and reset headers</a:t>
            </a:r>
          </a:p>
          <a:p>
            <a:pPr>
              <a:lnSpc>
                <a:spcPct val="150000"/>
              </a:lnSpc>
            </a:pPr>
            <a:r>
              <a:rPr lang="en-US" dirty="0"/>
              <a:t>CSI camera connector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7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session[Controlling the pi from a      web server]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Prerequisites</a:t>
            </a:r>
          </a:p>
          <a:p>
            <a:pPr>
              <a:buFontTx/>
              <a:buChar char="-"/>
            </a:pPr>
            <a:r>
              <a:rPr lang="en-US" dirty="0"/>
              <a:t>A</a:t>
            </a:r>
            <a:r>
              <a:rPr lang="en-US" dirty="0" smtClean="0"/>
              <a:t> breadboard</a:t>
            </a:r>
          </a:p>
          <a:p>
            <a:pPr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aspberry pi</a:t>
            </a:r>
          </a:p>
          <a:p>
            <a:pPr>
              <a:buFontTx/>
              <a:buChar char="-"/>
            </a:pPr>
            <a:r>
              <a:rPr lang="en-US" dirty="0" smtClean="0"/>
              <a:t>Jumper wires</a:t>
            </a:r>
          </a:p>
          <a:p>
            <a:pPr>
              <a:buFontTx/>
              <a:buChar char="-"/>
            </a:pPr>
            <a:r>
              <a:rPr lang="en-US" dirty="0" smtClean="0"/>
              <a:t>2 resistors</a:t>
            </a:r>
          </a:p>
          <a:p>
            <a:pPr>
              <a:buFontTx/>
              <a:buChar char="-"/>
            </a:pPr>
            <a:r>
              <a:rPr lang="en-US" dirty="0" smtClean="0"/>
              <a:t>2 LED’s</a:t>
            </a:r>
          </a:p>
          <a:p>
            <a:pPr>
              <a:buFontTx/>
              <a:buChar char="-"/>
            </a:pPr>
            <a:r>
              <a:rPr lang="en-US" dirty="0" smtClean="0"/>
              <a:t>A power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what a block of code would mean (python)</a:t>
            </a:r>
          </a:p>
          <a:p>
            <a:r>
              <a:rPr lang="en-US" dirty="0" smtClean="0"/>
              <a:t>GPIO pins</a:t>
            </a:r>
          </a:p>
          <a:p>
            <a:r>
              <a:rPr lang="en-US" dirty="0" smtClean="0"/>
              <a:t>Sensor integration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64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In123_16x9.potx" id="{F11DB54E-D5D2-485A-B0F4-88610C83BE88}" vid="{6F3FD0E1-7A9C-4924-AD82-74CE9B6DE1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1E60D9-DA65-455A-995F-885DC4518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Numbers slide in on curved path (widescreen)</Template>
  <TotalTime>0</TotalTime>
  <Words>372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Office Theme</vt:lpstr>
      <vt:lpstr>PowerPoint Presentation</vt:lpstr>
      <vt:lpstr>Models</vt:lpstr>
      <vt:lpstr>Raspberry pi 3 [specifications]</vt:lpstr>
      <vt:lpstr>Specifications continued..</vt:lpstr>
      <vt:lpstr>Raspberry pi 3 [pinout]</vt:lpstr>
      <vt:lpstr>Raspberry pi zero W [specifications]</vt:lpstr>
      <vt:lpstr>Raspberry pi zero W[specifications]</vt:lpstr>
      <vt:lpstr>Practical session[Controlling the pi from a      web server]</vt:lpstr>
      <vt:lpstr>Knowledge check</vt:lpstr>
      <vt:lpstr>Process [connections]</vt:lpstr>
      <vt:lpstr>Process [software]</vt:lpstr>
      <vt:lpstr>Virtual environments cont..</vt:lpstr>
      <vt:lpstr>Flask</vt:lpstr>
      <vt:lpstr>Organization</vt:lpstr>
      <vt:lpstr>Test</vt:lpstr>
      <vt:lpstr>On your web browser</vt:lpstr>
      <vt:lpstr>Applications</vt:lpstr>
      <vt:lpstr>Questions &amp;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2018-03-13T11:17:32Z</dcterms:created>
  <dcterms:modified xsi:type="dcterms:W3CDTF">2018-03-13T14:52:53Z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TC040144349991</vt:lpwstr>
  </property>
</Properties>
</file>