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7"/>
  </p:notesMasterIdLst>
  <p:sldIdLst>
    <p:sldId id="256" r:id="rId2"/>
    <p:sldId id="259" r:id="rId3"/>
    <p:sldId id="283" r:id="rId4"/>
    <p:sldId id="301" r:id="rId5"/>
    <p:sldId id="323" r:id="rId6"/>
    <p:sldId id="325" r:id="rId7"/>
    <p:sldId id="328" r:id="rId8"/>
    <p:sldId id="331" r:id="rId9"/>
    <p:sldId id="329" r:id="rId10"/>
    <p:sldId id="332" r:id="rId11"/>
    <p:sldId id="326" r:id="rId12"/>
    <p:sldId id="338" r:id="rId13"/>
    <p:sldId id="335" r:id="rId14"/>
    <p:sldId id="334" r:id="rId15"/>
    <p:sldId id="336" r:id="rId16"/>
    <p:sldId id="337" r:id="rId17"/>
    <p:sldId id="32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9" r:id="rId29"/>
    <p:sldId id="286" r:id="rId30"/>
    <p:sldId id="339" r:id="rId31"/>
    <p:sldId id="314" r:id="rId32"/>
    <p:sldId id="360" r:id="rId33"/>
    <p:sldId id="276" r:id="rId34"/>
    <p:sldId id="358" r:id="rId35"/>
    <p:sldId id="281" r:id="rId36"/>
  </p:sldIdLst>
  <p:sldSz cx="12192000" cy="6858000"/>
  <p:notesSz cx="6858000" cy="9144000"/>
  <p:embeddedFontLst>
    <p:embeddedFont>
      <p:font typeface="Abadi" panose="020B0604020104020204" pitchFamily="34" charset="0"/>
      <p:regular r:id="rId38"/>
    </p:embeddedFont>
    <p:embeddedFont>
      <p:font typeface="THE정고딕120" panose="02020603020101020101" pitchFamily="18" charset="-127"/>
      <p:regular r:id="rId39"/>
    </p:embeddedFont>
    <p:embeddedFont>
      <p:font typeface="THE정고딕140" panose="02020603020101020101" pitchFamily="18" charset="-127"/>
      <p:regular r:id="rId40"/>
    </p:embeddedFont>
    <p:embeddedFont>
      <p:font typeface="THE정고딕150" panose="02020603020101020101" pitchFamily="18" charset="-127"/>
      <p:regular r:id="rId41"/>
    </p:embeddedFont>
    <p:embeddedFont>
      <p:font typeface="맑은 고딕" panose="020B0503020000020004" pitchFamily="50" charset="-127"/>
      <p:regular r:id="rId42"/>
      <p:bold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93C1F"/>
    <a:srgbClr val="F7F9F2"/>
    <a:srgbClr val="02D459"/>
    <a:srgbClr val="D1FFE4"/>
    <a:srgbClr val="E2E2E2"/>
    <a:srgbClr val="00B906"/>
    <a:srgbClr val="F9E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564" autoAdjust="0"/>
  </p:normalViewPr>
  <p:slideViewPr>
    <p:cSldViewPr snapToGrid="0">
      <p:cViewPr varScale="1">
        <p:scale>
          <a:sx n="42" d="100"/>
          <a:sy n="42" d="100"/>
        </p:scale>
        <p:origin x="1272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408B7-16AD-43D8-AA79-DC66190D8278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180DC-D5CF-42B6-9CA3-393EDE95F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927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ocoder.tistory.com/81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ocoder.tistory.com/81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ocoder.tistory.com/81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과거 </a:t>
            </a:r>
            <a:r>
              <a:rPr lang="en-US" altLang="ko-KR" dirty="0"/>
              <a:t>: </a:t>
            </a:r>
            <a:r>
              <a:rPr lang="ko-KR" altLang="en-US" dirty="0"/>
              <a:t>서류에 직접 적기 </a:t>
            </a:r>
            <a:r>
              <a:rPr lang="en-US" altLang="ko-KR" dirty="0"/>
              <a:t>-&gt; </a:t>
            </a:r>
            <a:r>
              <a:rPr lang="ko-KR" altLang="en-US" dirty="0"/>
              <a:t>발전 </a:t>
            </a:r>
            <a:r>
              <a:rPr lang="en-US" altLang="ko-KR" dirty="0"/>
              <a:t>-&gt; </a:t>
            </a:r>
            <a:r>
              <a:rPr lang="ko-KR" altLang="en-US" dirty="0"/>
              <a:t>엑셀 또는 워드로 파일 관리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점점 데이터가 </a:t>
            </a:r>
            <a:r>
              <a:rPr lang="ko-KR" altLang="en-US" dirty="0" err="1"/>
              <a:t>많아짐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효율적 관리의 필요성 증대</a:t>
            </a: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정보시스템이 필수적으로 요구됨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정보시스템은 여러 자원을 관리하기 위한 목적</a:t>
            </a:r>
            <a:endParaRPr lang="en-US" altLang="ko-KR" dirty="0"/>
          </a:p>
          <a:p>
            <a:r>
              <a:rPr lang="ko-KR" altLang="en-US" dirty="0"/>
              <a:t>이때의 자원이 즉 데이터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데이터 관리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Ex) </a:t>
            </a:r>
            <a:r>
              <a:rPr lang="ko-KR" altLang="en-US" dirty="0"/>
              <a:t>나는 </a:t>
            </a:r>
            <a:r>
              <a:rPr lang="en-US" altLang="ko-KR" dirty="0"/>
              <a:t>1000</a:t>
            </a:r>
            <a:r>
              <a:rPr lang="ko-KR" altLang="en-US" dirty="0"/>
              <a:t>만원 예금 </a:t>
            </a:r>
            <a:r>
              <a:rPr lang="en-US" altLang="ko-KR" dirty="0"/>
              <a:t>but </a:t>
            </a:r>
            <a:r>
              <a:rPr lang="ko-KR" altLang="en-US" dirty="0"/>
              <a:t>데이터 관리 잘못됨 </a:t>
            </a:r>
            <a:r>
              <a:rPr lang="en-US" altLang="ko-KR" dirty="0"/>
              <a:t>-&gt; 1</a:t>
            </a:r>
            <a:r>
              <a:rPr lang="ko-KR" altLang="en-US" dirty="0"/>
              <a:t>만원 입금 </a:t>
            </a:r>
            <a:r>
              <a:rPr lang="en-US" altLang="ko-KR" dirty="0"/>
              <a:t>-&gt; no!</a:t>
            </a:r>
          </a:p>
          <a:p>
            <a:r>
              <a:rPr lang="ko-KR" altLang="en-US" dirty="0"/>
              <a:t>사람들은 중요성을 잘 모름</a:t>
            </a:r>
            <a:endParaRPr lang="en-US" altLang="ko-KR" dirty="0"/>
          </a:p>
          <a:p>
            <a:r>
              <a:rPr lang="ko-KR" altLang="en-US" dirty="0"/>
              <a:t>왜</a:t>
            </a:r>
            <a:r>
              <a:rPr lang="en-US" altLang="ko-KR" dirty="0"/>
              <a:t>? </a:t>
            </a:r>
            <a:r>
              <a:rPr lang="ko-KR" altLang="en-US" dirty="0"/>
              <a:t>시스템의 겉에 드러나지 않으므로</a:t>
            </a:r>
            <a:r>
              <a:rPr lang="en-US" altLang="ko-KR" dirty="0"/>
              <a:t>!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180DC-D5CF-42B6-9CA3-393EDE95F98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441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180DC-D5CF-42B6-9CA3-393EDE95F98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255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180DC-D5CF-42B6-9CA3-393EDE95F98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451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180DC-D5CF-42B6-9CA3-393EDE95F98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925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180DC-D5CF-42B6-9CA3-393EDE95F98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832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*</a:t>
            </a:r>
            <a:r>
              <a:rPr lang="ko-KR" altLang="en-US" sz="1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테이블 기준</a:t>
            </a:r>
            <a:endParaRPr lang="en-US" altLang="ko-KR" sz="1200" b="1" spc="-150" dirty="0">
              <a:solidFill>
                <a:schemeClr val="tx1">
                  <a:lumMod val="95000"/>
                  <a:lumOff val="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180DC-D5CF-42B6-9CA3-393EDE95F98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235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예시</a:t>
            </a:r>
            <a:r>
              <a:rPr lang="en-US" altLang="ko-KR" sz="1200" dirty="0"/>
              <a:t>) </a:t>
            </a:r>
            <a:r>
              <a:rPr lang="ko-KR" altLang="en-US" sz="1200" dirty="0"/>
              <a:t>온라인 서점</a:t>
            </a:r>
          </a:p>
          <a:p>
            <a:r>
              <a:rPr lang="en-US" altLang="ko-KR" sz="1200" dirty="0"/>
              <a:t>- authors</a:t>
            </a:r>
          </a:p>
          <a:p>
            <a:r>
              <a:rPr lang="en-US" altLang="ko-KR" sz="1200" dirty="0"/>
              <a:t>- books</a:t>
            </a:r>
          </a:p>
          <a:p>
            <a:r>
              <a:rPr lang="en-US" altLang="ko-KR" sz="1200" dirty="0"/>
              <a:t>- customers</a:t>
            </a:r>
          </a:p>
          <a:p>
            <a:endParaRPr lang="en-US" altLang="ko-KR" dirty="0"/>
          </a:p>
          <a:p>
            <a:r>
              <a:rPr lang="ko-KR" altLang="en-US" sz="1200" dirty="0" err="1"/>
              <a:t>기본키</a:t>
            </a:r>
            <a:r>
              <a:rPr lang="ko-KR" altLang="en-US" sz="1200" dirty="0"/>
              <a:t> 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고유의 </a:t>
            </a:r>
            <a:r>
              <a:rPr lang="ko-KR" altLang="en-US" sz="1200" dirty="0" err="1"/>
              <a:t>식별자</a:t>
            </a:r>
            <a:endParaRPr lang="ko-KR" altLang="en-US" sz="1200" dirty="0"/>
          </a:p>
          <a:p>
            <a:r>
              <a:rPr lang="en-US" altLang="ko-KR" sz="1200" dirty="0"/>
              <a:t>- auto-increment</a:t>
            </a:r>
            <a:endParaRPr lang="ko-KR" altLang="en-US" sz="1200" dirty="0"/>
          </a:p>
          <a:p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(</a:t>
            </a:r>
            <a:r>
              <a:rPr lang="ko-KR" altLang="en-US" sz="1200" dirty="0"/>
              <a:t>중복 </a:t>
            </a:r>
            <a:r>
              <a:rPr lang="en-US" altLang="ko-KR" sz="1200" dirty="0"/>
              <a:t>-&gt; </a:t>
            </a:r>
            <a:r>
              <a:rPr lang="ko-KR" altLang="en-US" sz="1200" dirty="0"/>
              <a:t>오류 발생 가능성</a:t>
            </a:r>
            <a:r>
              <a:rPr lang="en-US" altLang="ko-KR" sz="1200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180DC-D5CF-42B6-9CA3-393EDE95F98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186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(1. author1, author2 </a:t>
            </a:r>
            <a:r>
              <a:rPr lang="ko-KR" altLang="en-US" dirty="0"/>
              <a:t>열은 데이터 형 반복되는 </a:t>
            </a:r>
            <a:r>
              <a:rPr lang="ko-KR" altLang="en-US" dirty="0" err="1"/>
              <a:t>열들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(2. </a:t>
            </a:r>
            <a:r>
              <a:rPr lang="ko-KR" altLang="en-US" dirty="0"/>
              <a:t>마지막 줄 </a:t>
            </a:r>
            <a:r>
              <a:rPr lang="en-US" altLang="ko-KR" dirty="0"/>
              <a:t>author2</a:t>
            </a:r>
            <a:r>
              <a:rPr lang="ko-KR" altLang="en-US" dirty="0"/>
              <a:t>에 </a:t>
            </a:r>
            <a:r>
              <a:rPr lang="ko-KR" altLang="en-US" dirty="0" err="1"/>
              <a:t>두개의</a:t>
            </a:r>
            <a:r>
              <a:rPr lang="ko-KR" altLang="en-US" dirty="0"/>
              <a:t> 데이터 값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(3. ISBN -&gt; </a:t>
            </a:r>
            <a:r>
              <a:rPr lang="ko-KR" altLang="en-US" dirty="0" err="1"/>
              <a:t>기본키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=&gt; author</a:t>
            </a:r>
            <a:r>
              <a:rPr lang="ko-KR" altLang="en-US" dirty="0"/>
              <a:t>를 나눠야 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180DC-D5CF-42B6-9CA3-393EDE95F98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186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  <a:p>
            <a:r>
              <a:rPr lang="ko-KR" altLang="en-US" dirty="0"/>
              <a:t>표 </a:t>
            </a:r>
            <a:r>
              <a:rPr lang="en-US" altLang="ko-KR" dirty="0"/>
              <a:t>9-2</a:t>
            </a:r>
            <a:r>
              <a:rPr lang="ko-KR" altLang="en-US" dirty="0"/>
              <a:t>는 </a:t>
            </a:r>
            <a:r>
              <a:rPr lang="en-US" altLang="ko-KR" dirty="0"/>
              <a:t>author </a:t>
            </a:r>
            <a:r>
              <a:rPr lang="ko-KR" altLang="en-US" dirty="0"/>
              <a:t>를 제거한 결과</a:t>
            </a:r>
          </a:p>
          <a:p>
            <a:r>
              <a:rPr lang="ko-KR" altLang="en-US" dirty="0"/>
              <a:t>표 </a:t>
            </a:r>
            <a:r>
              <a:rPr lang="en-US" altLang="ko-KR" dirty="0"/>
              <a:t>9-3</a:t>
            </a:r>
            <a:r>
              <a:rPr lang="ko-KR" altLang="en-US" dirty="0"/>
              <a:t>은 새로운 </a:t>
            </a:r>
            <a:r>
              <a:rPr lang="en-US" altLang="ko-KR" dirty="0"/>
              <a:t>authors </a:t>
            </a:r>
            <a:r>
              <a:rPr lang="ko-KR" altLang="en-US" dirty="0"/>
              <a:t>테이블 </a:t>
            </a:r>
            <a:r>
              <a:rPr lang="en-US" altLang="ko-KR" dirty="0"/>
              <a:t>-&gt; author</a:t>
            </a:r>
            <a:r>
              <a:rPr lang="ko-KR" altLang="en-US" dirty="0"/>
              <a:t>이 </a:t>
            </a:r>
            <a:r>
              <a:rPr lang="ko-KR" altLang="en-US" dirty="0" err="1"/>
              <a:t>기본키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만약에 공동집필 </a:t>
            </a:r>
            <a:r>
              <a:rPr lang="en-US" altLang="ko-KR" dirty="0"/>
              <a:t>-&gt; ISBN</a:t>
            </a:r>
            <a:r>
              <a:rPr lang="ko-KR" altLang="en-US" dirty="0"/>
              <a:t>은 </a:t>
            </a:r>
            <a:r>
              <a:rPr lang="ko-KR" altLang="en-US" dirty="0" err="1"/>
              <a:t>기본키</a:t>
            </a:r>
            <a:r>
              <a:rPr lang="ko-KR" altLang="en-US" dirty="0"/>
              <a:t> </a:t>
            </a:r>
            <a:r>
              <a:rPr lang="en-US" altLang="ko-KR" dirty="0"/>
              <a:t>x)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180DC-D5CF-42B6-9CA3-393EDE95F98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186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  <a:p>
            <a:r>
              <a:rPr lang="en-US" altLang="ko-KR" dirty="0"/>
              <a:t>(1. Darren Ryder</a:t>
            </a:r>
            <a:r>
              <a:rPr lang="ko-KR" altLang="en-US" dirty="0"/>
              <a:t>가 두 개의 책을 사고</a:t>
            </a:r>
            <a:r>
              <a:rPr lang="en-US" altLang="ko-KR" dirty="0"/>
              <a:t>, </a:t>
            </a:r>
            <a:r>
              <a:rPr lang="ko-KR" altLang="en-US" dirty="0"/>
              <a:t>정보가 중복 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=&gt; customer</a:t>
            </a:r>
            <a:r>
              <a:rPr lang="ko-KR" altLang="en-US" dirty="0" err="1"/>
              <a:t>열들을</a:t>
            </a:r>
            <a:r>
              <a:rPr lang="ko-KR" altLang="en-US" dirty="0"/>
              <a:t> 테이블로 나눠야 함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180DC-D5CF-42B6-9CA3-393EDE95F98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1865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표 </a:t>
            </a:r>
            <a:r>
              <a:rPr lang="en-US" altLang="ko-KR" sz="1200" dirty="0"/>
              <a:t>9-4</a:t>
            </a:r>
            <a:r>
              <a:rPr lang="ko-KR" altLang="en-US" sz="1200" dirty="0"/>
              <a:t>는 새로운 </a:t>
            </a:r>
            <a:r>
              <a:rPr lang="en-US" altLang="ko-KR" sz="1200" dirty="0"/>
              <a:t>Titles </a:t>
            </a:r>
            <a:r>
              <a:rPr lang="ko-KR" altLang="en-US" sz="1200" dirty="0"/>
              <a:t>테이블</a:t>
            </a:r>
          </a:p>
          <a:p>
            <a:r>
              <a:rPr lang="en-US" altLang="ko-KR" sz="1200" dirty="0"/>
              <a:t>=&gt; </a:t>
            </a:r>
            <a:r>
              <a:rPr lang="ko-KR" altLang="en-US" sz="1200" dirty="0"/>
              <a:t>제</a:t>
            </a:r>
            <a:r>
              <a:rPr lang="en-US" altLang="ko-KR" sz="1200" dirty="0"/>
              <a:t>1,2</a:t>
            </a:r>
            <a:r>
              <a:rPr lang="ko-KR" altLang="en-US" sz="1200" dirty="0"/>
              <a:t>정규형 만족</a:t>
            </a:r>
            <a:r>
              <a:rPr lang="en-US" altLang="ko-KR" sz="1200" dirty="0"/>
              <a:t>, </a:t>
            </a:r>
            <a:r>
              <a:rPr lang="ko-KR" altLang="en-US" sz="1200" dirty="0"/>
              <a:t>효율적</a:t>
            </a:r>
            <a:r>
              <a:rPr lang="en-US" altLang="ko-KR" sz="1200" dirty="0"/>
              <a:t>/ </a:t>
            </a:r>
            <a:r>
              <a:rPr lang="ko-KR" altLang="en-US" sz="1200" dirty="0"/>
              <a:t>자족적 테이블</a:t>
            </a:r>
          </a:p>
          <a:p>
            <a:endParaRPr lang="ko-KR" altLang="en-US" sz="1200" dirty="0"/>
          </a:p>
          <a:p>
            <a:r>
              <a:rPr lang="ko-KR" altLang="en-US" sz="1200" dirty="0"/>
              <a:t>표 </a:t>
            </a:r>
            <a:r>
              <a:rPr lang="en-US" altLang="ko-KR" sz="1200" dirty="0"/>
              <a:t>9-5</a:t>
            </a:r>
            <a:r>
              <a:rPr lang="ko-KR" altLang="en-US" sz="1200" dirty="0"/>
              <a:t>는 표 </a:t>
            </a:r>
            <a:r>
              <a:rPr lang="en-US" altLang="ko-KR" sz="1200" dirty="0"/>
              <a:t>9-2</a:t>
            </a:r>
            <a:r>
              <a:rPr lang="ko-KR" altLang="en-US" sz="1200" dirty="0"/>
              <a:t>의 </a:t>
            </a:r>
            <a:r>
              <a:rPr lang="en-US" altLang="ko-KR" sz="1200" dirty="0"/>
              <a:t>customer </a:t>
            </a:r>
            <a:r>
              <a:rPr lang="ko-KR" altLang="en-US" sz="1200" dirty="0"/>
              <a:t>정보</a:t>
            </a:r>
          </a:p>
          <a:p>
            <a:pPr marL="342900" indent="-342900">
              <a:buFontTx/>
              <a:buChar char="-"/>
            </a:pPr>
            <a:r>
              <a:rPr lang="en-US" altLang="ko-KR" sz="1200" dirty="0"/>
              <a:t>Darren Ryder</a:t>
            </a:r>
            <a:r>
              <a:rPr lang="ko-KR" altLang="en-US" sz="1200" dirty="0"/>
              <a:t>의 정보가 중복  </a:t>
            </a:r>
            <a:r>
              <a:rPr lang="en-US" altLang="ko-KR" sz="1200" dirty="0"/>
              <a:t>-&gt; </a:t>
            </a:r>
            <a:r>
              <a:rPr lang="ko-KR" altLang="en-US" sz="1200" dirty="0"/>
              <a:t>제</a:t>
            </a:r>
            <a:r>
              <a:rPr lang="en-US" altLang="ko-KR" sz="1200" dirty="0"/>
              <a:t>2 </a:t>
            </a:r>
            <a:r>
              <a:rPr lang="ko-KR" altLang="en-US" sz="1200" dirty="0"/>
              <a:t>정규화 </a:t>
            </a:r>
            <a:r>
              <a:rPr lang="ko-KR" altLang="en-US" sz="1200" dirty="0" err="1"/>
              <a:t>해야함</a:t>
            </a:r>
            <a:endParaRPr lang="en-US" altLang="ko-KR" sz="1200" dirty="0"/>
          </a:p>
          <a:p>
            <a:pPr marL="342900" indent="-342900">
              <a:buFontTx/>
              <a:buChar char="-"/>
            </a:pPr>
            <a:endParaRPr lang="ko-KR" altLang="en-US" sz="1200" dirty="0"/>
          </a:p>
          <a:p>
            <a:pPr marL="342900" indent="-342900">
              <a:buFontTx/>
              <a:buChar char="-"/>
            </a:pPr>
            <a:r>
              <a:rPr lang="ko-KR" altLang="en-US" sz="1200" dirty="0"/>
              <a:t>구매정보인 </a:t>
            </a:r>
            <a:r>
              <a:rPr lang="en-US" altLang="ko-KR" sz="1200" dirty="0"/>
              <a:t>purchases </a:t>
            </a:r>
            <a:r>
              <a:rPr lang="ko-KR" altLang="en-US" sz="1200" dirty="0" err="1"/>
              <a:t>제거해야함</a:t>
            </a:r>
            <a:endParaRPr lang="en-US" altLang="ko-KR" sz="1200" dirty="0"/>
          </a:p>
          <a:p>
            <a:pPr marL="342900" indent="-342900">
              <a:buFontTx/>
              <a:buChar char="-"/>
            </a:pP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180DC-D5CF-42B6-9CA3-393EDE95F98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186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데이터베이스를 지원하는 언어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질의어지만</a:t>
            </a:r>
            <a:r>
              <a:rPr lang="ko-KR" altLang="en-US" dirty="0"/>
              <a:t> 데이터 구조의 정의</a:t>
            </a:r>
            <a:r>
              <a:rPr lang="en-US" altLang="ko-KR" dirty="0"/>
              <a:t>, </a:t>
            </a:r>
            <a:r>
              <a:rPr lang="ko-KR" altLang="en-US" dirty="0"/>
              <a:t>조작</a:t>
            </a:r>
            <a:r>
              <a:rPr lang="en-US" altLang="ko-KR" dirty="0"/>
              <a:t>, </a:t>
            </a:r>
            <a:r>
              <a:rPr lang="ko-KR" altLang="en-US" dirty="0"/>
              <a:t>제어 기능을 모두 갖춤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(</a:t>
            </a:r>
            <a:r>
              <a:rPr lang="ko-KR" altLang="en-US" dirty="0"/>
              <a:t>정의</a:t>
            </a:r>
            <a:r>
              <a:rPr lang="en-US" altLang="ko-KR" dirty="0"/>
              <a:t>, </a:t>
            </a:r>
            <a:r>
              <a:rPr lang="ko-KR" altLang="en-US" dirty="0"/>
              <a:t>조작</a:t>
            </a:r>
            <a:r>
              <a:rPr lang="en-US" altLang="ko-KR" dirty="0"/>
              <a:t>, </a:t>
            </a:r>
            <a:r>
              <a:rPr lang="ko-KR" altLang="en-US" dirty="0"/>
              <a:t>제어는 </a:t>
            </a:r>
            <a:r>
              <a:rPr lang="en-US" altLang="ko-KR" dirty="0"/>
              <a:t>DB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기능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180DC-D5CF-42B6-9CA3-393EDE95F98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340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180DC-D5CF-42B6-9CA3-393EDE95F98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1865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예시</a:t>
            </a:r>
            <a:r>
              <a:rPr lang="en-US" altLang="ko-KR" dirty="0"/>
              <a:t>) Darren Ryder</a:t>
            </a:r>
            <a:r>
              <a:rPr lang="ko-KR" altLang="en-US" dirty="0"/>
              <a:t>가 어떤 책을 구매했는지 볼 때</a:t>
            </a:r>
          </a:p>
          <a:p>
            <a:r>
              <a:rPr lang="en-US" altLang="ko-KR" dirty="0"/>
              <a:t>1. Customers</a:t>
            </a:r>
            <a:r>
              <a:rPr lang="ko-KR" altLang="en-US" dirty="0"/>
              <a:t>테이블 </a:t>
            </a:r>
            <a:r>
              <a:rPr lang="en-US" altLang="ko-KR" dirty="0"/>
              <a:t>-&gt; CustNo2 -&gt; Purchases </a:t>
            </a:r>
            <a:r>
              <a:rPr lang="ko-KR" altLang="en-US" dirty="0"/>
              <a:t>테이블 </a:t>
            </a:r>
            <a:r>
              <a:rPr lang="en-US" altLang="ko-KR" dirty="0"/>
              <a:t>-&gt; ISBN -&gt; Titles</a:t>
            </a:r>
            <a:r>
              <a:rPr lang="ko-KR" altLang="en-US" dirty="0"/>
              <a:t>테이블 </a:t>
            </a:r>
            <a:r>
              <a:rPr lang="en-US" altLang="ko-KR" dirty="0"/>
              <a:t>-&gt; Title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180DC-D5CF-42B6-9CA3-393EDE95F98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1865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/>
          </a:p>
          <a:p>
            <a:r>
              <a:rPr lang="ko-KR" altLang="en-US" sz="1200" dirty="0"/>
              <a:t>제 </a:t>
            </a:r>
            <a:r>
              <a:rPr lang="en-US" altLang="ko-KR" sz="1200" dirty="0"/>
              <a:t>1,2 </a:t>
            </a:r>
            <a:r>
              <a:rPr lang="ko-KR" altLang="en-US" sz="1200" dirty="0"/>
              <a:t>정규형에 부합하는 테이블 </a:t>
            </a:r>
            <a:r>
              <a:rPr lang="en-US" altLang="ko-KR" sz="1200" dirty="0"/>
              <a:t>-&gt; </a:t>
            </a:r>
            <a:r>
              <a:rPr lang="ko-KR" altLang="en-US" sz="1200" dirty="0" err="1"/>
              <a:t>어느정도</a:t>
            </a:r>
            <a:r>
              <a:rPr lang="ko-KR" altLang="en-US" sz="1200" dirty="0"/>
              <a:t> 괜찮은 형태</a:t>
            </a:r>
          </a:p>
          <a:p>
            <a:r>
              <a:rPr lang="ko-KR" altLang="en-US" sz="1200" dirty="0"/>
              <a:t>더 엄격하고 싶으면 제</a:t>
            </a:r>
            <a:r>
              <a:rPr lang="en-US" altLang="ko-KR" sz="1200" dirty="0"/>
              <a:t>3 </a:t>
            </a:r>
            <a:r>
              <a:rPr lang="ko-KR" altLang="en-US" sz="1200" dirty="0"/>
              <a:t>정규형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당장 제 </a:t>
            </a:r>
            <a:r>
              <a:rPr lang="en-US" altLang="ko-KR" sz="1200" dirty="0"/>
              <a:t>3 </a:t>
            </a:r>
            <a:r>
              <a:rPr lang="ko-KR" altLang="en-US" sz="1200" dirty="0"/>
              <a:t>정규형 이상을 하는 것은 과하게 보일 수 있지만 필요할 때 도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180DC-D5CF-42B6-9CA3-393EDE95F98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1865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*</a:t>
            </a:r>
            <a:r>
              <a:rPr lang="ko-KR" altLang="en-US" sz="1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테이블 기준</a:t>
            </a:r>
            <a:endParaRPr lang="en-US" altLang="ko-KR" sz="1200" b="1" spc="-150" dirty="0">
              <a:solidFill>
                <a:schemeClr val="tx1">
                  <a:lumMod val="95000"/>
                  <a:lumOff val="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180DC-D5CF-42B6-9CA3-393EDE95F98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1865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정규화를 </a:t>
            </a:r>
            <a:r>
              <a:rPr lang="ko-KR" altLang="en-US" sz="1200" b="1" spc="-15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하면 이런 식으로  테이블  간에  관계가  생기는데</a:t>
            </a:r>
            <a:endParaRPr lang="en-US" altLang="ko-KR" sz="1200" b="1" spc="-150" dirty="0">
              <a:solidFill>
                <a:schemeClr val="tx1">
                  <a:lumMod val="95000"/>
                  <a:lumOff val="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이렇게 관계를 사용하면 </a:t>
            </a:r>
            <a:r>
              <a:rPr lang="en-US" altLang="ko-KR" sz="1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privacy</a:t>
            </a:r>
            <a:r>
              <a:rPr lang="ko-KR" altLang="en-US" sz="1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문제를 해결 할 </a:t>
            </a:r>
            <a:r>
              <a:rPr lang="ko-KR" altLang="en-US" sz="1200" b="1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수있다</a:t>
            </a:r>
            <a:r>
              <a:rPr lang="en-US" altLang="ko-KR" sz="1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아이템 정보만 축적하고 고객 정보는 비공개로 가능 </a:t>
            </a:r>
            <a:r>
              <a:rPr lang="en-US" altLang="ko-KR" sz="1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-&gt; </a:t>
            </a:r>
            <a:r>
              <a:rPr lang="ko-KR" altLang="en-US" sz="1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익명유지</a:t>
            </a:r>
            <a:r>
              <a:rPr lang="en-US" altLang="ko-KR" sz="1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180DC-D5CF-42B6-9CA3-393EDE95F98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1865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소유권 정책으로 회사를 떠난 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개발자 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와드니어스가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maraiDB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만들었고 이는 기존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호환되며 명령어와 사용법과 같은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라이센스 없는 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할 수 있다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dirty="0"/>
            </a:b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https://gocoder.tistory.com/81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고코더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Express]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180DC-D5CF-42B6-9CA3-393EDE95F98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6299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소유권 정책으로 회사를 떠난 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개발자 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와드니어스가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maraiDB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만들었고 이는 기존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호환되며 명령어와 사용법과 같은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라이센스 없는 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할 수 있다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dirty="0"/>
            </a:b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https://gocoder.tistory.com/81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고코더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Express]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180DC-D5CF-42B6-9CA3-393EDE95F98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6299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소유권 정책으로 회사를 떠난 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개발자 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와드니어스가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maraiDB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만들었고 이는 기존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호환되며 명령어와 사용법과 같은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라이센스 없는 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할 수 있다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dirty="0"/>
            </a:b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https://gocoder.tistory.com/81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고코더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Express]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180DC-D5CF-42B6-9CA3-393EDE95F98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1913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180DC-D5CF-42B6-9CA3-393EDE95F98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629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180DC-D5CF-42B6-9CA3-393EDE95F98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283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180DC-D5CF-42B6-9CA3-393EDE95F98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629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180DC-D5CF-42B6-9CA3-393EDE95F98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504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180DC-D5CF-42B6-9CA3-393EDE95F98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039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180DC-D5CF-42B6-9CA3-393EDE95F98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09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*</a:t>
            </a:r>
            <a:r>
              <a:rPr lang="ko-KR" altLang="en-US" sz="1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테이블 기준</a:t>
            </a:r>
            <a:endParaRPr lang="en-US" altLang="ko-KR" sz="1200" b="1" spc="-150" dirty="0">
              <a:solidFill>
                <a:schemeClr val="tx1">
                  <a:lumMod val="95000"/>
                  <a:lumOff val="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r>
              <a:rPr lang="ko-KR" altLang="en-US" dirty="0"/>
              <a:t>사용자와 </a:t>
            </a:r>
            <a:r>
              <a:rPr lang="en-US" altLang="ko-KR" dirty="0" err="1"/>
              <a:t>dbms</a:t>
            </a:r>
            <a:r>
              <a:rPr lang="ko-KR" altLang="en-US" dirty="0"/>
              <a:t>간의 인터페이스 제공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Insert </a:t>
            </a:r>
            <a:r>
              <a:rPr lang="ko-KR" altLang="en-US" dirty="0"/>
              <a:t>부터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180DC-D5CF-42B6-9CA3-393EDE95F98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164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180DC-D5CF-42B6-9CA3-393EDE95F98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047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0F0EE-4D1A-4E70-947D-2FA38FF3F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97FB22-48C1-48A7-99A9-575FCFDF0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754E21-B6CD-4D46-80DA-05BA0D12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A0ED-F9FC-4BFA-93DF-3D8FEEE1E5A6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C62BE4-A51A-4874-B1E8-D85DA3EE2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5557B-E9A9-4CFA-B402-8623C0F1E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F772-0C6E-462A-A921-319CB8A74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472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77076-8C54-42BB-80D2-827950DB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009EAF-029E-4A2C-9484-77236111F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333AC2-C0E0-46CB-AAFA-A09F1D45F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A0ED-F9FC-4BFA-93DF-3D8FEEE1E5A6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49A80-2155-4506-9028-8C005F16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1F16CC-213D-4314-B26E-88F682A1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F772-0C6E-462A-A921-319CB8A74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13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D68251-6F2E-476A-92A1-286F76D5B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A54B05-D58E-4156-886D-05DEDEC84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BF5995-EF6F-4B19-B185-E73C88CBD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A0ED-F9FC-4BFA-93DF-3D8FEEE1E5A6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3F9651-C8D0-4F07-8109-0812CF472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477646-5E72-4C96-B65F-CE9422B1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F772-0C6E-462A-A921-319CB8A74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02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199F6-BBB6-4799-8FA7-9B6ED8FD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51D48-BC8F-4BE9-922C-BE684C34F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14125-7871-4A7A-8F4D-90BECF8A1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A0ED-F9FC-4BFA-93DF-3D8FEEE1E5A6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7C4764-1D7C-43B1-BA0E-7EE191A43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38FDAE-96A4-4674-8B5E-22092BAD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F772-0C6E-462A-A921-319CB8A74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9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4AB82-876D-4F87-B8B8-71B5E7F8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82E4C-E1C6-4DA1-A95D-F1ED47529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78F40A-EDD2-4C3A-9194-57C156A1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A0ED-F9FC-4BFA-93DF-3D8FEEE1E5A6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647E6-DA60-4A02-B5BB-8F0A286F5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754BA8-F6CD-4670-8F32-73AA3AD6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F772-0C6E-462A-A921-319CB8A74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59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E4B68-C9B3-4EA4-A44A-2F8532EA1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91654-6680-4575-B10D-C250D05D2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75AD2C-DAC1-4415-BD98-29EA9AAE0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E8FB73-9705-41CF-AB50-DB3F5BD81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A0ED-F9FC-4BFA-93DF-3D8FEEE1E5A6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8FCBF0-CAD0-44D0-9322-C07D86291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CC2B0F-77E3-4522-A27F-71E360D5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F772-0C6E-462A-A921-319CB8A74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09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6EF2B-0E49-441F-AB02-D977C7141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B40A24-EC0D-4518-9F59-C158B0D48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0D5AAB-AC2D-41B9-9178-324C81F6E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D5D051-2EBF-4F51-8C64-71186DB18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E7A36D-25B6-4ADA-B982-B6A2FE644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B57385-3DA1-40F7-9DB7-5996C1749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A0ED-F9FC-4BFA-93DF-3D8FEEE1E5A6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1958F6-429E-4008-93E4-0CDE157A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EA3564-33F0-467D-A52A-3A178248E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F772-0C6E-462A-A921-319CB8A74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23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F3F58-969B-4353-96C0-23F720A66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F1A351-C4CE-40D2-8F62-BD5C35DC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A0ED-F9FC-4BFA-93DF-3D8FEEE1E5A6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F1E068-835A-4EB0-A41B-0D310F9EA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A14B9A-F7CF-4F65-87BF-B59FFB10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F772-0C6E-462A-A921-319CB8A74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764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18FCE4-FF2C-4F5D-9002-CCF3936D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A0ED-F9FC-4BFA-93DF-3D8FEEE1E5A6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46BAD2-81F6-45F5-A31A-300C8D9A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2C5CCE-1C38-41A7-A517-10BBAEA3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F772-0C6E-462A-A921-319CB8A74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4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FFE04-09DC-4696-81C4-35DE260C0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12C6E5-4C40-4767-8509-97004A01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DE5CF3-C4CE-4616-B420-6013FCB15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3A6EB8-5201-4461-A7DE-F56CC1CB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A0ED-F9FC-4BFA-93DF-3D8FEEE1E5A6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2752F6-F0C5-4A75-9C99-79EA426D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7BD6D9-2E53-4F91-BFB8-C95BBF07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F772-0C6E-462A-A921-319CB8A74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85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00944-FB56-41DE-B9E6-FB882CC1A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E354D1-90BE-4CCC-A972-623C2D8FC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319175-331A-4021-807C-D71FBA7EE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577B72-EB69-4DE9-97BB-437D9BB97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A0ED-F9FC-4BFA-93DF-3D8FEEE1E5A6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DBD9-34CD-41AA-898E-11E3C5CE7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36E684-D8EE-4477-8A7C-3FA16D1D9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F772-0C6E-462A-A921-319CB8A74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21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A6DCE0-F15A-4754-933E-F3EE7436B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FA543F-6266-42DA-B720-2E48BCE98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511BC0-5774-4ED2-A4B5-688B57D4D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0A0ED-F9FC-4BFA-93DF-3D8FEEE1E5A6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F1B676-FC43-4ED8-B3D5-6759F9B91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17C8AD-C9B0-438E-8BCF-CEF810E89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F772-0C6E-462A-A921-319CB8A74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79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jimnong.tistory.com/744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C068D6-BFAC-4B00-9138-51AE73620B17}"/>
              </a:ext>
            </a:extLst>
          </p:cNvPr>
          <p:cNvSpPr/>
          <p:nvPr/>
        </p:nvSpPr>
        <p:spPr>
          <a:xfrm>
            <a:off x="0" y="4731799"/>
            <a:ext cx="12192000" cy="2126202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72D2D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287039-F1BA-4E12-8E02-214A6468B856}"/>
              </a:ext>
            </a:extLst>
          </p:cNvPr>
          <p:cNvSpPr/>
          <p:nvPr/>
        </p:nvSpPr>
        <p:spPr>
          <a:xfrm>
            <a:off x="5345372" y="3016635"/>
            <a:ext cx="1501255" cy="45719"/>
          </a:xfrm>
          <a:prstGeom prst="rect">
            <a:avLst/>
          </a:prstGeom>
          <a:solidFill>
            <a:srgbClr val="E93C1F"/>
          </a:solidFill>
          <a:ln>
            <a:solidFill>
              <a:srgbClr val="F7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72D2D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FC43F7-6E9E-4253-86CA-E6ECB8C2597D}"/>
              </a:ext>
            </a:extLst>
          </p:cNvPr>
          <p:cNvSpPr txBox="1"/>
          <p:nvPr/>
        </p:nvSpPr>
        <p:spPr>
          <a:xfrm>
            <a:off x="5084954" y="3171680"/>
            <a:ext cx="1768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32161431 </a:t>
            </a:r>
            <a:r>
              <a:rPr lang="ko-KR" altLang="en-US" spc="-15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류성미</a:t>
            </a:r>
            <a:endParaRPr lang="en-US" altLang="ko-KR" spc="-15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algn="r"/>
            <a:r>
              <a:rPr lang="en-US" altLang="ko-KR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32154908 </a:t>
            </a:r>
            <a:r>
              <a:rPr lang="ko-KR" altLang="en-US" spc="-15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한남경</a:t>
            </a:r>
            <a:endParaRPr lang="ko-KR" altLang="en-US" spc="-15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35172-57D9-4927-8A39-E7C393110666}"/>
              </a:ext>
            </a:extLst>
          </p:cNvPr>
          <p:cNvSpPr txBox="1"/>
          <p:nvPr/>
        </p:nvSpPr>
        <p:spPr>
          <a:xfrm>
            <a:off x="4375816" y="2283557"/>
            <a:ext cx="2820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데이터베이스</a:t>
            </a:r>
            <a:endParaRPr lang="ko-KR" altLang="en-US" sz="3600" spc="-300" dirty="0">
              <a:solidFill>
                <a:srgbClr val="E93C1F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8955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C068D6-BFAC-4B00-9138-51AE73620B17}"/>
              </a:ext>
            </a:extLst>
          </p:cNvPr>
          <p:cNvSpPr/>
          <p:nvPr/>
        </p:nvSpPr>
        <p:spPr>
          <a:xfrm>
            <a:off x="254315" y="177419"/>
            <a:ext cx="655978" cy="646331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35172-57D9-4927-8A39-E7C393110666}"/>
              </a:ext>
            </a:extLst>
          </p:cNvPr>
          <p:cNvSpPr txBox="1"/>
          <p:nvPr/>
        </p:nvSpPr>
        <p:spPr>
          <a:xfrm>
            <a:off x="1200912" y="531362"/>
            <a:ext cx="35269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DROP : </a:t>
            </a:r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테이블 삭제</a:t>
            </a:r>
            <a:r>
              <a:rPr lang="en-US" altLang="ko-KR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endParaRPr lang="ko-KR" altLang="en-US" sz="3200" spc="-300" dirty="0">
              <a:solidFill>
                <a:srgbClr val="E93C1F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2F3D35-0A46-4E8E-8E62-07CC55FC8EA5}"/>
              </a:ext>
            </a:extLst>
          </p:cNvPr>
          <p:cNvSpPr/>
          <p:nvPr/>
        </p:nvSpPr>
        <p:spPr>
          <a:xfrm rot="10800000" flipV="1">
            <a:off x="855347" y="1330812"/>
            <a:ext cx="54946" cy="4394112"/>
          </a:xfrm>
          <a:prstGeom prst="rect">
            <a:avLst/>
          </a:prstGeom>
          <a:solidFill>
            <a:srgbClr val="E93C1F"/>
          </a:solidFill>
          <a:ln>
            <a:solidFill>
              <a:srgbClr val="F7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E8326D-4956-41E0-BB80-22299257CF24}"/>
              </a:ext>
            </a:extLst>
          </p:cNvPr>
          <p:cNvSpPr txBox="1"/>
          <p:nvPr/>
        </p:nvSpPr>
        <p:spPr>
          <a:xfrm>
            <a:off x="952963" y="1330812"/>
            <a:ext cx="112390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DROP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TABLE 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학생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;</a:t>
            </a:r>
          </a:p>
          <a:p>
            <a:endParaRPr lang="en-US" altLang="ko-KR" sz="3600" spc="-150" dirty="0">
              <a:solidFill>
                <a:schemeClr val="tx1">
                  <a:lumMod val="95000"/>
                  <a:lumOff val="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&lt;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학생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&gt; 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테이블이 완전히 삭제됨</a:t>
            </a:r>
            <a:endParaRPr lang="en-US" altLang="ko-KR" sz="3600" spc="-150" dirty="0">
              <a:solidFill>
                <a:schemeClr val="tx1">
                  <a:lumMod val="95000"/>
                  <a:lumOff val="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</a:p>
          <a:p>
            <a:endParaRPr lang="en-US" altLang="ko-KR" sz="3600" spc="-150" dirty="0">
              <a:solidFill>
                <a:schemeClr val="tx1">
                  <a:lumMod val="95000"/>
                  <a:lumOff val="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1529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C068D6-BFAC-4B00-9138-51AE73620B17}"/>
              </a:ext>
            </a:extLst>
          </p:cNvPr>
          <p:cNvSpPr/>
          <p:nvPr/>
        </p:nvSpPr>
        <p:spPr>
          <a:xfrm>
            <a:off x="254315" y="177419"/>
            <a:ext cx="655978" cy="646331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35172-57D9-4927-8A39-E7C393110666}"/>
              </a:ext>
            </a:extLst>
          </p:cNvPr>
          <p:cNvSpPr txBox="1"/>
          <p:nvPr/>
        </p:nvSpPr>
        <p:spPr>
          <a:xfrm>
            <a:off x="1200912" y="531362"/>
            <a:ext cx="5195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DML : </a:t>
            </a:r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사용자 입장</a:t>
            </a:r>
            <a:r>
              <a:rPr lang="en-US" altLang="ko-KR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, </a:t>
            </a:r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데이터 처리</a:t>
            </a:r>
            <a:endParaRPr lang="ko-KR" altLang="en-US" sz="3200" spc="-300" dirty="0">
              <a:solidFill>
                <a:srgbClr val="E93C1F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2F3D35-0A46-4E8E-8E62-07CC55FC8EA5}"/>
              </a:ext>
            </a:extLst>
          </p:cNvPr>
          <p:cNvSpPr/>
          <p:nvPr/>
        </p:nvSpPr>
        <p:spPr>
          <a:xfrm rot="10800000" flipV="1">
            <a:off x="746820" y="1490935"/>
            <a:ext cx="54946" cy="4394112"/>
          </a:xfrm>
          <a:prstGeom prst="rect">
            <a:avLst/>
          </a:prstGeom>
          <a:solidFill>
            <a:srgbClr val="E93C1F"/>
          </a:solidFill>
          <a:ln>
            <a:solidFill>
              <a:srgbClr val="F7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26421-981D-4061-B2C1-5A0947CFB985}"/>
              </a:ext>
            </a:extLst>
          </p:cNvPr>
          <p:cNvSpPr txBox="1"/>
          <p:nvPr/>
        </p:nvSpPr>
        <p:spPr>
          <a:xfrm>
            <a:off x="952963" y="1667696"/>
            <a:ext cx="7163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SELECT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: 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조건에 맞는 </a:t>
            </a:r>
            <a:r>
              <a:rPr lang="ko-KR" altLang="en-US" sz="3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튜플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검색</a:t>
            </a:r>
            <a:endParaRPr lang="en-US" altLang="ko-KR" sz="3600" spc="-150" dirty="0">
              <a:solidFill>
                <a:schemeClr val="tx1">
                  <a:lumMod val="95000"/>
                  <a:lumOff val="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8B06D3-806D-4638-9B86-D86664807255}"/>
              </a:ext>
            </a:extLst>
          </p:cNvPr>
          <p:cNvSpPr txBox="1"/>
          <p:nvPr/>
        </p:nvSpPr>
        <p:spPr>
          <a:xfrm>
            <a:off x="952963" y="2864812"/>
            <a:ext cx="7163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INSERT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: 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새로운 </a:t>
            </a:r>
            <a:r>
              <a:rPr lang="ko-KR" altLang="en-US" sz="3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튜플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삽입</a:t>
            </a:r>
            <a:endParaRPr lang="en-US" altLang="ko-KR" sz="3600" spc="-150" dirty="0">
              <a:solidFill>
                <a:schemeClr val="tx1">
                  <a:lumMod val="95000"/>
                  <a:lumOff val="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15E3E6-87DB-473E-A782-54FB37468141}"/>
              </a:ext>
            </a:extLst>
          </p:cNvPr>
          <p:cNvSpPr txBox="1"/>
          <p:nvPr/>
        </p:nvSpPr>
        <p:spPr>
          <a:xfrm>
            <a:off x="952963" y="4062702"/>
            <a:ext cx="7163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DELETE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: 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조건에 맞는 </a:t>
            </a:r>
            <a:r>
              <a:rPr lang="ko-KR" altLang="en-US" sz="3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튜플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삭제 </a:t>
            </a:r>
            <a:endParaRPr lang="en-US" altLang="ko-KR" sz="3600" spc="-150" dirty="0">
              <a:solidFill>
                <a:schemeClr val="tx1">
                  <a:lumMod val="95000"/>
                  <a:lumOff val="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AC868-A0BA-4CA4-A23B-FA46FC52935F}"/>
              </a:ext>
            </a:extLst>
          </p:cNvPr>
          <p:cNvSpPr txBox="1"/>
          <p:nvPr/>
        </p:nvSpPr>
        <p:spPr>
          <a:xfrm>
            <a:off x="952963" y="5260205"/>
            <a:ext cx="10492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UPDATE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: 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조건에 맞는 </a:t>
            </a:r>
            <a:r>
              <a:rPr lang="ko-KR" altLang="en-US" sz="3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튜플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내용 </a:t>
            </a:r>
            <a:r>
              <a:rPr lang="ko-KR" altLang="en-US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변경</a:t>
            </a:r>
            <a:endParaRPr lang="en-US" altLang="ko-KR" sz="3600" b="1" spc="-150" dirty="0">
              <a:solidFill>
                <a:schemeClr val="tx1">
                  <a:lumMod val="95000"/>
                  <a:lumOff val="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5C1B69-294A-4439-BA2C-59E1C62682EA}"/>
              </a:ext>
            </a:extLst>
          </p:cNvPr>
          <p:cNvSpPr txBox="1"/>
          <p:nvPr/>
        </p:nvSpPr>
        <p:spPr>
          <a:xfrm>
            <a:off x="9207862" y="305133"/>
            <a:ext cx="7163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*</a:t>
            </a:r>
            <a:r>
              <a:rPr lang="ko-KR" altLang="en-US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테이블 기준</a:t>
            </a:r>
            <a:endParaRPr lang="en-US" altLang="ko-KR" sz="3600" b="1" spc="-150" dirty="0">
              <a:solidFill>
                <a:schemeClr val="tx1">
                  <a:lumMod val="95000"/>
                  <a:lumOff val="5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287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C068D6-BFAC-4B00-9138-51AE73620B17}"/>
              </a:ext>
            </a:extLst>
          </p:cNvPr>
          <p:cNvSpPr/>
          <p:nvPr/>
        </p:nvSpPr>
        <p:spPr>
          <a:xfrm>
            <a:off x="254315" y="177419"/>
            <a:ext cx="655978" cy="646331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35172-57D9-4927-8A39-E7C393110666}"/>
              </a:ext>
            </a:extLst>
          </p:cNvPr>
          <p:cNvSpPr txBox="1"/>
          <p:nvPr/>
        </p:nvSpPr>
        <p:spPr>
          <a:xfrm>
            <a:off x="1200912" y="531362"/>
            <a:ext cx="1402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INSERT</a:t>
            </a:r>
            <a:endParaRPr lang="ko-KR" altLang="en-US" sz="3200" spc="-300" dirty="0">
              <a:solidFill>
                <a:srgbClr val="E93C1F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2F3D35-0A46-4E8E-8E62-07CC55FC8EA5}"/>
              </a:ext>
            </a:extLst>
          </p:cNvPr>
          <p:cNvSpPr/>
          <p:nvPr/>
        </p:nvSpPr>
        <p:spPr>
          <a:xfrm rot="10800000" flipV="1">
            <a:off x="855347" y="1330812"/>
            <a:ext cx="54946" cy="4394112"/>
          </a:xfrm>
          <a:prstGeom prst="rect">
            <a:avLst/>
          </a:prstGeom>
          <a:solidFill>
            <a:srgbClr val="E93C1F"/>
          </a:solidFill>
          <a:ln>
            <a:solidFill>
              <a:srgbClr val="F7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E8326D-4956-41E0-BB80-22299257CF24}"/>
              </a:ext>
            </a:extLst>
          </p:cNvPr>
          <p:cNvSpPr txBox="1"/>
          <p:nvPr/>
        </p:nvSpPr>
        <p:spPr>
          <a:xfrm>
            <a:off x="952963" y="1330812"/>
            <a:ext cx="1174556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THE정고딕120" panose="02020603020101020101" pitchFamily="18" charset="-127"/>
              </a:rPr>
              <a:t>INSERT INTO </a:t>
            </a:r>
            <a:r>
              <a:rPr lang="ko-KR" altLang="en-US" sz="3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THE정고딕120" panose="02020603020101020101" pitchFamily="18" charset="-127"/>
              </a:rPr>
              <a:t>학생 </a:t>
            </a:r>
            <a:r>
              <a:rPr lang="en-US" altLang="ko-KR" sz="3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THE정고딕120" panose="02020603020101020101" pitchFamily="18" charset="-127"/>
              </a:rPr>
              <a:t>VALUES {</a:t>
            </a:r>
          </a:p>
          <a:p>
            <a:r>
              <a:rPr lang="en-US" altLang="ko-KR" sz="3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THE정고딕120" panose="02020603020101020101" pitchFamily="18" charset="-127"/>
              </a:rPr>
              <a:t>(‘111’,’</a:t>
            </a:r>
            <a:r>
              <a:rPr lang="ko-KR" altLang="en-US" sz="3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THE정고딕120" panose="02020603020101020101" pitchFamily="18" charset="-127"/>
              </a:rPr>
              <a:t>홍길동</a:t>
            </a:r>
            <a:r>
              <a:rPr lang="en-US" altLang="ko-KR" sz="3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THE정고딕120" panose="02020603020101020101" pitchFamily="18" charset="-127"/>
              </a:rPr>
              <a:t>’,’</a:t>
            </a:r>
            <a:r>
              <a:rPr lang="ko-KR" altLang="en-US" sz="32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THE정고딕120" panose="02020603020101020101" pitchFamily="18" charset="-127"/>
              </a:rPr>
              <a:t>모시공</a:t>
            </a:r>
            <a:r>
              <a:rPr lang="en-US" altLang="ko-KR" sz="3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THE정고딕120" panose="02020603020101020101" pitchFamily="18" charset="-127"/>
              </a:rPr>
              <a:t>’,’M’,’1998-02-28’),</a:t>
            </a:r>
          </a:p>
          <a:p>
            <a:r>
              <a:rPr lang="en-US" altLang="ko-KR" sz="3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THE정고딕120" panose="02020603020101020101" pitchFamily="18" charset="-127"/>
              </a:rPr>
              <a:t>(‘112’,’</a:t>
            </a:r>
            <a:r>
              <a:rPr lang="ko-KR" altLang="en-US" sz="3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THE정고딕120" panose="02020603020101020101" pitchFamily="18" charset="-127"/>
              </a:rPr>
              <a:t>이순신</a:t>
            </a:r>
            <a:r>
              <a:rPr lang="en-US" altLang="ko-KR" sz="3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THE정고딕120" panose="02020603020101020101" pitchFamily="18" charset="-127"/>
              </a:rPr>
              <a:t>’,’</a:t>
            </a:r>
            <a:r>
              <a:rPr lang="ko-KR" altLang="en-US" sz="3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THE정고딕120" panose="02020603020101020101" pitchFamily="18" charset="-127"/>
              </a:rPr>
              <a:t>화공</a:t>
            </a:r>
            <a:r>
              <a:rPr lang="en-US" altLang="ko-KR" sz="3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THE정고딕120" panose="02020603020101020101" pitchFamily="18" charset="-127"/>
              </a:rPr>
              <a:t>’,’M’,’ 1997-12-12’),</a:t>
            </a:r>
          </a:p>
          <a:p>
            <a:r>
              <a:rPr lang="en-US" altLang="ko-KR" sz="3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THE정고딕120" panose="02020603020101020101" pitchFamily="18" charset="-127"/>
              </a:rPr>
              <a:t>(‘113’,’</a:t>
            </a:r>
            <a:r>
              <a:rPr lang="ko-KR" altLang="en-US" sz="3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THE정고딕120" panose="02020603020101020101" pitchFamily="18" charset="-127"/>
              </a:rPr>
              <a:t>김수미</a:t>
            </a:r>
            <a:r>
              <a:rPr lang="en-US" altLang="ko-KR" sz="3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THE정고딕120" panose="02020603020101020101" pitchFamily="18" charset="-127"/>
              </a:rPr>
              <a:t>’,’</a:t>
            </a:r>
            <a:r>
              <a:rPr lang="ko-KR" altLang="en-US" sz="3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THE정고딕120" panose="02020603020101020101" pitchFamily="18" charset="-127"/>
              </a:rPr>
              <a:t>광고홍보</a:t>
            </a:r>
            <a:r>
              <a:rPr lang="en-US" altLang="ko-KR" sz="3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THE정고딕120" panose="02020603020101020101" pitchFamily="18" charset="-127"/>
              </a:rPr>
              <a:t>’,’W’,’ 1985-08-22’),</a:t>
            </a:r>
          </a:p>
          <a:p>
            <a:r>
              <a:rPr lang="en-US" altLang="ko-KR" sz="3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THE정고딕120" panose="02020603020101020101" pitchFamily="18" charset="-127"/>
              </a:rPr>
              <a:t>(‘114’,’</a:t>
            </a:r>
            <a:r>
              <a:rPr lang="ko-KR" altLang="en-US" sz="3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THE정고딕120" panose="02020603020101020101" pitchFamily="18" charset="-127"/>
              </a:rPr>
              <a:t>강호동</a:t>
            </a:r>
            <a:r>
              <a:rPr lang="en-US" altLang="ko-KR" sz="3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THE정고딕120" panose="02020603020101020101" pitchFamily="18" charset="-127"/>
              </a:rPr>
              <a:t>’,’</a:t>
            </a:r>
            <a:r>
              <a:rPr lang="ko-KR" altLang="en-US" sz="32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THE정고딕120" panose="02020603020101020101" pitchFamily="18" charset="-127"/>
              </a:rPr>
              <a:t>커뮤니</a:t>
            </a:r>
            <a:r>
              <a:rPr lang="en-US" altLang="ko-KR" sz="3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THE정고딕120" panose="02020603020101020101" pitchFamily="18" charset="-127"/>
              </a:rPr>
              <a:t>’,’M’, ‘2002-07-07’),</a:t>
            </a:r>
          </a:p>
          <a:p>
            <a:r>
              <a:rPr lang="en-US" altLang="ko-KR" sz="3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THE정고딕120" panose="02020603020101020101" pitchFamily="18" charset="-127"/>
              </a:rPr>
              <a:t>(‘115’,’</a:t>
            </a:r>
            <a:r>
              <a:rPr lang="ko-KR" altLang="en-US" sz="3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THE정고딕120" panose="02020603020101020101" pitchFamily="18" charset="-127"/>
              </a:rPr>
              <a:t>유재석</a:t>
            </a:r>
            <a:r>
              <a:rPr lang="en-US" altLang="ko-KR" sz="3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THE정고딕120" panose="02020603020101020101" pitchFamily="18" charset="-127"/>
              </a:rPr>
              <a:t>’,’</a:t>
            </a:r>
            <a:r>
              <a:rPr lang="ko-KR" altLang="en-US" sz="3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THE정고딕120" panose="02020603020101020101" pitchFamily="18" charset="-127"/>
              </a:rPr>
              <a:t>경영</a:t>
            </a:r>
            <a:r>
              <a:rPr lang="en-US" altLang="ko-KR" sz="3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THE정고딕120" panose="02020603020101020101" pitchFamily="18" charset="-127"/>
              </a:rPr>
              <a:t>’,’M’, ‘1967-12-13’)</a:t>
            </a:r>
          </a:p>
          <a:p>
            <a:r>
              <a:rPr lang="en-US" altLang="ko-KR" sz="3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THE정고딕120" panose="02020603020101020101" pitchFamily="18" charset="-127"/>
              </a:rPr>
              <a:t>};</a:t>
            </a:r>
          </a:p>
          <a:p>
            <a:endParaRPr lang="en-US" altLang="ko-KR" sz="3200" spc="-150" dirty="0">
              <a:solidFill>
                <a:schemeClr val="tx1">
                  <a:lumMod val="95000"/>
                  <a:lumOff val="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9224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C068D6-BFAC-4B00-9138-51AE73620B17}"/>
              </a:ext>
            </a:extLst>
          </p:cNvPr>
          <p:cNvSpPr/>
          <p:nvPr/>
        </p:nvSpPr>
        <p:spPr>
          <a:xfrm>
            <a:off x="254315" y="177419"/>
            <a:ext cx="655978" cy="646331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35172-57D9-4927-8A39-E7C393110666}"/>
              </a:ext>
            </a:extLst>
          </p:cNvPr>
          <p:cNvSpPr txBox="1"/>
          <p:nvPr/>
        </p:nvSpPr>
        <p:spPr>
          <a:xfrm>
            <a:off x="1200912" y="531362"/>
            <a:ext cx="1402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INSERT</a:t>
            </a:r>
            <a:endParaRPr lang="ko-KR" altLang="en-US" sz="3200" spc="-300" dirty="0">
              <a:solidFill>
                <a:srgbClr val="E93C1F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2F3D35-0A46-4E8E-8E62-07CC55FC8EA5}"/>
              </a:ext>
            </a:extLst>
          </p:cNvPr>
          <p:cNvSpPr/>
          <p:nvPr/>
        </p:nvSpPr>
        <p:spPr>
          <a:xfrm rot="10800000" flipV="1">
            <a:off x="855347" y="1330812"/>
            <a:ext cx="54946" cy="4394112"/>
          </a:xfrm>
          <a:prstGeom prst="rect">
            <a:avLst/>
          </a:prstGeom>
          <a:solidFill>
            <a:srgbClr val="E93C1F"/>
          </a:solidFill>
          <a:ln>
            <a:solidFill>
              <a:srgbClr val="F7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pic>
        <p:nvPicPr>
          <p:cNvPr id="3" name="그림 2" descr="낱말맞추기게임이(가) 표시된 사진&#10;&#10;자동 생성된 설명">
            <a:extLst>
              <a:ext uri="{FF2B5EF4-FFF2-40B4-BE49-F238E27FC236}">
                <a16:creationId xmlns:a16="http://schemas.microsoft.com/office/drawing/2014/main" id="{BAA193B1-1BF2-4D39-AA18-7625765B5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912" y="1330812"/>
            <a:ext cx="8199762" cy="424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61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C068D6-BFAC-4B00-9138-51AE73620B17}"/>
              </a:ext>
            </a:extLst>
          </p:cNvPr>
          <p:cNvSpPr/>
          <p:nvPr/>
        </p:nvSpPr>
        <p:spPr>
          <a:xfrm>
            <a:off x="254315" y="177419"/>
            <a:ext cx="655978" cy="646331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35172-57D9-4927-8A39-E7C393110666}"/>
              </a:ext>
            </a:extLst>
          </p:cNvPr>
          <p:cNvSpPr txBox="1"/>
          <p:nvPr/>
        </p:nvSpPr>
        <p:spPr>
          <a:xfrm>
            <a:off x="1200912" y="531362"/>
            <a:ext cx="1563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SELECT</a:t>
            </a:r>
            <a:endParaRPr lang="ko-KR" altLang="en-US" sz="3200" spc="-300" dirty="0">
              <a:solidFill>
                <a:srgbClr val="E93C1F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2F3D35-0A46-4E8E-8E62-07CC55FC8EA5}"/>
              </a:ext>
            </a:extLst>
          </p:cNvPr>
          <p:cNvSpPr/>
          <p:nvPr/>
        </p:nvSpPr>
        <p:spPr>
          <a:xfrm rot="10800000" flipV="1">
            <a:off x="855347" y="1330812"/>
            <a:ext cx="54946" cy="4394112"/>
          </a:xfrm>
          <a:prstGeom prst="rect">
            <a:avLst/>
          </a:prstGeom>
          <a:solidFill>
            <a:srgbClr val="E93C1F"/>
          </a:solidFill>
          <a:ln>
            <a:solidFill>
              <a:srgbClr val="F7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E8326D-4956-41E0-BB80-22299257CF24}"/>
              </a:ext>
            </a:extLst>
          </p:cNvPr>
          <p:cNvSpPr txBox="1"/>
          <p:nvPr/>
        </p:nvSpPr>
        <p:spPr>
          <a:xfrm>
            <a:off x="952963" y="1330812"/>
            <a:ext cx="11239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SELECT * FROM 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학생 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WHERE 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이름 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= ‘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유재석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’;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85886365-9FA7-43D4-8DB8-CA8021353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912" y="2596991"/>
            <a:ext cx="7887226" cy="118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53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C068D6-BFAC-4B00-9138-51AE73620B17}"/>
              </a:ext>
            </a:extLst>
          </p:cNvPr>
          <p:cNvSpPr/>
          <p:nvPr/>
        </p:nvSpPr>
        <p:spPr>
          <a:xfrm>
            <a:off x="254315" y="177419"/>
            <a:ext cx="655978" cy="646331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35172-57D9-4927-8A39-E7C393110666}"/>
              </a:ext>
            </a:extLst>
          </p:cNvPr>
          <p:cNvSpPr txBox="1"/>
          <p:nvPr/>
        </p:nvSpPr>
        <p:spPr>
          <a:xfrm>
            <a:off x="1200912" y="531362"/>
            <a:ext cx="1558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DELETE</a:t>
            </a:r>
            <a:endParaRPr lang="ko-KR" altLang="en-US" sz="3200" spc="-300" dirty="0">
              <a:solidFill>
                <a:srgbClr val="E93C1F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2F3D35-0A46-4E8E-8E62-07CC55FC8EA5}"/>
              </a:ext>
            </a:extLst>
          </p:cNvPr>
          <p:cNvSpPr/>
          <p:nvPr/>
        </p:nvSpPr>
        <p:spPr>
          <a:xfrm rot="10800000" flipV="1">
            <a:off x="855347" y="1330812"/>
            <a:ext cx="54946" cy="4394112"/>
          </a:xfrm>
          <a:prstGeom prst="rect">
            <a:avLst/>
          </a:prstGeom>
          <a:solidFill>
            <a:srgbClr val="E93C1F"/>
          </a:solidFill>
          <a:ln>
            <a:solidFill>
              <a:srgbClr val="F7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E8326D-4956-41E0-BB80-22299257CF24}"/>
              </a:ext>
            </a:extLst>
          </p:cNvPr>
          <p:cNvSpPr txBox="1"/>
          <p:nvPr/>
        </p:nvSpPr>
        <p:spPr>
          <a:xfrm>
            <a:off x="952963" y="1330812"/>
            <a:ext cx="11239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DELETE FROM 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학생 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WHERE 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전공 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= ‘</a:t>
            </a:r>
            <a:r>
              <a:rPr lang="ko-KR" altLang="en-US" sz="3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모시공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’;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87ADC2-2175-498E-965D-D155F2796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314" y="2191818"/>
            <a:ext cx="7334600" cy="380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68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C068D6-BFAC-4B00-9138-51AE73620B17}"/>
              </a:ext>
            </a:extLst>
          </p:cNvPr>
          <p:cNvSpPr/>
          <p:nvPr/>
        </p:nvSpPr>
        <p:spPr>
          <a:xfrm>
            <a:off x="254315" y="177419"/>
            <a:ext cx="655978" cy="646331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35172-57D9-4927-8A39-E7C393110666}"/>
              </a:ext>
            </a:extLst>
          </p:cNvPr>
          <p:cNvSpPr txBox="1"/>
          <p:nvPr/>
        </p:nvSpPr>
        <p:spPr>
          <a:xfrm>
            <a:off x="1200912" y="531362"/>
            <a:ext cx="1662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UPDATE</a:t>
            </a:r>
            <a:endParaRPr lang="ko-KR" altLang="en-US" sz="3200" spc="-300" dirty="0">
              <a:solidFill>
                <a:srgbClr val="E93C1F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2F3D35-0A46-4E8E-8E62-07CC55FC8EA5}"/>
              </a:ext>
            </a:extLst>
          </p:cNvPr>
          <p:cNvSpPr/>
          <p:nvPr/>
        </p:nvSpPr>
        <p:spPr>
          <a:xfrm rot="10800000" flipV="1">
            <a:off x="855347" y="1330812"/>
            <a:ext cx="54946" cy="4394112"/>
          </a:xfrm>
          <a:prstGeom prst="rect">
            <a:avLst/>
          </a:prstGeom>
          <a:solidFill>
            <a:srgbClr val="E93C1F"/>
          </a:solidFill>
          <a:ln>
            <a:solidFill>
              <a:srgbClr val="F7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E8326D-4956-41E0-BB80-22299257CF24}"/>
              </a:ext>
            </a:extLst>
          </p:cNvPr>
          <p:cNvSpPr txBox="1"/>
          <p:nvPr/>
        </p:nvSpPr>
        <p:spPr>
          <a:xfrm>
            <a:off x="952963" y="1330812"/>
            <a:ext cx="112390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UPDATE 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학생 </a:t>
            </a:r>
            <a:endParaRPr lang="en-US" altLang="ko-KR" sz="3600" spc="-150" dirty="0">
              <a:solidFill>
                <a:schemeClr val="tx1">
                  <a:lumMod val="95000"/>
                  <a:lumOff val="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SET 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전공 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= ‘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건축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’</a:t>
            </a:r>
          </a:p>
          <a:p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WHERE 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이름 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= ‘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김수미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’;</a:t>
            </a:r>
          </a:p>
        </p:txBody>
      </p:sp>
      <p:pic>
        <p:nvPicPr>
          <p:cNvPr id="3" name="그림 2" descr="벽이(가) 표시된 사진&#10;&#10;자동 생성된 설명">
            <a:extLst>
              <a:ext uri="{FF2B5EF4-FFF2-40B4-BE49-F238E27FC236}">
                <a16:creationId xmlns:a16="http://schemas.microsoft.com/office/drawing/2014/main" id="{240162E6-AD0A-46F7-84EA-EC6A29545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565" y="1823940"/>
            <a:ext cx="8084770" cy="420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879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C068D6-BFAC-4B00-9138-51AE73620B17}"/>
              </a:ext>
            </a:extLst>
          </p:cNvPr>
          <p:cNvSpPr/>
          <p:nvPr/>
        </p:nvSpPr>
        <p:spPr>
          <a:xfrm>
            <a:off x="254315" y="177419"/>
            <a:ext cx="655978" cy="646331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35172-57D9-4927-8A39-E7C393110666}"/>
              </a:ext>
            </a:extLst>
          </p:cNvPr>
          <p:cNvSpPr txBox="1"/>
          <p:nvPr/>
        </p:nvSpPr>
        <p:spPr>
          <a:xfrm>
            <a:off x="1200912" y="531362"/>
            <a:ext cx="6173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DCL : </a:t>
            </a:r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무결성</a:t>
            </a:r>
            <a:r>
              <a:rPr lang="en-US" altLang="ko-KR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, </a:t>
            </a:r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보안 및 권한 제어</a:t>
            </a:r>
            <a:r>
              <a:rPr lang="en-US" altLang="ko-KR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, </a:t>
            </a:r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회복</a:t>
            </a:r>
            <a:endParaRPr lang="ko-KR" altLang="en-US" sz="3200" spc="-300" dirty="0">
              <a:solidFill>
                <a:srgbClr val="E93C1F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2F3D35-0A46-4E8E-8E62-07CC55FC8EA5}"/>
              </a:ext>
            </a:extLst>
          </p:cNvPr>
          <p:cNvSpPr/>
          <p:nvPr/>
        </p:nvSpPr>
        <p:spPr>
          <a:xfrm rot="10800000" flipV="1">
            <a:off x="746820" y="1490935"/>
            <a:ext cx="54946" cy="4394112"/>
          </a:xfrm>
          <a:prstGeom prst="rect">
            <a:avLst/>
          </a:prstGeom>
          <a:solidFill>
            <a:srgbClr val="E93C1F"/>
          </a:solidFill>
          <a:ln>
            <a:solidFill>
              <a:srgbClr val="F7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26421-981D-4061-B2C1-5A0947CFB985}"/>
              </a:ext>
            </a:extLst>
          </p:cNvPr>
          <p:cNvSpPr txBox="1"/>
          <p:nvPr/>
        </p:nvSpPr>
        <p:spPr>
          <a:xfrm>
            <a:off x="952963" y="1667696"/>
            <a:ext cx="8659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COMMIT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: 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관리자에게 작업 완료를 </a:t>
            </a:r>
            <a:r>
              <a:rPr lang="ko-KR" altLang="en-US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알림</a:t>
            </a:r>
            <a:endParaRPr lang="en-US" altLang="ko-KR" sz="3600" b="1" spc="-150" dirty="0">
              <a:solidFill>
                <a:schemeClr val="tx1">
                  <a:lumMod val="95000"/>
                  <a:lumOff val="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8B06D3-806D-4638-9B86-D86664807255}"/>
              </a:ext>
            </a:extLst>
          </p:cNvPr>
          <p:cNvSpPr txBox="1"/>
          <p:nvPr/>
        </p:nvSpPr>
        <p:spPr>
          <a:xfrm>
            <a:off x="952962" y="2864812"/>
            <a:ext cx="10745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ROLLBACK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: 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작업 비정상 </a:t>
            </a:r>
            <a:r>
              <a:rPr lang="ko-KR" altLang="en-US" sz="3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종료시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원래 상태로 복구</a:t>
            </a:r>
            <a:endParaRPr lang="en-US" altLang="ko-KR" sz="3600" b="1" spc="-150" dirty="0">
              <a:solidFill>
                <a:schemeClr val="tx1">
                  <a:lumMod val="95000"/>
                  <a:lumOff val="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15E3E6-87DB-473E-A782-54FB37468141}"/>
              </a:ext>
            </a:extLst>
          </p:cNvPr>
          <p:cNvSpPr txBox="1"/>
          <p:nvPr/>
        </p:nvSpPr>
        <p:spPr>
          <a:xfrm>
            <a:off x="952963" y="4062702"/>
            <a:ext cx="8315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GRANT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: DB User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에게 </a:t>
            </a:r>
            <a:r>
              <a:rPr lang="ko-KR" altLang="en-US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사용 권한 부여</a:t>
            </a:r>
            <a:endParaRPr lang="en-US" altLang="ko-KR" sz="3600" b="1" spc="-150" dirty="0">
              <a:solidFill>
                <a:schemeClr val="tx1">
                  <a:lumMod val="95000"/>
                  <a:lumOff val="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AC868-A0BA-4CA4-A23B-FA46FC52935F}"/>
              </a:ext>
            </a:extLst>
          </p:cNvPr>
          <p:cNvSpPr txBox="1"/>
          <p:nvPr/>
        </p:nvSpPr>
        <p:spPr>
          <a:xfrm>
            <a:off x="952963" y="5260205"/>
            <a:ext cx="10492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REVOKE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: DB User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의 </a:t>
            </a:r>
            <a:r>
              <a:rPr lang="ko-KR" altLang="en-US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사용 권한 취소</a:t>
            </a:r>
            <a:endParaRPr lang="en-US" altLang="ko-KR" sz="3600" b="1" spc="-150" dirty="0">
              <a:solidFill>
                <a:schemeClr val="tx1">
                  <a:lumMod val="95000"/>
                  <a:lumOff val="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958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C068D6-BFAC-4B00-9138-51AE73620B17}"/>
              </a:ext>
            </a:extLst>
          </p:cNvPr>
          <p:cNvSpPr/>
          <p:nvPr/>
        </p:nvSpPr>
        <p:spPr>
          <a:xfrm>
            <a:off x="254315" y="177419"/>
            <a:ext cx="655978" cy="646331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35172-57D9-4927-8A39-E7C393110666}"/>
              </a:ext>
            </a:extLst>
          </p:cNvPr>
          <p:cNvSpPr txBox="1"/>
          <p:nvPr/>
        </p:nvSpPr>
        <p:spPr>
          <a:xfrm>
            <a:off x="1200912" y="531362"/>
            <a:ext cx="3629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데이터베이스 디자인</a:t>
            </a:r>
            <a:endParaRPr lang="ko-KR" altLang="en-US" sz="3200" spc="-300" dirty="0">
              <a:solidFill>
                <a:srgbClr val="E93C1F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2920" y="1481328"/>
            <a:ext cx="1101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0293" y="1239297"/>
            <a:ext cx="10597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- </a:t>
            </a:r>
            <a:r>
              <a:rPr lang="ko-KR" altLang="en-US" sz="20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사용자가 요구할 만한 쿼리의 집합 써보기</a:t>
            </a:r>
          </a:p>
          <a:p>
            <a:r>
              <a:rPr lang="en-US" altLang="ko-KR" sz="20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- </a:t>
            </a:r>
            <a:r>
              <a:rPr lang="ko-KR" altLang="en-US" sz="20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내용의 관계 파악하기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935172-57D9-4927-8A39-E7C393110666}"/>
              </a:ext>
            </a:extLst>
          </p:cNvPr>
          <p:cNvSpPr txBox="1"/>
          <p:nvPr/>
        </p:nvSpPr>
        <p:spPr>
          <a:xfrm>
            <a:off x="1200911" y="2672677"/>
            <a:ext cx="1237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rgbClr val="E93C1F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정규화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0293" y="3384140"/>
            <a:ext cx="102135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정규화</a:t>
            </a:r>
          </a:p>
          <a:p>
            <a:r>
              <a:rPr lang="en-US" altLang="ko-KR" sz="20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- </a:t>
            </a:r>
            <a:r>
              <a:rPr lang="ko-KR" altLang="en-US" sz="20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데이터를 테이블로 쪼개어 넣고 기본 키를 만드는 과정</a:t>
            </a:r>
          </a:p>
          <a:p>
            <a:r>
              <a:rPr lang="en-US" altLang="ko-KR" sz="20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- </a:t>
            </a:r>
            <a:r>
              <a:rPr lang="ko-KR" altLang="en-US" sz="20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주요 목적 </a:t>
            </a:r>
            <a:r>
              <a:rPr lang="en-US" altLang="ko-KR" sz="20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: </a:t>
            </a:r>
            <a:r>
              <a:rPr lang="ko-KR" altLang="en-US" sz="20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각 정보 조각이 데이터베이스에 한 번만 나타나게 함</a:t>
            </a:r>
            <a:r>
              <a:rPr lang="en-US" altLang="ko-KR" sz="20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(</a:t>
            </a:r>
            <a:r>
              <a:rPr lang="ko-KR" altLang="en-US" sz="20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중복 제거</a:t>
            </a:r>
            <a:r>
              <a:rPr lang="en-US" altLang="ko-KR" sz="20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)</a:t>
            </a:r>
          </a:p>
          <a:p>
            <a:endParaRPr lang="en-US" altLang="ko-KR" sz="20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r>
              <a:rPr lang="en-US" altLang="ko-KR" sz="20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but </a:t>
            </a:r>
            <a:r>
              <a:rPr lang="ko-KR" altLang="en-US" sz="20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데이터베이스를 너무 많이 나눠서 접근 시간이 느려지지 않게 </a:t>
            </a:r>
            <a:r>
              <a:rPr lang="ko-KR" altLang="en-US" sz="20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해야함</a:t>
            </a:r>
            <a:endParaRPr lang="ko-KR" altLang="en-US" sz="20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C068D6-BFAC-4B00-9138-51AE73620B17}"/>
              </a:ext>
            </a:extLst>
          </p:cNvPr>
          <p:cNvSpPr/>
          <p:nvPr/>
        </p:nvSpPr>
        <p:spPr>
          <a:xfrm>
            <a:off x="254315" y="2360152"/>
            <a:ext cx="655978" cy="646331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724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C068D6-BFAC-4B00-9138-51AE73620B17}"/>
              </a:ext>
            </a:extLst>
          </p:cNvPr>
          <p:cNvSpPr/>
          <p:nvPr/>
        </p:nvSpPr>
        <p:spPr>
          <a:xfrm>
            <a:off x="254315" y="177419"/>
            <a:ext cx="655978" cy="646331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35172-57D9-4927-8A39-E7C393110666}"/>
              </a:ext>
            </a:extLst>
          </p:cNvPr>
          <p:cNvSpPr txBox="1"/>
          <p:nvPr/>
        </p:nvSpPr>
        <p:spPr>
          <a:xfrm>
            <a:off x="1200912" y="531362"/>
            <a:ext cx="3552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정규화 </a:t>
            </a:r>
            <a:r>
              <a:rPr lang="en-US" altLang="ko-KR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– </a:t>
            </a:r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제 </a:t>
            </a:r>
            <a:r>
              <a:rPr lang="en-US" altLang="ko-KR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1 </a:t>
            </a:r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정규형</a:t>
            </a:r>
            <a:endParaRPr lang="ko-KR" altLang="en-US" sz="3200" spc="-300" dirty="0">
              <a:solidFill>
                <a:srgbClr val="E93C1F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2920" y="1481328"/>
            <a:ext cx="1101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60557" y="1943555"/>
            <a:ext cx="460672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>
                <a:latin typeface="THE정고딕120" panose="02020603020101020101" pitchFamily="18" charset="-127"/>
                <a:ea typeface="THE정고딕120" panose="02020603020101020101" pitchFamily="18" charset="-127"/>
              </a:rPr>
              <a:t>같은 데이터가 반복되는 열이 있어서는 안된다</a:t>
            </a:r>
            <a:r>
              <a:rPr lang="en-US" altLang="ko-KR" sz="250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50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500">
                <a:latin typeface="THE정고딕120" panose="02020603020101020101" pitchFamily="18" charset="-127"/>
                <a:ea typeface="THE정고딕120" panose="02020603020101020101" pitchFamily="18" charset="-127"/>
              </a:rPr>
              <a:t>모든 열은 하나의 값을 가져야 한다</a:t>
            </a:r>
            <a:r>
              <a:rPr lang="en-US" altLang="ko-KR" sz="250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50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500">
                <a:latin typeface="THE정고딕120" panose="02020603020101020101" pitchFamily="18" charset="-127"/>
                <a:ea typeface="THE정고딕120" panose="02020603020101020101" pitchFamily="18" charset="-127"/>
              </a:rPr>
              <a:t>각 행을 유일하게 확인하는 기본키가 있어야 한다</a:t>
            </a:r>
            <a:r>
              <a:rPr lang="en-US" altLang="ko-KR" sz="250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5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pic>
        <p:nvPicPr>
          <p:cNvPr id="8" name="Picture 2" descr="C:\Users\Windows10\Desktop\image\KakaoTalk_20190123_1438233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" y="1665993"/>
            <a:ext cx="6233752" cy="399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89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C068D6-BFAC-4B00-9138-51AE73620B17}"/>
              </a:ext>
            </a:extLst>
          </p:cNvPr>
          <p:cNvSpPr/>
          <p:nvPr/>
        </p:nvSpPr>
        <p:spPr>
          <a:xfrm>
            <a:off x="5768011" y="914399"/>
            <a:ext cx="655978" cy="646331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FC43F7-6E9E-4253-86CA-E6ECB8C2597D}"/>
              </a:ext>
            </a:extLst>
          </p:cNvPr>
          <p:cNvSpPr txBox="1"/>
          <p:nvPr/>
        </p:nvSpPr>
        <p:spPr>
          <a:xfrm>
            <a:off x="7047224" y="2187116"/>
            <a:ext cx="381226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데이터베이스 기본</a:t>
            </a:r>
            <a:endParaRPr lang="en-US" altLang="ko-KR" sz="3600" b="1" spc="-15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정의</a:t>
            </a:r>
            <a:endParaRPr lang="en-US" altLang="ko-KR" sz="3600" spc="-15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중요한 이유</a:t>
            </a:r>
            <a:endParaRPr lang="en-US" altLang="ko-KR" sz="3600" spc="-15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3600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SQL</a:t>
            </a:r>
          </a:p>
          <a:p>
            <a:pPr marL="571500" indent="-571500">
              <a:buFontTx/>
              <a:buChar char="-"/>
            </a:pPr>
            <a:r>
              <a:rPr lang="ko-KR" altLang="en-US" sz="3600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정규화</a:t>
            </a:r>
            <a:endParaRPr lang="en-US" altLang="ko-KR" sz="3600" spc="-15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예시</a:t>
            </a:r>
            <a:endParaRPr lang="en-US" altLang="ko-KR" sz="3600" spc="-15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35172-57D9-4927-8A39-E7C393110666}"/>
              </a:ext>
            </a:extLst>
          </p:cNvPr>
          <p:cNvSpPr txBox="1"/>
          <p:nvPr/>
        </p:nvSpPr>
        <p:spPr>
          <a:xfrm>
            <a:off x="6687312" y="1299590"/>
            <a:ext cx="886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목차</a:t>
            </a:r>
            <a:endParaRPr lang="ko-KR" altLang="en-US" sz="3200" spc="-300" dirty="0">
              <a:solidFill>
                <a:srgbClr val="E93C1F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823F46-0B2C-4C88-B4DC-923128CB1179}"/>
              </a:ext>
            </a:extLst>
          </p:cNvPr>
          <p:cNvSpPr txBox="1"/>
          <p:nvPr/>
        </p:nvSpPr>
        <p:spPr>
          <a:xfrm>
            <a:off x="-834138" y="934067"/>
            <a:ext cx="8953092" cy="9248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95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</a:t>
            </a:r>
            <a:endParaRPr lang="ko-KR" altLang="en-US" sz="59500" b="1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49312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C068D6-BFAC-4B00-9138-51AE73620B17}"/>
              </a:ext>
            </a:extLst>
          </p:cNvPr>
          <p:cNvSpPr/>
          <p:nvPr/>
        </p:nvSpPr>
        <p:spPr>
          <a:xfrm>
            <a:off x="254315" y="177419"/>
            <a:ext cx="655978" cy="646331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35172-57D9-4927-8A39-E7C393110666}"/>
              </a:ext>
            </a:extLst>
          </p:cNvPr>
          <p:cNvSpPr txBox="1"/>
          <p:nvPr/>
        </p:nvSpPr>
        <p:spPr>
          <a:xfrm>
            <a:off x="1200912" y="531362"/>
            <a:ext cx="3552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정규화 </a:t>
            </a:r>
            <a:r>
              <a:rPr lang="en-US" altLang="ko-KR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– </a:t>
            </a:r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제 </a:t>
            </a:r>
            <a:r>
              <a:rPr lang="en-US" altLang="ko-KR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1 </a:t>
            </a:r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정규형</a:t>
            </a:r>
            <a:endParaRPr lang="ko-KR" altLang="en-US" sz="3200" spc="-300" dirty="0">
              <a:solidFill>
                <a:srgbClr val="E93C1F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2920" y="1481328"/>
            <a:ext cx="1101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074" name="Picture 2" descr="C:\Users\Windows10\Desktop\image\KakaoTalk_20190123_14382996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04" y="1665994"/>
            <a:ext cx="5125984" cy="415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Windows10\Desktop\image\KakaoTalk_20190123_14383403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160" y="1682483"/>
            <a:ext cx="5542883" cy="4139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481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C068D6-BFAC-4B00-9138-51AE73620B17}"/>
              </a:ext>
            </a:extLst>
          </p:cNvPr>
          <p:cNvSpPr/>
          <p:nvPr/>
        </p:nvSpPr>
        <p:spPr>
          <a:xfrm>
            <a:off x="254315" y="177419"/>
            <a:ext cx="655978" cy="646331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35172-57D9-4927-8A39-E7C393110666}"/>
              </a:ext>
            </a:extLst>
          </p:cNvPr>
          <p:cNvSpPr txBox="1"/>
          <p:nvPr/>
        </p:nvSpPr>
        <p:spPr>
          <a:xfrm>
            <a:off x="1200912" y="531362"/>
            <a:ext cx="3552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정규화 </a:t>
            </a:r>
            <a:r>
              <a:rPr lang="en-US" altLang="ko-KR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– </a:t>
            </a:r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제 </a:t>
            </a:r>
            <a:r>
              <a:rPr lang="en-US" altLang="ko-KR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2 </a:t>
            </a:r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정규형</a:t>
            </a:r>
            <a:endParaRPr lang="ko-KR" altLang="en-US" sz="3200" spc="-300" dirty="0">
              <a:solidFill>
                <a:srgbClr val="E93C1F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2920" y="1481328"/>
            <a:ext cx="1101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18889" y="2033801"/>
            <a:ext cx="4409954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제 </a:t>
            </a:r>
            <a:r>
              <a:rPr lang="en-US" altLang="ko-KR" sz="25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1</a:t>
            </a:r>
            <a:r>
              <a:rPr lang="ko-KR" altLang="en-US" sz="25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정규형 </a:t>
            </a:r>
            <a:endParaRPr lang="en-US" altLang="ko-KR" sz="25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r>
              <a:rPr lang="en-US" altLang="ko-KR" sz="25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-&gt; </a:t>
            </a:r>
            <a:r>
              <a:rPr lang="ko-KR" altLang="en-US" sz="25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여러 </a:t>
            </a:r>
            <a:r>
              <a:rPr lang="ko-KR" altLang="en-US" sz="2500" b="1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열</a:t>
            </a:r>
            <a:r>
              <a:rPr lang="ko-KR" altLang="en-US" sz="25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에 걸쳐 있는 중복 데이터 다룸</a:t>
            </a:r>
            <a:endParaRPr lang="en-US" altLang="ko-KR" sz="25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endParaRPr lang="en-US" altLang="ko-KR" sz="25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r>
              <a:rPr lang="ko-KR" altLang="en-US" sz="25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제 </a:t>
            </a:r>
            <a:r>
              <a:rPr lang="en-US" altLang="ko-KR" sz="25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2</a:t>
            </a:r>
            <a:r>
              <a:rPr lang="ko-KR" altLang="en-US" sz="25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정규형</a:t>
            </a:r>
          </a:p>
          <a:p>
            <a:r>
              <a:rPr lang="en-US" altLang="ko-KR" sz="25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-&gt;</a:t>
            </a:r>
            <a:r>
              <a:rPr lang="ko-KR" altLang="en-US" sz="25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여러 </a:t>
            </a:r>
            <a:r>
              <a:rPr lang="ko-KR" altLang="en-US" sz="2500" b="1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행</a:t>
            </a:r>
            <a:r>
              <a:rPr lang="ko-KR" altLang="en-US" sz="25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에 걸친 필요 없는 데이터에 관함</a:t>
            </a:r>
          </a:p>
        </p:txBody>
      </p:sp>
      <p:pic>
        <p:nvPicPr>
          <p:cNvPr id="7" name="Picture 2" descr="C:\Users\Windows10\Desktop\image\KakaoTalk_20190123_14382996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83" y="1665994"/>
            <a:ext cx="6047262" cy="385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673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C068D6-BFAC-4B00-9138-51AE73620B17}"/>
              </a:ext>
            </a:extLst>
          </p:cNvPr>
          <p:cNvSpPr/>
          <p:nvPr/>
        </p:nvSpPr>
        <p:spPr>
          <a:xfrm>
            <a:off x="254315" y="177419"/>
            <a:ext cx="655978" cy="646331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35172-57D9-4927-8A39-E7C393110666}"/>
              </a:ext>
            </a:extLst>
          </p:cNvPr>
          <p:cNvSpPr txBox="1"/>
          <p:nvPr/>
        </p:nvSpPr>
        <p:spPr>
          <a:xfrm>
            <a:off x="1200912" y="531362"/>
            <a:ext cx="3552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정규화 </a:t>
            </a:r>
            <a:r>
              <a:rPr lang="en-US" altLang="ko-KR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– </a:t>
            </a:r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제 </a:t>
            </a:r>
            <a:r>
              <a:rPr lang="en-US" altLang="ko-KR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2 </a:t>
            </a:r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정규형</a:t>
            </a:r>
            <a:endParaRPr lang="ko-KR" altLang="en-US" sz="3200" spc="-300" dirty="0">
              <a:solidFill>
                <a:srgbClr val="E93C1F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2920" y="1481328"/>
            <a:ext cx="1101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098" name="Picture 2" descr="C:\Users\Windows10\Desktop\image\KakaoTalk_20190123_14383485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93" y="1481328"/>
            <a:ext cx="5081614" cy="318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Windows10\Desktop\image\KakaoTalk_20190123_14383629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79" y="1216961"/>
            <a:ext cx="5613561" cy="371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2920" y="5197033"/>
            <a:ext cx="501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제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1,2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정규형 만족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, 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효율적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/ 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자족적 테이블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12180" y="5197033"/>
            <a:ext cx="5509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Darren Ryder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의 정보가 중복  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-&gt; 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제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2 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정규화 </a:t>
            </a:r>
            <a:r>
              <a:rPr lang="ko-KR" altLang="en-US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해야함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342900" indent="-342900">
              <a:buFontTx/>
              <a:buChar char="-"/>
            </a:pPr>
            <a:endParaRPr lang="ko-KR" altLang="en-US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구매정보인 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purchases </a:t>
            </a:r>
            <a:r>
              <a:rPr lang="ko-KR" altLang="en-US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제거해야함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3693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C068D6-BFAC-4B00-9138-51AE73620B17}"/>
              </a:ext>
            </a:extLst>
          </p:cNvPr>
          <p:cNvSpPr/>
          <p:nvPr/>
        </p:nvSpPr>
        <p:spPr>
          <a:xfrm>
            <a:off x="254315" y="177419"/>
            <a:ext cx="655978" cy="646331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35172-57D9-4927-8A39-E7C393110666}"/>
              </a:ext>
            </a:extLst>
          </p:cNvPr>
          <p:cNvSpPr txBox="1"/>
          <p:nvPr/>
        </p:nvSpPr>
        <p:spPr>
          <a:xfrm>
            <a:off x="1200912" y="531362"/>
            <a:ext cx="3552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정규화 </a:t>
            </a:r>
            <a:r>
              <a:rPr lang="en-US" altLang="ko-KR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– </a:t>
            </a:r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제 </a:t>
            </a:r>
            <a:r>
              <a:rPr lang="en-US" altLang="ko-KR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2 </a:t>
            </a:r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정규형</a:t>
            </a:r>
            <a:endParaRPr lang="ko-KR" altLang="en-US" sz="3200" spc="-300" dirty="0">
              <a:solidFill>
                <a:srgbClr val="E93C1F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2920" y="1481328"/>
            <a:ext cx="1101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122" name="Picture 2" descr="C:\Users\Windows10\Desktop\image\KakaoTalk_20190123_14383746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11" y="1665994"/>
            <a:ext cx="5585378" cy="266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Windows10\Desktop\image\KakaoTalk_20190123_14383854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80" y="1364066"/>
            <a:ext cx="5755238" cy="296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4315" y="4801378"/>
            <a:ext cx="5585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Darren Ryder 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중복을 제거하고 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address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를 쉽게 검색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, 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갱신 할 수 있게 만든 표</a:t>
            </a:r>
          </a:p>
          <a:p>
            <a:endParaRPr lang="ko-KR" altLang="en-US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2180" y="4606195"/>
            <a:ext cx="57552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새로운 </a:t>
            </a:r>
            <a:r>
              <a:rPr lang="en-US" altLang="ko-KR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puchases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테이블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- </a:t>
            </a:r>
            <a:r>
              <a:rPr lang="en-US" altLang="ko-KR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CustNo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열은 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Customers 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와 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Purchases 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테이블을 연결하는 키로 사용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- Purchases 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테이블에는 </a:t>
            </a:r>
            <a:r>
              <a:rPr lang="ko-KR" altLang="en-US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기본키가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없지만 유일한 구매에 대한 추적이 필요하지 않으므로 관계 없다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1078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C068D6-BFAC-4B00-9138-51AE73620B17}"/>
              </a:ext>
            </a:extLst>
          </p:cNvPr>
          <p:cNvSpPr/>
          <p:nvPr/>
        </p:nvSpPr>
        <p:spPr>
          <a:xfrm>
            <a:off x="254315" y="177419"/>
            <a:ext cx="655978" cy="646331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35172-57D9-4927-8A39-E7C393110666}"/>
              </a:ext>
            </a:extLst>
          </p:cNvPr>
          <p:cNvSpPr txBox="1"/>
          <p:nvPr/>
        </p:nvSpPr>
        <p:spPr>
          <a:xfrm>
            <a:off x="1200912" y="531362"/>
            <a:ext cx="4394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정규화 </a:t>
            </a:r>
            <a:r>
              <a:rPr lang="en-US" altLang="ko-KR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– </a:t>
            </a:r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제 </a:t>
            </a:r>
            <a:r>
              <a:rPr lang="en-US" altLang="ko-KR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3 </a:t>
            </a:r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정규형 이상</a:t>
            </a:r>
            <a:endParaRPr lang="ko-KR" altLang="en-US" sz="3200" spc="-300" dirty="0">
              <a:solidFill>
                <a:srgbClr val="E93C1F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2920" y="1481328"/>
            <a:ext cx="1101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7" name="Picture 3" descr="C:\Users\Windows10\Desktop\image\KakaoTalk_20190123_14383403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93" y="1154210"/>
            <a:ext cx="4312148" cy="253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Windows10\Desktop\image\KakaoTalk_20190123_14383746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96" y="3867103"/>
            <a:ext cx="5585378" cy="266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Windows10\Desktop\image\KakaoTalk_20190123_14383854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80" y="3867103"/>
            <a:ext cx="5226838" cy="269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Windows10\Desktop\image\KakaoTalk_20190123_14383485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874" y="531813"/>
            <a:ext cx="5081614" cy="318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꺾인 연결선 14"/>
          <p:cNvCxnSpPr/>
          <p:nvPr/>
        </p:nvCxnSpPr>
        <p:spPr>
          <a:xfrm flipV="1">
            <a:off x="1655180" y="1342663"/>
            <a:ext cx="4357000" cy="138666"/>
          </a:xfrm>
          <a:prstGeom prst="bentConnector3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/>
          <p:nvPr/>
        </p:nvCxnSpPr>
        <p:spPr>
          <a:xfrm flipV="1">
            <a:off x="803592" y="4469756"/>
            <a:ext cx="5388864" cy="138666"/>
          </a:xfrm>
          <a:prstGeom prst="bentConnector3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956590" y="1411996"/>
            <a:ext cx="559692" cy="253999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889460" y="1250480"/>
            <a:ext cx="650236" cy="311665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53356" y="4383256"/>
            <a:ext cx="650236" cy="311665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7436734" y="4313923"/>
            <a:ext cx="650236" cy="311665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6123008" y="4313923"/>
            <a:ext cx="650236" cy="311665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꺾인 연결선 30"/>
          <p:cNvCxnSpPr>
            <a:stCxn id="24" idx="5"/>
            <a:endCxn id="27" idx="0"/>
          </p:cNvCxnSpPr>
          <p:nvPr/>
        </p:nvCxnSpPr>
        <p:spPr>
          <a:xfrm rot="16200000" flipH="1">
            <a:off x="3255522" y="-192408"/>
            <a:ext cx="2685125" cy="6327535"/>
          </a:xfrm>
          <a:prstGeom prst="bentConnector3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25" idx="4"/>
          </p:cNvCxnSpPr>
          <p:nvPr/>
        </p:nvCxnSpPr>
        <p:spPr>
          <a:xfrm rot="16200000" flipH="1">
            <a:off x="5612327" y="2164396"/>
            <a:ext cx="2904177" cy="1699674"/>
          </a:xfrm>
          <a:prstGeom prst="bentConnector3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763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C068D6-BFAC-4B00-9138-51AE73620B17}"/>
              </a:ext>
            </a:extLst>
          </p:cNvPr>
          <p:cNvSpPr/>
          <p:nvPr/>
        </p:nvSpPr>
        <p:spPr>
          <a:xfrm>
            <a:off x="254315" y="177419"/>
            <a:ext cx="655978" cy="646331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35172-57D9-4927-8A39-E7C393110666}"/>
              </a:ext>
            </a:extLst>
          </p:cNvPr>
          <p:cNvSpPr txBox="1"/>
          <p:nvPr/>
        </p:nvSpPr>
        <p:spPr>
          <a:xfrm>
            <a:off x="1200912" y="531362"/>
            <a:ext cx="4394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정규화 </a:t>
            </a:r>
            <a:r>
              <a:rPr lang="en-US" altLang="ko-KR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– </a:t>
            </a:r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제 </a:t>
            </a:r>
            <a:r>
              <a:rPr lang="en-US" altLang="ko-KR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3 </a:t>
            </a:r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정규형 이상</a:t>
            </a:r>
            <a:endParaRPr lang="ko-KR" altLang="en-US" sz="3200" spc="-300" dirty="0">
              <a:solidFill>
                <a:srgbClr val="E93C1F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2920" y="1481328"/>
            <a:ext cx="1101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0293" y="1703702"/>
            <a:ext cx="97268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r>
              <a:rPr lang="ko-KR" altLang="en-US" sz="20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제 </a:t>
            </a:r>
            <a:r>
              <a:rPr lang="en-US" altLang="ko-KR" sz="20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3 </a:t>
            </a:r>
            <a:r>
              <a:rPr lang="ko-KR" altLang="en-US" sz="20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정규화 이상을 해야 할 때</a:t>
            </a:r>
            <a:endParaRPr lang="en-US" altLang="ko-KR" sz="20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r>
              <a:rPr lang="en-US" altLang="ko-KR" sz="20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1. </a:t>
            </a:r>
            <a:r>
              <a:rPr lang="ko-KR" altLang="en-US" sz="20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새로운 열이 많이 추가 될 것으로 예상</a:t>
            </a:r>
          </a:p>
          <a:p>
            <a:r>
              <a:rPr lang="en-US" altLang="ko-KR" sz="20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2. </a:t>
            </a:r>
            <a:r>
              <a:rPr lang="ko-KR" altLang="en-US" sz="20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언제는 전역 갱신 할 수도 있음</a:t>
            </a:r>
            <a:endParaRPr lang="en-US" altLang="ko-KR" sz="20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endParaRPr lang="en-US" altLang="ko-KR" sz="20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endParaRPr lang="ko-KR" altLang="en-US" sz="20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r>
              <a:rPr lang="ko-KR" altLang="en-US" sz="20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우리 학과 홈페이지 같은 경우 새로운 열이 많이 추가 되거나 전역으로 갱신 할 일은 없어 보이므로 일단 제 </a:t>
            </a:r>
            <a:r>
              <a:rPr lang="en-US" altLang="ko-KR" sz="20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2 </a:t>
            </a:r>
            <a:r>
              <a:rPr lang="ko-KR" altLang="en-US" sz="20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정규형까지만 했다</a:t>
            </a:r>
            <a:r>
              <a:rPr lang="en-US" altLang="ko-KR" sz="20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2476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C068D6-BFAC-4B00-9138-51AE73620B17}"/>
              </a:ext>
            </a:extLst>
          </p:cNvPr>
          <p:cNvSpPr/>
          <p:nvPr/>
        </p:nvSpPr>
        <p:spPr>
          <a:xfrm>
            <a:off x="254315" y="177419"/>
            <a:ext cx="655978" cy="646331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35172-57D9-4927-8A39-E7C393110666}"/>
              </a:ext>
            </a:extLst>
          </p:cNvPr>
          <p:cNvSpPr txBox="1"/>
          <p:nvPr/>
        </p:nvSpPr>
        <p:spPr>
          <a:xfrm>
            <a:off x="1200912" y="531362"/>
            <a:ext cx="2611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정규화의 이면</a:t>
            </a:r>
            <a:endParaRPr lang="ko-KR" altLang="en-US" sz="3200" spc="-300" dirty="0">
              <a:solidFill>
                <a:srgbClr val="E93C1F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40941" y="8170885"/>
            <a:ext cx="1101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0292" y="1665994"/>
            <a:ext cx="97268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정규화는 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MySQL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을 느리게 할 수도 있다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 </a:t>
            </a:r>
          </a:p>
          <a:p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한 쿼리에 </a:t>
            </a:r>
            <a:r>
              <a:rPr lang="ko-KR" altLang="en-US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여러개의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MySQL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호출을 할 수 </a:t>
            </a:r>
            <a:r>
              <a:rPr lang="ko-KR" altLang="en-US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있기때문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인기 있는 사이트에서 테이블을 정규화하면 수많은 동시 사용자로 인해 엄청난 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DB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접근이 일어날 수 있다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r>
              <a:rPr lang="ko-KR" altLang="en-US" b="1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즉</a:t>
            </a:r>
            <a:r>
              <a:rPr lang="en-US" altLang="ko-KR" b="1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, </a:t>
            </a:r>
            <a:r>
              <a:rPr lang="ko-KR" altLang="en-US" b="1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공통적으로 많이 찾아 보는 데이터는 최대한 비정규화 하는 것이 옳다</a:t>
            </a:r>
            <a:r>
              <a:rPr lang="en-US" altLang="ko-KR" b="1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endParaRPr lang="en-US" altLang="ko-KR" b="1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물론 그렇게 했을 시에는 중복 데이터에 관해 갱신 할 때 야기하는 문제를 고려해야 할 것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endParaRPr lang="ko-KR" altLang="en-US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1870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C068D6-BFAC-4B00-9138-51AE73620B17}"/>
              </a:ext>
            </a:extLst>
          </p:cNvPr>
          <p:cNvSpPr/>
          <p:nvPr/>
        </p:nvSpPr>
        <p:spPr>
          <a:xfrm>
            <a:off x="254315" y="177419"/>
            <a:ext cx="655978" cy="646331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35172-57D9-4927-8A39-E7C393110666}"/>
              </a:ext>
            </a:extLst>
          </p:cNvPr>
          <p:cNvSpPr txBox="1"/>
          <p:nvPr/>
        </p:nvSpPr>
        <p:spPr>
          <a:xfrm>
            <a:off x="1200912" y="531362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rgbClr val="E93C1F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관계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2920" y="1481328"/>
            <a:ext cx="1101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6149" name="Picture 5" descr="C:\Users\Windows10\Desktop\image\KakaoTalk_20190123_14385337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914" y="1309205"/>
            <a:ext cx="6489184" cy="242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Windows10\Desktop\image\KakaoTalk_20190123_14385973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87" y="3919637"/>
            <a:ext cx="5358568" cy="236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Windows10\Desktop\image\KakaoTalk_20190123_14390348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174" y="3919637"/>
            <a:ext cx="5024228" cy="244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834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C068D6-BFAC-4B00-9138-51AE73620B17}"/>
              </a:ext>
            </a:extLst>
          </p:cNvPr>
          <p:cNvSpPr/>
          <p:nvPr/>
        </p:nvSpPr>
        <p:spPr>
          <a:xfrm>
            <a:off x="254315" y="177419"/>
            <a:ext cx="655978" cy="646331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DD423-6615-4A8B-BCAC-828A0DF5324E}"/>
              </a:ext>
            </a:extLst>
          </p:cNvPr>
          <p:cNvSpPr txBox="1"/>
          <p:nvPr/>
        </p:nvSpPr>
        <p:spPr>
          <a:xfrm>
            <a:off x="833023" y="1465221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3600" b="1" spc="-15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endParaRPr lang="en-US" altLang="ko-KR" sz="3600" b="1" spc="-15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7248" y="1572768"/>
            <a:ext cx="6429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시나공</a:t>
            </a:r>
            <a:r>
              <a:rPr lang="ko-KR" altLang="en-US" dirty="0"/>
              <a:t> 정보처리기사 데이터베이스 파트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Learning PHP, MySQL, &amp; JavaScript 4</a:t>
            </a:r>
            <a:r>
              <a:rPr lang="en-US" altLang="ko-KR" baseline="30000" dirty="0"/>
              <a:t>th</a:t>
            </a:r>
            <a:r>
              <a:rPr lang="en-US" altLang="ko-KR" dirty="0"/>
              <a:t> edition, Robin Nixon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0911" y="1572768"/>
            <a:ext cx="2456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개념 참고자료 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8356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C068D6-BFAC-4B00-9138-51AE73620B17}"/>
              </a:ext>
            </a:extLst>
          </p:cNvPr>
          <p:cNvSpPr/>
          <p:nvPr/>
        </p:nvSpPr>
        <p:spPr>
          <a:xfrm>
            <a:off x="5768011" y="914399"/>
            <a:ext cx="655978" cy="646331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35172-57D9-4927-8A39-E7C393110666}"/>
              </a:ext>
            </a:extLst>
          </p:cNvPr>
          <p:cNvSpPr txBox="1"/>
          <p:nvPr/>
        </p:nvSpPr>
        <p:spPr>
          <a:xfrm>
            <a:off x="6687312" y="1299590"/>
            <a:ext cx="886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목차</a:t>
            </a:r>
            <a:endParaRPr lang="ko-KR" altLang="en-US" sz="3200" spc="-300" dirty="0">
              <a:solidFill>
                <a:srgbClr val="E93C1F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823F46-0B2C-4C88-B4DC-923128CB1179}"/>
              </a:ext>
            </a:extLst>
          </p:cNvPr>
          <p:cNvSpPr txBox="1"/>
          <p:nvPr/>
        </p:nvSpPr>
        <p:spPr>
          <a:xfrm>
            <a:off x="-1121008" y="1076197"/>
            <a:ext cx="8953092" cy="9248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95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</a:t>
            </a:r>
            <a:endParaRPr lang="ko-KR" altLang="en-US" sz="59500" b="1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2D87BA-0928-4167-BCE3-F05DF6171350}"/>
              </a:ext>
            </a:extLst>
          </p:cNvPr>
          <p:cNvSpPr txBox="1"/>
          <p:nvPr/>
        </p:nvSpPr>
        <p:spPr>
          <a:xfrm>
            <a:off x="7352022" y="2187116"/>
            <a:ext cx="31918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MariaDB</a:t>
            </a:r>
          </a:p>
          <a:p>
            <a:pPr marL="571500" indent="-571500">
              <a:buFontTx/>
              <a:buChar char="-"/>
            </a:pPr>
            <a:r>
              <a:rPr lang="ko-KR" altLang="en-US" sz="3600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소개</a:t>
            </a:r>
            <a:endParaRPr lang="en-US" altLang="ko-KR" sz="3600" spc="-15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설치</a:t>
            </a:r>
            <a:r>
              <a:rPr lang="en-US" altLang="ko-KR" sz="3600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3600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및 설정</a:t>
            </a:r>
            <a:endParaRPr lang="en-US" altLang="ko-KR" sz="3600" spc="-15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0171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6F0E38-C2B5-4D5B-A7AA-157E885123C4}"/>
              </a:ext>
            </a:extLst>
          </p:cNvPr>
          <p:cNvSpPr/>
          <p:nvPr/>
        </p:nvSpPr>
        <p:spPr>
          <a:xfrm>
            <a:off x="254315" y="177419"/>
            <a:ext cx="655978" cy="646331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B92581-DC62-4CEA-8CCC-208EB2CB4255}"/>
              </a:ext>
            </a:extLst>
          </p:cNvPr>
          <p:cNvSpPr txBox="1"/>
          <p:nvPr/>
        </p:nvSpPr>
        <p:spPr>
          <a:xfrm>
            <a:off x="1200912" y="823750"/>
            <a:ext cx="909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>
                <a:solidFill>
                  <a:srgbClr val="E93C1F"/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정의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A69D446-3AA6-48B6-A0F1-3AB6BD3A1DF2}"/>
              </a:ext>
            </a:extLst>
          </p:cNvPr>
          <p:cNvGrpSpPr/>
          <p:nvPr/>
        </p:nvGrpSpPr>
        <p:grpSpPr>
          <a:xfrm>
            <a:off x="1539488" y="4089136"/>
            <a:ext cx="2158981" cy="2052499"/>
            <a:chOff x="1539488" y="4089136"/>
            <a:chExt cx="2158981" cy="2052499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B9D5ECB-09F7-4889-A488-EC90DA920260}"/>
                </a:ext>
              </a:extLst>
            </p:cNvPr>
            <p:cNvSpPr/>
            <p:nvPr/>
          </p:nvSpPr>
          <p:spPr>
            <a:xfrm>
              <a:off x="1539488" y="4089136"/>
              <a:ext cx="2052499" cy="2052499"/>
            </a:xfrm>
            <a:prstGeom prst="ellipse">
              <a:avLst/>
            </a:prstGeom>
            <a:solidFill>
              <a:srgbClr val="E93C1F"/>
            </a:solidFill>
            <a:ln>
              <a:solidFill>
                <a:srgbClr val="E93C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AD0C811-6C34-4866-95E2-3D4E69ADAFEB}"/>
                </a:ext>
              </a:extLst>
            </p:cNvPr>
            <p:cNvSpPr txBox="1"/>
            <p:nvPr/>
          </p:nvSpPr>
          <p:spPr>
            <a:xfrm>
              <a:off x="1617054" y="4894397"/>
              <a:ext cx="20814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bg1"/>
                  </a:solidFill>
                  <a:latin typeface="THE정고딕120" panose="02020603020101020101" pitchFamily="18" charset="-127"/>
                  <a:ea typeface="THE정고딕120" panose="02020603020101020101" pitchFamily="18" charset="-127"/>
                </a:rPr>
                <a:t>운영 데이터</a:t>
              </a:r>
              <a:endParaRPr lang="en-US" altLang="ko-KR" sz="2800" spc="-150" dirty="0">
                <a:solidFill>
                  <a:schemeClr val="bg1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E73A03E-1CFC-4E95-B308-529772429FD6}"/>
              </a:ext>
            </a:extLst>
          </p:cNvPr>
          <p:cNvGrpSpPr/>
          <p:nvPr/>
        </p:nvGrpSpPr>
        <p:grpSpPr>
          <a:xfrm>
            <a:off x="6104736" y="1701989"/>
            <a:ext cx="2155516" cy="2052499"/>
            <a:chOff x="6104736" y="1701989"/>
            <a:chExt cx="2155516" cy="205249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0E353BE-2500-41E2-AE3C-907DA6903CC0}"/>
                </a:ext>
              </a:extLst>
            </p:cNvPr>
            <p:cNvSpPr/>
            <p:nvPr/>
          </p:nvSpPr>
          <p:spPr>
            <a:xfrm>
              <a:off x="6104736" y="1701989"/>
              <a:ext cx="2052499" cy="2052499"/>
            </a:xfrm>
            <a:prstGeom prst="ellipse">
              <a:avLst/>
            </a:prstGeom>
            <a:solidFill>
              <a:srgbClr val="E93C1F"/>
            </a:solidFill>
            <a:ln>
              <a:solidFill>
                <a:srgbClr val="E93C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675E7A6-44EE-40B9-A116-75B7A5018D8F}"/>
                </a:ext>
              </a:extLst>
            </p:cNvPr>
            <p:cNvSpPr txBox="1"/>
            <p:nvPr/>
          </p:nvSpPr>
          <p:spPr>
            <a:xfrm>
              <a:off x="6401885" y="2159424"/>
              <a:ext cx="185836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spc="-150">
                  <a:solidFill>
                    <a:schemeClr val="bg1"/>
                  </a:solidFill>
                  <a:latin typeface="THE정고딕120" panose="02020603020101020101" pitchFamily="18" charset="-127"/>
                  <a:ea typeface="THE정고딕120" panose="02020603020101020101" pitchFamily="18" charset="-127"/>
                </a:rPr>
                <a:t>저장된 데이터</a:t>
              </a:r>
              <a:endParaRPr lang="ko-KR" altLang="en-US" sz="3600" spc="-150" dirty="0">
                <a:solidFill>
                  <a:schemeClr val="bg1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FA09F8D-BE2A-4152-AB7E-992950E8B788}"/>
              </a:ext>
            </a:extLst>
          </p:cNvPr>
          <p:cNvGrpSpPr/>
          <p:nvPr/>
        </p:nvGrpSpPr>
        <p:grpSpPr>
          <a:xfrm>
            <a:off x="1539488" y="1733340"/>
            <a:ext cx="2111386" cy="2052499"/>
            <a:chOff x="1539488" y="1733340"/>
            <a:chExt cx="2111386" cy="2052499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3BC2C11-DC1A-4A04-89F9-03F8E78F1DB8}"/>
                </a:ext>
              </a:extLst>
            </p:cNvPr>
            <p:cNvSpPr/>
            <p:nvPr/>
          </p:nvSpPr>
          <p:spPr>
            <a:xfrm>
              <a:off x="1539488" y="1733340"/>
              <a:ext cx="2052499" cy="2052499"/>
            </a:xfrm>
            <a:prstGeom prst="ellipse">
              <a:avLst/>
            </a:prstGeom>
            <a:solidFill>
              <a:srgbClr val="E93C1F"/>
            </a:solidFill>
            <a:ln>
              <a:solidFill>
                <a:srgbClr val="E93C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9D1501B-856D-4ED2-950E-31AB79639C0A}"/>
                </a:ext>
              </a:extLst>
            </p:cNvPr>
            <p:cNvSpPr txBox="1"/>
            <p:nvPr/>
          </p:nvSpPr>
          <p:spPr>
            <a:xfrm>
              <a:off x="1834676" y="2179193"/>
              <a:ext cx="181619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spc="-150" dirty="0">
                  <a:solidFill>
                    <a:schemeClr val="bg1"/>
                  </a:solidFill>
                  <a:latin typeface="THE정고딕120" panose="02020603020101020101" pitchFamily="18" charset="-127"/>
                  <a:ea typeface="THE정고딕120" panose="02020603020101020101" pitchFamily="18" charset="-127"/>
                </a:rPr>
                <a:t>통합된 데이터</a:t>
              </a:r>
              <a:endParaRPr lang="en-US" altLang="ko-KR" sz="3600" spc="-150" dirty="0">
                <a:solidFill>
                  <a:schemeClr val="bg1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B1EF51E-E076-4B5D-9208-602CF4991F5E}"/>
              </a:ext>
            </a:extLst>
          </p:cNvPr>
          <p:cNvGrpSpPr/>
          <p:nvPr/>
        </p:nvGrpSpPr>
        <p:grpSpPr>
          <a:xfrm>
            <a:off x="6104736" y="4089136"/>
            <a:ext cx="2337863" cy="2052499"/>
            <a:chOff x="6104736" y="4089136"/>
            <a:chExt cx="2337863" cy="2052499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F3791253-BBD5-48CF-ACD0-5871091EA0F9}"/>
                </a:ext>
              </a:extLst>
            </p:cNvPr>
            <p:cNvSpPr/>
            <p:nvPr/>
          </p:nvSpPr>
          <p:spPr>
            <a:xfrm>
              <a:off x="6104736" y="4089136"/>
              <a:ext cx="2052499" cy="2052499"/>
            </a:xfrm>
            <a:prstGeom prst="ellipse">
              <a:avLst/>
            </a:prstGeom>
            <a:solidFill>
              <a:srgbClr val="E93C1F"/>
            </a:solidFill>
            <a:ln>
              <a:solidFill>
                <a:srgbClr val="E93C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3998272-116F-4AF8-8032-6C8138E8FB11}"/>
                </a:ext>
              </a:extLst>
            </p:cNvPr>
            <p:cNvSpPr txBox="1"/>
            <p:nvPr/>
          </p:nvSpPr>
          <p:spPr>
            <a:xfrm>
              <a:off x="6197213" y="4822753"/>
              <a:ext cx="22453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bg1"/>
                  </a:solidFill>
                  <a:latin typeface="THE정고딕120" panose="02020603020101020101" pitchFamily="18" charset="-127"/>
                  <a:ea typeface="THE정고딕120" panose="02020603020101020101" pitchFamily="18" charset="-127"/>
                </a:rPr>
                <a:t>공용 데이터</a:t>
              </a:r>
              <a:endParaRPr lang="en-US" altLang="ko-KR" sz="2800" spc="-150" dirty="0">
                <a:solidFill>
                  <a:schemeClr val="bg1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CF68A84-2BBF-4592-B11B-C19CD5951CA5}"/>
              </a:ext>
            </a:extLst>
          </p:cNvPr>
          <p:cNvSpPr txBox="1"/>
          <p:nvPr/>
        </p:nvSpPr>
        <p:spPr>
          <a:xfrm>
            <a:off x="3846484" y="2150044"/>
            <a:ext cx="2281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자료의 중복 </a:t>
            </a:r>
            <a:r>
              <a:rPr lang="en-US" altLang="ko-KR" sz="2000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x</a:t>
            </a:r>
          </a:p>
          <a:p>
            <a:r>
              <a:rPr lang="ko-KR" altLang="en-US" sz="2000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상호 관련 </a:t>
            </a:r>
            <a:r>
              <a:rPr lang="en-US" altLang="ko-KR" sz="2000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3A8654-EB5F-4F04-AAE8-3963E6D4A828}"/>
              </a:ext>
            </a:extLst>
          </p:cNvPr>
          <p:cNvSpPr txBox="1"/>
          <p:nvPr/>
        </p:nvSpPr>
        <p:spPr>
          <a:xfrm>
            <a:off x="3846484" y="4533758"/>
            <a:ext cx="2281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존재 가치 확실</a:t>
            </a:r>
            <a:endParaRPr lang="en-US" altLang="ko-KR" sz="2000" spc="-15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708488-45DE-4B63-8B1D-26E6E4931107}"/>
              </a:ext>
            </a:extLst>
          </p:cNvPr>
          <p:cNvSpPr txBox="1"/>
          <p:nvPr/>
        </p:nvSpPr>
        <p:spPr>
          <a:xfrm>
            <a:off x="8431369" y="2179193"/>
            <a:ext cx="3377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컴퓨터가 접근 가능한 </a:t>
            </a:r>
            <a:endParaRPr lang="en-US" altLang="ko-KR" sz="2000" spc="-15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r>
              <a:rPr lang="ko-KR" altLang="en-US" sz="2000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저장매체에 저장</a:t>
            </a:r>
            <a:endParaRPr lang="en-US" altLang="ko-KR" sz="2000" spc="-15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D0DDB8-D9F1-47A3-A916-8155FDFD3B45}"/>
              </a:ext>
            </a:extLst>
          </p:cNvPr>
          <p:cNvSpPr txBox="1"/>
          <p:nvPr/>
        </p:nvSpPr>
        <p:spPr>
          <a:xfrm>
            <a:off x="8442599" y="4533758"/>
            <a:ext cx="3524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여러 응용 시스템의 공동사용</a:t>
            </a:r>
            <a:endParaRPr lang="en-US" altLang="ko-KR" sz="2000" spc="-15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328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C068D6-BFAC-4B00-9138-51AE73620B17}"/>
              </a:ext>
            </a:extLst>
          </p:cNvPr>
          <p:cNvSpPr/>
          <p:nvPr/>
        </p:nvSpPr>
        <p:spPr>
          <a:xfrm>
            <a:off x="254315" y="177419"/>
            <a:ext cx="655978" cy="646331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35172-57D9-4927-8A39-E7C393110666}"/>
              </a:ext>
            </a:extLst>
          </p:cNvPr>
          <p:cNvSpPr txBox="1"/>
          <p:nvPr/>
        </p:nvSpPr>
        <p:spPr>
          <a:xfrm>
            <a:off x="1200912" y="531362"/>
            <a:ext cx="2456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MariaDB </a:t>
            </a:r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소개</a:t>
            </a:r>
            <a:endParaRPr lang="ko-KR" altLang="en-US" sz="3200" spc="-300" dirty="0">
              <a:solidFill>
                <a:srgbClr val="E93C1F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DD423-6615-4A8B-BCAC-828A0DF5324E}"/>
              </a:ext>
            </a:extLst>
          </p:cNvPr>
          <p:cNvSpPr txBox="1"/>
          <p:nvPr/>
        </p:nvSpPr>
        <p:spPr>
          <a:xfrm>
            <a:off x="833023" y="1465221"/>
            <a:ext cx="104887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MySQL</a:t>
            </a:r>
            <a:r>
              <a:rPr lang="ko-KR" altLang="en-US" sz="3600" b="1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과 자매버전으로 불리우는 오픈소스</a:t>
            </a:r>
            <a:r>
              <a:rPr lang="en-US" altLang="ko-KR" sz="3600" b="1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RDBMS</a:t>
            </a:r>
          </a:p>
          <a:p>
            <a:endParaRPr lang="en-US" altLang="ko-KR" sz="3600" b="1" spc="-15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r>
              <a:rPr lang="en-US" altLang="ko-KR" sz="3600" b="1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MariaDB</a:t>
            </a:r>
            <a:r>
              <a:rPr lang="ko-KR" altLang="en-US" sz="3600" b="1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에서 </a:t>
            </a:r>
            <a:r>
              <a:rPr lang="en-US" altLang="ko-KR" sz="3600" b="1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MySQL</a:t>
            </a:r>
            <a:r>
              <a:rPr lang="ko-KR" altLang="en-US" sz="3600" b="1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의 기능 거의 모두 지원</a:t>
            </a:r>
            <a:endParaRPr lang="en-US" altLang="ko-KR" sz="3600" b="1" spc="-15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endParaRPr lang="en-US" altLang="ko-KR" sz="3600" b="1" spc="-15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endParaRPr lang="en-US" altLang="ko-KR" sz="3600" b="1" spc="-15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pic>
        <p:nvPicPr>
          <p:cNvPr id="3" name="그림 2" descr="클립아트이(가) 표시된 사진&#10;&#10;자동 생성된 설명">
            <a:extLst>
              <a:ext uri="{FF2B5EF4-FFF2-40B4-BE49-F238E27FC236}">
                <a16:creationId xmlns:a16="http://schemas.microsoft.com/office/drawing/2014/main" id="{E71776BA-F933-41DC-B4E5-F195669F8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973" y="3429000"/>
            <a:ext cx="6896698" cy="254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3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C068D6-BFAC-4B00-9138-51AE73620B17}"/>
              </a:ext>
            </a:extLst>
          </p:cNvPr>
          <p:cNvSpPr/>
          <p:nvPr/>
        </p:nvSpPr>
        <p:spPr>
          <a:xfrm>
            <a:off x="5768011" y="914399"/>
            <a:ext cx="655978" cy="646331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FC43F7-6E9E-4253-86CA-E6ECB8C2597D}"/>
              </a:ext>
            </a:extLst>
          </p:cNvPr>
          <p:cNvSpPr txBox="1"/>
          <p:nvPr/>
        </p:nvSpPr>
        <p:spPr>
          <a:xfrm>
            <a:off x="6712745" y="2338220"/>
            <a:ext cx="37096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prstClr val="black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학과홈페이지</a:t>
            </a:r>
            <a:r>
              <a:rPr lang="en-US" altLang="ko-KR" sz="3600" spc="-150" dirty="0">
                <a:solidFill>
                  <a:prstClr val="black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-</a:t>
            </a:r>
          </a:p>
          <a:p>
            <a:r>
              <a:rPr lang="ko-KR" altLang="en-US" sz="3600" spc="-150" dirty="0">
                <a:solidFill>
                  <a:prstClr val="black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데이터베이스 설계</a:t>
            </a:r>
            <a:endParaRPr lang="en-US" altLang="ko-KR" sz="3600" spc="-150" dirty="0">
              <a:solidFill>
                <a:prstClr val="black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35172-57D9-4927-8A39-E7C393110666}"/>
              </a:ext>
            </a:extLst>
          </p:cNvPr>
          <p:cNvSpPr txBox="1"/>
          <p:nvPr/>
        </p:nvSpPr>
        <p:spPr>
          <a:xfrm>
            <a:off x="6687312" y="1299590"/>
            <a:ext cx="886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목차</a:t>
            </a:r>
            <a:endParaRPr lang="ko-KR" altLang="en-US" sz="3200" spc="-300" dirty="0">
              <a:solidFill>
                <a:srgbClr val="E93C1F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823F46-0B2C-4C88-B4DC-923128CB1179}"/>
              </a:ext>
            </a:extLst>
          </p:cNvPr>
          <p:cNvSpPr txBox="1"/>
          <p:nvPr/>
        </p:nvSpPr>
        <p:spPr>
          <a:xfrm>
            <a:off x="-1121008" y="1076197"/>
            <a:ext cx="8953092" cy="9248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9500" b="1" spc="-300" dirty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endParaRPr lang="ko-KR" altLang="en-US" sz="59500" b="1" spc="-3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5761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C068D6-BFAC-4B00-9138-51AE73620B17}"/>
              </a:ext>
            </a:extLst>
          </p:cNvPr>
          <p:cNvSpPr/>
          <p:nvPr/>
        </p:nvSpPr>
        <p:spPr>
          <a:xfrm>
            <a:off x="254315" y="177419"/>
            <a:ext cx="655978" cy="646331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35172-57D9-4927-8A39-E7C393110666}"/>
              </a:ext>
            </a:extLst>
          </p:cNvPr>
          <p:cNvSpPr txBox="1"/>
          <p:nvPr/>
        </p:nvSpPr>
        <p:spPr>
          <a:xfrm>
            <a:off x="1308373" y="487782"/>
            <a:ext cx="46378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MS Access </a:t>
            </a:r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이용 </a:t>
            </a:r>
            <a:r>
              <a:rPr lang="en-US" altLang="ko-KR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– DB </a:t>
            </a:r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설계</a:t>
            </a:r>
            <a:endParaRPr lang="ko-KR" altLang="en-US" sz="3200" spc="-300" dirty="0">
              <a:solidFill>
                <a:srgbClr val="E93C1F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DD423-6615-4A8B-BCAC-828A0DF5324E}"/>
              </a:ext>
            </a:extLst>
          </p:cNvPr>
          <p:cNvSpPr txBox="1"/>
          <p:nvPr/>
        </p:nvSpPr>
        <p:spPr>
          <a:xfrm>
            <a:off x="833023" y="1465221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3600" b="1" spc="-15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endParaRPr lang="en-US" altLang="ko-KR" sz="3600" b="1" spc="-15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ED557440-0D4B-44AC-AA90-5AC8AD75F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705" y="1116137"/>
            <a:ext cx="9340589" cy="525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86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CA0C4904-547A-4F60-A02C-6214382B5F0C}"/>
              </a:ext>
            </a:extLst>
          </p:cNvPr>
          <p:cNvSpPr/>
          <p:nvPr/>
        </p:nvSpPr>
        <p:spPr>
          <a:xfrm>
            <a:off x="0" y="-1"/>
            <a:ext cx="928048" cy="914400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3A3E6A-B7EF-49F5-B6F9-8A9EEC32B274}"/>
              </a:ext>
            </a:extLst>
          </p:cNvPr>
          <p:cNvSpPr txBox="1"/>
          <p:nvPr/>
        </p:nvSpPr>
        <p:spPr>
          <a:xfrm>
            <a:off x="1073992" y="591234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err="1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QnA</a:t>
            </a:r>
            <a:endParaRPr lang="ko-KR" altLang="en-US" sz="3600" spc="-300" dirty="0">
              <a:solidFill>
                <a:srgbClr val="E93C1F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pic>
        <p:nvPicPr>
          <p:cNvPr id="1026" name="Picture 2" descr="ë¬¼ìíì ëí ì´ë¯¸ì§ ê²ìê²°ê³¼">
            <a:extLst>
              <a:ext uri="{FF2B5EF4-FFF2-40B4-BE49-F238E27FC236}">
                <a16:creationId xmlns:a16="http://schemas.microsoft.com/office/drawing/2014/main" id="{1D4B502B-CA00-4CC2-8C7D-1C991E648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8636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C068D6-BFAC-4B00-9138-51AE73620B17}"/>
              </a:ext>
            </a:extLst>
          </p:cNvPr>
          <p:cNvSpPr/>
          <p:nvPr/>
        </p:nvSpPr>
        <p:spPr>
          <a:xfrm>
            <a:off x="254315" y="177419"/>
            <a:ext cx="655978" cy="646331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35172-57D9-4927-8A39-E7C393110666}"/>
              </a:ext>
            </a:extLst>
          </p:cNvPr>
          <p:cNvSpPr txBox="1"/>
          <p:nvPr/>
        </p:nvSpPr>
        <p:spPr>
          <a:xfrm>
            <a:off x="1200912" y="531362"/>
            <a:ext cx="886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참고</a:t>
            </a:r>
            <a:endParaRPr lang="ko-KR" altLang="en-US" sz="3200" spc="-300" dirty="0">
              <a:solidFill>
                <a:srgbClr val="E93C1F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3788" y="4455523"/>
            <a:ext cx="5684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THE정고딕120" panose="02020603020101020101" pitchFamily="18" charset="-127"/>
                <a:ea typeface="THE정고딕120" panose="02020603020101020101" pitchFamily="18" charset="-127"/>
                <a:hlinkClick r:id="rId3"/>
              </a:rPr>
              <a:t>https://jimnong.tistory.com/744</a:t>
            </a:r>
            <a:endParaRPr lang="en-US" altLang="ko-KR" sz="28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0909" y="3870748"/>
            <a:ext cx="6130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*</a:t>
            </a:r>
            <a:r>
              <a:rPr lang="ko-KR" altLang="en-US" sz="3200" b="1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en-US" altLang="ko-KR" sz="3200" b="1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MariaDB </a:t>
            </a:r>
            <a:r>
              <a:rPr lang="ko-KR" altLang="en-US" sz="3200" b="1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설치 및 설정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1DB993-2C20-46B4-998C-E991083A0330}"/>
              </a:ext>
            </a:extLst>
          </p:cNvPr>
          <p:cNvSpPr txBox="1"/>
          <p:nvPr/>
        </p:nvSpPr>
        <p:spPr>
          <a:xfrm>
            <a:off x="1200910" y="1216161"/>
            <a:ext cx="69817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* </a:t>
            </a:r>
            <a:r>
              <a:rPr lang="ko-KR" altLang="en-US" sz="3200" b="1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데이터베이스 기본지식</a:t>
            </a:r>
            <a:endParaRPr lang="en-US" altLang="ko-KR" sz="3200" b="1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r>
              <a:rPr lang="en-US" altLang="ko-KR" sz="28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 - </a:t>
            </a:r>
            <a:r>
              <a:rPr lang="ko-KR" altLang="en-US" sz="28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시나공</a:t>
            </a:r>
            <a:r>
              <a:rPr lang="ko-KR" altLang="en-US" sz="28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정보처리기사 필기</a:t>
            </a:r>
            <a:r>
              <a:rPr lang="en-US" altLang="ko-KR" sz="28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8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책 </a:t>
            </a:r>
            <a:endParaRPr lang="en-US" altLang="ko-KR" sz="28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5CE264-E563-4DEB-B19D-E949A0EE872C}"/>
              </a:ext>
            </a:extLst>
          </p:cNvPr>
          <p:cNvSpPr txBox="1"/>
          <p:nvPr/>
        </p:nvSpPr>
        <p:spPr>
          <a:xfrm>
            <a:off x="1200909" y="5078784"/>
            <a:ext cx="6130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* </a:t>
            </a:r>
            <a:r>
              <a:rPr lang="ko-KR" altLang="en-US" sz="3200" b="1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학과 홈페이지 </a:t>
            </a:r>
            <a:r>
              <a:rPr lang="en-US" altLang="ko-KR" sz="3200" b="1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DB </a:t>
            </a:r>
            <a:r>
              <a:rPr lang="ko-KR" altLang="en-US" sz="3200" b="1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설계</a:t>
            </a:r>
            <a:endParaRPr lang="en-US" altLang="ko-KR" sz="3200" b="1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r>
              <a:rPr lang="en-US" altLang="ko-KR" sz="28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 - MS Access </a:t>
            </a:r>
            <a:r>
              <a:rPr lang="ko-KR" altLang="en-US" sz="28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이용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942106-4CF0-45B8-B390-FD8E57562FEF}"/>
              </a:ext>
            </a:extLst>
          </p:cNvPr>
          <p:cNvSpPr txBox="1"/>
          <p:nvPr/>
        </p:nvSpPr>
        <p:spPr>
          <a:xfrm>
            <a:off x="1200910" y="2328011"/>
            <a:ext cx="69817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* </a:t>
            </a:r>
            <a:r>
              <a:rPr lang="ko-KR" altLang="en-US" sz="3200" b="1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정규화</a:t>
            </a:r>
            <a:endParaRPr lang="en-US" altLang="ko-KR" sz="3200" b="1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r>
              <a:rPr lang="en-US" altLang="ko-KR" sz="28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 - Learning PHP, MySQL, &amp; JavaScript 4</a:t>
            </a:r>
            <a:r>
              <a:rPr lang="en-US" altLang="ko-KR" sz="2800" baseline="300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th</a:t>
            </a:r>
            <a:r>
              <a:rPr lang="en-US" altLang="ko-KR" sz="28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edition, Robin Nixon</a:t>
            </a:r>
          </a:p>
        </p:txBody>
      </p:sp>
    </p:spTree>
    <p:extLst>
      <p:ext uri="{BB962C8B-B14F-4D97-AF65-F5344CB8AC3E}">
        <p14:creationId xmlns:p14="http://schemas.microsoft.com/office/powerpoint/2010/main" val="3541827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C068D6-BFAC-4B00-9138-51AE73620B17}"/>
              </a:ext>
            </a:extLst>
          </p:cNvPr>
          <p:cNvSpPr/>
          <p:nvPr/>
        </p:nvSpPr>
        <p:spPr>
          <a:xfrm>
            <a:off x="0" y="4375"/>
            <a:ext cx="12192000" cy="3770757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287039-F1BA-4E12-8E02-214A6468B856}"/>
              </a:ext>
            </a:extLst>
          </p:cNvPr>
          <p:cNvSpPr/>
          <p:nvPr/>
        </p:nvSpPr>
        <p:spPr>
          <a:xfrm>
            <a:off x="5462331" y="5313900"/>
            <a:ext cx="1501255" cy="45719"/>
          </a:xfrm>
          <a:prstGeom prst="rect">
            <a:avLst/>
          </a:prstGeom>
          <a:solidFill>
            <a:srgbClr val="E93C1F"/>
          </a:solidFill>
          <a:ln>
            <a:solidFill>
              <a:srgbClr val="F7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35172-57D9-4927-8A39-E7C393110666}"/>
              </a:ext>
            </a:extLst>
          </p:cNvPr>
          <p:cNvSpPr txBox="1"/>
          <p:nvPr/>
        </p:nvSpPr>
        <p:spPr>
          <a:xfrm>
            <a:off x="5118748" y="4580822"/>
            <a:ext cx="2188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E93C1F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96040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6F0E38-C2B5-4D5B-A7AA-157E885123C4}"/>
              </a:ext>
            </a:extLst>
          </p:cNvPr>
          <p:cNvSpPr/>
          <p:nvPr/>
        </p:nvSpPr>
        <p:spPr>
          <a:xfrm>
            <a:off x="254315" y="177419"/>
            <a:ext cx="655978" cy="646331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B92581-DC62-4CEA-8CCC-208EB2CB4255}"/>
              </a:ext>
            </a:extLst>
          </p:cNvPr>
          <p:cNvSpPr txBox="1"/>
          <p:nvPr/>
        </p:nvSpPr>
        <p:spPr>
          <a:xfrm>
            <a:off x="1200912" y="823750"/>
            <a:ext cx="2132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>
                <a:solidFill>
                  <a:srgbClr val="E93C1F"/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중요한 이유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3BC2C11-DC1A-4A04-89F9-03F8E78F1DB8}"/>
              </a:ext>
            </a:extLst>
          </p:cNvPr>
          <p:cNvSpPr/>
          <p:nvPr/>
        </p:nvSpPr>
        <p:spPr>
          <a:xfrm>
            <a:off x="1066329" y="2071081"/>
            <a:ext cx="3210384" cy="3342443"/>
          </a:xfrm>
          <a:prstGeom prst="ellipse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THE정고딕150" panose="02020603020101020101" pitchFamily="18" charset="-127"/>
                <a:ea typeface="THE정고딕150" panose="02020603020101020101" pitchFamily="18" charset="-127"/>
              </a:rPr>
              <a:t>시스템의 뼈대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F68A84-2BBF-4592-B11B-C19CD5951CA5}"/>
              </a:ext>
            </a:extLst>
          </p:cNvPr>
          <p:cNvSpPr txBox="1"/>
          <p:nvPr/>
        </p:nvSpPr>
        <p:spPr>
          <a:xfrm>
            <a:off x="5144855" y="3075057"/>
            <a:ext cx="5667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방대한 양의 데이터 효율적 관리</a:t>
            </a:r>
            <a:endParaRPr lang="en-US" altLang="ko-KR" sz="3000" spc="-15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endParaRPr lang="en-US" altLang="ko-KR" sz="3000" spc="-15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062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C068D6-BFAC-4B00-9138-51AE73620B17}"/>
              </a:ext>
            </a:extLst>
          </p:cNvPr>
          <p:cNvSpPr/>
          <p:nvPr/>
        </p:nvSpPr>
        <p:spPr>
          <a:xfrm>
            <a:off x="0" y="-1"/>
            <a:ext cx="928048" cy="914400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35172-57D9-4927-8A39-E7C393110666}"/>
              </a:ext>
            </a:extLst>
          </p:cNvPr>
          <p:cNvSpPr txBox="1"/>
          <p:nvPr/>
        </p:nvSpPr>
        <p:spPr>
          <a:xfrm>
            <a:off x="1073992" y="591234"/>
            <a:ext cx="697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SQL : Structured Query Language</a:t>
            </a:r>
            <a:endParaRPr lang="ko-KR" altLang="en-US" sz="3600" spc="-300" dirty="0">
              <a:solidFill>
                <a:srgbClr val="E93C1F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7AA5630-1322-466D-B424-98F69E59E061}"/>
              </a:ext>
            </a:extLst>
          </p:cNvPr>
          <p:cNvSpPr/>
          <p:nvPr/>
        </p:nvSpPr>
        <p:spPr>
          <a:xfrm>
            <a:off x="935380" y="2336787"/>
            <a:ext cx="2052499" cy="2052499"/>
          </a:xfrm>
          <a:prstGeom prst="ellipse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DDL</a:t>
            </a:r>
            <a:endParaRPr lang="ko-KR" altLang="en-US" sz="36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7AA5630-1322-466D-B424-98F69E59E061}"/>
              </a:ext>
            </a:extLst>
          </p:cNvPr>
          <p:cNvSpPr/>
          <p:nvPr/>
        </p:nvSpPr>
        <p:spPr>
          <a:xfrm>
            <a:off x="5078454" y="2328659"/>
            <a:ext cx="2052499" cy="2052499"/>
          </a:xfrm>
          <a:prstGeom prst="ellipse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DML</a:t>
            </a:r>
            <a:endParaRPr lang="ko-KR" altLang="en-US" sz="36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7AA5630-1322-466D-B424-98F69E59E061}"/>
              </a:ext>
            </a:extLst>
          </p:cNvPr>
          <p:cNvSpPr/>
          <p:nvPr/>
        </p:nvSpPr>
        <p:spPr>
          <a:xfrm>
            <a:off x="9082916" y="2378607"/>
            <a:ext cx="2052499" cy="2052499"/>
          </a:xfrm>
          <a:prstGeom prst="ellipse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DCL</a:t>
            </a:r>
            <a:endParaRPr lang="ko-KR" altLang="en-US" sz="3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F9CD61-99C8-4CA3-A016-DCB42757D7B0}"/>
              </a:ext>
            </a:extLst>
          </p:cNvPr>
          <p:cNvSpPr txBox="1"/>
          <p:nvPr/>
        </p:nvSpPr>
        <p:spPr>
          <a:xfrm>
            <a:off x="119744" y="4775964"/>
            <a:ext cx="36837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D</a:t>
            </a:r>
            <a:r>
              <a:rPr lang="en-US" altLang="ko-KR" sz="2200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ata </a:t>
            </a:r>
            <a:r>
              <a:rPr lang="en-US" altLang="ko-KR" sz="2200" b="1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D</a:t>
            </a:r>
            <a:r>
              <a:rPr lang="en-US" altLang="ko-KR" sz="2200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efinition </a:t>
            </a:r>
            <a:r>
              <a:rPr lang="en-US" altLang="ko-KR" sz="2200" b="1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L</a:t>
            </a:r>
            <a:r>
              <a:rPr lang="en-US" altLang="ko-KR" sz="2200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anguage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372FC1-27FD-463E-8FC7-FAE35F4D1229}"/>
              </a:ext>
            </a:extLst>
          </p:cNvPr>
          <p:cNvSpPr txBox="1"/>
          <p:nvPr/>
        </p:nvSpPr>
        <p:spPr>
          <a:xfrm>
            <a:off x="8487741" y="4775965"/>
            <a:ext cx="32428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D</a:t>
            </a:r>
            <a:r>
              <a:rPr lang="en-US" altLang="ko-KR" sz="2200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ata </a:t>
            </a:r>
            <a:r>
              <a:rPr lang="en-US" altLang="ko-KR" sz="2200" b="1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C</a:t>
            </a:r>
            <a:r>
              <a:rPr lang="en-US" altLang="ko-KR" sz="2200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ontrol</a:t>
            </a:r>
            <a:r>
              <a:rPr lang="en-US" altLang="ko-KR" sz="2200" b="1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L</a:t>
            </a:r>
            <a:r>
              <a:rPr lang="en-US" altLang="ko-KR" sz="2200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anguage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46EA36-EBE9-4FE0-BFE8-B9ED7F0D3D0B}"/>
              </a:ext>
            </a:extLst>
          </p:cNvPr>
          <p:cNvSpPr txBox="1"/>
          <p:nvPr/>
        </p:nvSpPr>
        <p:spPr>
          <a:xfrm>
            <a:off x="4244688" y="4775966"/>
            <a:ext cx="38717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D</a:t>
            </a:r>
            <a:r>
              <a:rPr lang="en-US" altLang="ko-KR" sz="2200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ata </a:t>
            </a:r>
            <a:r>
              <a:rPr lang="en-US" altLang="ko-KR" sz="2200" b="1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M</a:t>
            </a:r>
            <a:r>
              <a:rPr lang="en-US" altLang="ko-KR" sz="2200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anipulation </a:t>
            </a:r>
            <a:r>
              <a:rPr lang="en-US" altLang="ko-KR" sz="2200" b="1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L</a:t>
            </a:r>
            <a:r>
              <a:rPr lang="en-US" altLang="ko-KR" sz="2200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anguage</a:t>
            </a:r>
          </a:p>
        </p:txBody>
      </p:sp>
    </p:spTree>
    <p:extLst>
      <p:ext uri="{BB962C8B-B14F-4D97-AF65-F5344CB8AC3E}">
        <p14:creationId xmlns:p14="http://schemas.microsoft.com/office/powerpoint/2010/main" val="2864307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C068D6-BFAC-4B00-9138-51AE73620B17}"/>
              </a:ext>
            </a:extLst>
          </p:cNvPr>
          <p:cNvSpPr/>
          <p:nvPr/>
        </p:nvSpPr>
        <p:spPr>
          <a:xfrm>
            <a:off x="254315" y="177419"/>
            <a:ext cx="655978" cy="646331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35172-57D9-4927-8A39-E7C393110666}"/>
              </a:ext>
            </a:extLst>
          </p:cNvPr>
          <p:cNvSpPr txBox="1"/>
          <p:nvPr/>
        </p:nvSpPr>
        <p:spPr>
          <a:xfrm>
            <a:off x="1200912" y="531362"/>
            <a:ext cx="3869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DDL : DB </a:t>
            </a:r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구축 및 수정</a:t>
            </a:r>
            <a:endParaRPr lang="ko-KR" altLang="en-US" sz="3200" spc="-300" dirty="0">
              <a:solidFill>
                <a:srgbClr val="E93C1F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2F3D35-0A46-4E8E-8E62-07CC55FC8EA5}"/>
              </a:ext>
            </a:extLst>
          </p:cNvPr>
          <p:cNvSpPr/>
          <p:nvPr/>
        </p:nvSpPr>
        <p:spPr>
          <a:xfrm rot="10800000" flipV="1">
            <a:off x="746820" y="1490935"/>
            <a:ext cx="54946" cy="4394112"/>
          </a:xfrm>
          <a:prstGeom prst="rect">
            <a:avLst/>
          </a:prstGeom>
          <a:solidFill>
            <a:srgbClr val="E93C1F"/>
          </a:solidFill>
          <a:ln>
            <a:solidFill>
              <a:srgbClr val="F7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26421-981D-4061-B2C1-5A0947CFB985}"/>
              </a:ext>
            </a:extLst>
          </p:cNvPr>
          <p:cNvSpPr txBox="1"/>
          <p:nvPr/>
        </p:nvSpPr>
        <p:spPr>
          <a:xfrm>
            <a:off x="952963" y="1667696"/>
            <a:ext cx="7163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CREATE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: 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테이블 정의</a:t>
            </a:r>
            <a:endParaRPr lang="en-US" altLang="ko-KR" sz="3600" spc="-150" dirty="0">
              <a:solidFill>
                <a:schemeClr val="tx1">
                  <a:lumMod val="95000"/>
                  <a:lumOff val="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8B06D3-806D-4638-9B86-D86664807255}"/>
              </a:ext>
            </a:extLst>
          </p:cNvPr>
          <p:cNvSpPr txBox="1"/>
          <p:nvPr/>
        </p:nvSpPr>
        <p:spPr>
          <a:xfrm>
            <a:off x="952963" y="3364825"/>
            <a:ext cx="7163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ALTER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: 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테이블의 정의 변경</a:t>
            </a:r>
            <a:endParaRPr lang="en-US" altLang="ko-KR" sz="3600" spc="-150" dirty="0">
              <a:solidFill>
                <a:schemeClr val="tx1">
                  <a:lumMod val="95000"/>
                  <a:lumOff val="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15E3E6-87DB-473E-A782-54FB37468141}"/>
              </a:ext>
            </a:extLst>
          </p:cNvPr>
          <p:cNvSpPr txBox="1"/>
          <p:nvPr/>
        </p:nvSpPr>
        <p:spPr>
          <a:xfrm>
            <a:off x="952963" y="5061954"/>
            <a:ext cx="7163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DROP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: 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테이블 삭제</a:t>
            </a:r>
            <a:endParaRPr lang="en-US" altLang="ko-KR" sz="3600" spc="-150" dirty="0">
              <a:solidFill>
                <a:schemeClr val="tx1">
                  <a:lumMod val="95000"/>
                  <a:lumOff val="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564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C068D6-BFAC-4B00-9138-51AE73620B17}"/>
              </a:ext>
            </a:extLst>
          </p:cNvPr>
          <p:cNvSpPr/>
          <p:nvPr/>
        </p:nvSpPr>
        <p:spPr>
          <a:xfrm>
            <a:off x="254315" y="177419"/>
            <a:ext cx="655978" cy="646331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35172-57D9-4927-8A39-E7C393110666}"/>
              </a:ext>
            </a:extLst>
          </p:cNvPr>
          <p:cNvSpPr txBox="1"/>
          <p:nvPr/>
        </p:nvSpPr>
        <p:spPr>
          <a:xfrm>
            <a:off x="1200912" y="531362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CREATE</a:t>
            </a:r>
            <a:endParaRPr lang="ko-KR" altLang="en-US" sz="3200" spc="-300" dirty="0">
              <a:solidFill>
                <a:srgbClr val="E93C1F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2F3D35-0A46-4E8E-8E62-07CC55FC8EA5}"/>
              </a:ext>
            </a:extLst>
          </p:cNvPr>
          <p:cNvSpPr/>
          <p:nvPr/>
        </p:nvSpPr>
        <p:spPr>
          <a:xfrm rot="10800000" flipV="1">
            <a:off x="855347" y="1330812"/>
            <a:ext cx="54946" cy="4394112"/>
          </a:xfrm>
          <a:prstGeom prst="rect">
            <a:avLst/>
          </a:prstGeom>
          <a:solidFill>
            <a:srgbClr val="E93C1F"/>
          </a:solidFill>
          <a:ln>
            <a:solidFill>
              <a:srgbClr val="F7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E8326D-4956-41E0-BB80-22299257CF24}"/>
              </a:ext>
            </a:extLst>
          </p:cNvPr>
          <p:cNvSpPr txBox="1"/>
          <p:nvPr/>
        </p:nvSpPr>
        <p:spPr>
          <a:xfrm>
            <a:off x="952963" y="1330812"/>
            <a:ext cx="1123903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CREATE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TABLE 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학생</a:t>
            </a:r>
            <a:endParaRPr lang="en-US" altLang="ko-KR" sz="3600" spc="-150" dirty="0">
              <a:solidFill>
                <a:schemeClr val="tx1">
                  <a:lumMod val="95000"/>
                  <a:lumOff val="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학번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varchar(8) not null,</a:t>
            </a:r>
          </a:p>
          <a:p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이름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varchar(20) not null,</a:t>
            </a:r>
          </a:p>
          <a:p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전공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varchar(15) not null,</a:t>
            </a:r>
          </a:p>
          <a:p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성별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varchar(3) not null,</a:t>
            </a:r>
          </a:p>
          <a:p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PRIMARY KEY 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학번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,</a:t>
            </a:r>
          </a:p>
          <a:p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FOREIGN KEY 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전공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REFERENCES 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학과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(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학과코드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)</a:t>
            </a:r>
          </a:p>
          <a:p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[ON DELETE SET NULL]</a:t>
            </a:r>
          </a:p>
          <a:p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[ON DELETE CASCADE]</a:t>
            </a:r>
          </a:p>
          <a:p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;</a:t>
            </a:r>
          </a:p>
          <a:p>
            <a:endParaRPr lang="en-US" altLang="ko-KR" sz="3600" spc="-150" dirty="0">
              <a:solidFill>
                <a:schemeClr val="tx1">
                  <a:lumMod val="95000"/>
                  <a:lumOff val="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endParaRPr lang="en-US" altLang="ko-KR" sz="3600" spc="-150" dirty="0">
              <a:solidFill>
                <a:schemeClr val="tx1">
                  <a:lumMod val="95000"/>
                  <a:lumOff val="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8695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C068D6-BFAC-4B00-9138-51AE73620B17}"/>
              </a:ext>
            </a:extLst>
          </p:cNvPr>
          <p:cNvSpPr/>
          <p:nvPr/>
        </p:nvSpPr>
        <p:spPr>
          <a:xfrm>
            <a:off x="254315" y="177419"/>
            <a:ext cx="655978" cy="646331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35172-57D9-4927-8A39-E7C393110666}"/>
              </a:ext>
            </a:extLst>
          </p:cNvPr>
          <p:cNvSpPr txBox="1"/>
          <p:nvPr/>
        </p:nvSpPr>
        <p:spPr>
          <a:xfrm>
            <a:off x="1200912" y="531362"/>
            <a:ext cx="5479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CREATE : </a:t>
            </a:r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테이블의 틀이 생긴 것</a:t>
            </a:r>
            <a:endParaRPr lang="ko-KR" altLang="en-US" sz="3200" spc="-300" dirty="0">
              <a:solidFill>
                <a:srgbClr val="E93C1F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2F3D35-0A46-4E8E-8E62-07CC55FC8EA5}"/>
              </a:ext>
            </a:extLst>
          </p:cNvPr>
          <p:cNvSpPr/>
          <p:nvPr/>
        </p:nvSpPr>
        <p:spPr>
          <a:xfrm rot="10800000" flipV="1">
            <a:off x="855347" y="1330812"/>
            <a:ext cx="54946" cy="4394112"/>
          </a:xfrm>
          <a:prstGeom prst="rect">
            <a:avLst/>
          </a:prstGeom>
          <a:solidFill>
            <a:srgbClr val="E93C1F"/>
          </a:solidFill>
          <a:ln>
            <a:solidFill>
              <a:srgbClr val="F7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65049B8-2C39-402B-94F6-2FD39620A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615" y="1287792"/>
            <a:ext cx="6655164" cy="448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473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C068D6-BFAC-4B00-9138-51AE73620B17}"/>
              </a:ext>
            </a:extLst>
          </p:cNvPr>
          <p:cNvSpPr/>
          <p:nvPr/>
        </p:nvSpPr>
        <p:spPr>
          <a:xfrm>
            <a:off x="254315" y="177419"/>
            <a:ext cx="655978" cy="646331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35172-57D9-4927-8A39-E7C393110666}"/>
              </a:ext>
            </a:extLst>
          </p:cNvPr>
          <p:cNvSpPr txBox="1"/>
          <p:nvPr/>
        </p:nvSpPr>
        <p:spPr>
          <a:xfrm>
            <a:off x="1200912" y="531362"/>
            <a:ext cx="135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ALTER</a:t>
            </a:r>
            <a:endParaRPr lang="ko-KR" altLang="en-US" sz="3200" spc="-300" dirty="0">
              <a:solidFill>
                <a:srgbClr val="E93C1F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2F3D35-0A46-4E8E-8E62-07CC55FC8EA5}"/>
              </a:ext>
            </a:extLst>
          </p:cNvPr>
          <p:cNvSpPr/>
          <p:nvPr/>
        </p:nvSpPr>
        <p:spPr>
          <a:xfrm rot="10800000" flipV="1">
            <a:off x="746820" y="1490935"/>
            <a:ext cx="54946" cy="4394112"/>
          </a:xfrm>
          <a:prstGeom prst="rect">
            <a:avLst/>
          </a:prstGeom>
          <a:solidFill>
            <a:srgbClr val="E93C1F"/>
          </a:solidFill>
          <a:ln>
            <a:solidFill>
              <a:srgbClr val="F7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B24B30-0E9B-47C7-9D28-AFA72953DD57}"/>
              </a:ext>
            </a:extLst>
          </p:cNvPr>
          <p:cNvSpPr txBox="1"/>
          <p:nvPr/>
        </p:nvSpPr>
        <p:spPr>
          <a:xfrm>
            <a:off x="952963" y="1330812"/>
            <a:ext cx="112390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ALTER TABLE 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학생</a:t>
            </a:r>
            <a:endParaRPr lang="en-US" altLang="ko-KR" sz="3600" spc="-15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0000"/>
              </a:highlight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ADD 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생일 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varchar(8) not null;</a:t>
            </a:r>
          </a:p>
          <a:p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</a:p>
          <a:p>
            <a:endParaRPr lang="en-US" altLang="ko-KR" sz="3600" spc="-150" dirty="0">
              <a:solidFill>
                <a:schemeClr val="tx1">
                  <a:lumMod val="95000"/>
                  <a:lumOff val="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32D702-7E6F-401D-BE81-C24CD1C09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986" y="2621075"/>
            <a:ext cx="6630172" cy="35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5224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6|0.4|0.4|0.6|0.4|0.4|0.3|0.4|0.4|0.3|0.3|0.4|0.4|0.3|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3|0.3|0.3|0.5|0.3|0.3|0.3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1082</Words>
  <Application>Microsoft Office PowerPoint</Application>
  <PresentationFormat>와이드스크린</PresentationFormat>
  <Paragraphs>261</Paragraphs>
  <Slides>35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3" baseType="lpstr">
      <vt:lpstr>맑은 고딕</vt:lpstr>
      <vt:lpstr>THE정고딕140</vt:lpstr>
      <vt:lpstr>Wingdings</vt:lpstr>
      <vt:lpstr>Arial</vt:lpstr>
      <vt:lpstr>Abadi</vt:lpstr>
      <vt:lpstr>THE정고딕150</vt:lpstr>
      <vt:lpstr>THE정고딕120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Windows 사용자</cp:lastModifiedBy>
  <cp:revision>155</cp:revision>
  <dcterms:created xsi:type="dcterms:W3CDTF">2018-05-03T08:31:51Z</dcterms:created>
  <dcterms:modified xsi:type="dcterms:W3CDTF">2019-01-24T15:44:44Z</dcterms:modified>
</cp:coreProperties>
</file>