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61" r:id="rId6"/>
    <p:sldId id="276" r:id="rId7"/>
    <p:sldId id="280" r:id="rId8"/>
    <p:sldId id="281" r:id="rId9"/>
    <p:sldId id="264" r:id="rId10"/>
    <p:sldId id="282" r:id="rId11"/>
    <p:sldId id="259" r:id="rId12"/>
  </p:sldIdLst>
  <p:sldSz cx="12190095" cy="6859270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73962"/>
    <a:srgbClr val="1C4778"/>
    <a:srgbClr val="174C9D"/>
    <a:srgbClr val="C8D5FA"/>
    <a:srgbClr val="8FAFF7"/>
    <a:srgbClr val="14438A"/>
    <a:srgbClr val="191E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6379" autoAdjust="0"/>
  </p:normalViewPr>
  <p:slideViewPr>
    <p:cSldViewPr>
      <p:cViewPr varScale="1">
        <p:scale>
          <a:sx n="111" d="100"/>
          <a:sy n="111" d="100"/>
        </p:scale>
        <p:origin x="708" y="102"/>
      </p:cViewPr>
      <p:guideLst>
        <p:guide orient="horz" pos="2215"/>
        <p:guide pos="38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参与迭代版本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3439711908605"/>
          <c:y val="0.103863455940725"/>
          <c:w val="0.755619023966224"/>
          <c:h val="0.80510717120931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0"/>
          <c:dPt>
            <c:idx val="0"/>
            <c:bubble3D val="0"/>
            <c:explosion val="1"/>
            <c:spPr>
              <a:solidFill>
                <a:srgbClr val="1C4778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174C9D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8FAFF7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C8D5FA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微信小程序</c:v>
                </c:pt>
                <c:pt idx="1">
                  <c:v> 华为快应用</c:v>
                </c:pt>
                <c:pt idx="2">
                  <c:v> 厂商联盟快应用</c:v>
                </c:pt>
                <c:pt idx="3">
                  <c:v>字节跳动小程序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29</c:v>
                </c:pt>
                <c:pt idx="1">
                  <c:v>17</c:v>
                </c:pt>
                <c:pt idx="2">
                  <c:v>7</c:v>
                </c:pt>
                <c:pt idx="3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06"/>
        <c:holeSize val="78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7084316403825"/>
          <c:y val="0.938078856840434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736" y="1143000"/>
            <a:ext cx="5484527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主要工作内容分为三块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介绍一下我参与项目开发以来的一些工作内容，实现了什么什么，碰到是什么难题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544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90500" y="174625"/>
            <a:ext cx="146050" cy="6588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59102" y="2785440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2020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年职级晋升评审举证材料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59102" y="3645818"/>
            <a:ext cx="561662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申请人：周文文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>
            <a:spLocks noChangeArrowheads="1"/>
          </p:cNvSpPr>
          <p:nvPr/>
        </p:nvSpPr>
        <p:spPr bwMode="auto">
          <a:xfrm>
            <a:off x="334566" y="322986"/>
            <a:ext cx="18774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200" b="1" dirty="0">
                <a:latin typeface="+mn-lt"/>
                <a:ea typeface="+mn-ea"/>
                <a:cs typeface="+mn-ea"/>
                <a:sym typeface="+mn-lt"/>
              </a:rPr>
              <a:t>个人基础信息</a:t>
            </a:r>
            <a:endParaRPr lang="zh-CN" altLang="en-US" sz="2200" b="1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66614" y="909514"/>
          <a:ext cx="10441160" cy="532859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05145"/>
                <a:gridCol w="1305145"/>
                <a:gridCol w="1305145"/>
                <a:gridCol w="1305145"/>
                <a:gridCol w="1066273"/>
                <a:gridCol w="238872"/>
                <a:gridCol w="1305145"/>
                <a:gridCol w="1530170"/>
                <a:gridCol w="1080120"/>
              </a:tblGrid>
              <a:tr h="380614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现岗位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前端开发副工程师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 marL="0" marR="0" marT="0" marB="0" anchor="ctr">
                    <a:lnL w="6350" cap="flat" cmpd="sng" algn="ctr">
                      <a:solidFill>
                        <a:srgbClr val="05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 marL="0" marR="0" marT="0" marB="0" anchor="ctr">
                    <a:lnL w="6350" cap="flat" cmpd="sng" algn="ctr">
                      <a:solidFill>
                        <a:srgbClr val="05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380614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基本信息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周文文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工号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01385307</a:t>
                      </a:r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中心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顺丰科技客户渠道产品研发中心　</a:t>
                      </a:r>
                      <a:endParaRPr lang="zh-CN" altLang="en-US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380614">
                <a:tc vMerge="1"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现职级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年龄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CX渠道研发部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380614">
                <a:tc vMerge="1"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所获外部职称或资质证书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0365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学习经历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开始时间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结束时间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毕业院校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专业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学历</a:t>
                      </a:r>
                      <a:r>
                        <a:rPr lang="en-US" altLang="zh-CN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学习形式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365">
                <a:tc vMerge="1"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2015.09.01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2019.06.03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南昌大学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数字媒体技术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全日制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614">
                <a:tc vMerge="1"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614"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工作经</a:t>
                      </a:r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历</a:t>
                      </a:r>
                      <a:endParaRPr lang="en-US" altLang="zh-CN" sz="140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（最近）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开始时间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结束时间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工作单位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岗位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380614">
                <a:tc vMerge="1"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2019.07.01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至今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顺丰科技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前端开发副工程师　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380614">
                <a:tc vMerge="1"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380614">
                <a:tc vMerge="1"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380614">
                <a:tc vMerge="1"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380614">
                <a:tc vMerge="1"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380614">
                <a:tc vMerge="1"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334566" y="394741"/>
            <a:ext cx="15953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200" b="1" dirty="0" smtClean="0">
                <a:latin typeface="+mn-lt"/>
                <a:ea typeface="+mn-ea"/>
                <a:cs typeface="+mn-ea"/>
                <a:sym typeface="+mn-lt"/>
              </a:rPr>
              <a:t>带项目举证</a:t>
            </a:r>
            <a:endParaRPr lang="zh-CN" altLang="en-US" sz="2200" b="1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263558" y="117426"/>
          <a:ext cx="2808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000"/>
                <a:gridCol w="1404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ea"/>
                          <a:ea typeface="+mn-ea"/>
                        </a:rPr>
                        <a:t>起止时间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ea"/>
                          <a:ea typeface="+mn-ea"/>
                        </a:rPr>
                        <a:t>证明人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六边形 3"/>
          <p:cNvSpPr/>
          <p:nvPr/>
        </p:nvSpPr>
        <p:spPr>
          <a:xfrm rot="5400000">
            <a:off x="-434340" y="340995"/>
            <a:ext cx="825500" cy="574675"/>
          </a:xfrm>
          <a:prstGeom prst="hexagon">
            <a:avLst/>
          </a:prstGeom>
          <a:solidFill>
            <a:srgbClr val="0D1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59270" y="3970755"/>
            <a:ext cx="2110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>
                <a:solidFill>
                  <a:srgbClr val="0F243D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Task</a:t>
            </a:r>
            <a:endParaRPr lang="zh-CN" altLang="en-US" sz="2400">
              <a:solidFill>
                <a:srgbClr val="0F243D"/>
              </a:solidFill>
              <a:latin typeface="思源宋体 CN Heavy" panose="02020900000000000000" charset="-122"/>
              <a:ea typeface="思源宋体 CN Heavy" panose="02020900000000000000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57250" y="1913255"/>
            <a:ext cx="6545580" cy="154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solidFill>
                  <a:srgbClr val="0F243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2019.09.29 </a:t>
            </a:r>
            <a:r>
              <a:rPr lang="en-US" altLang="zh-CN">
                <a:solidFill>
                  <a:srgbClr val="0F243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- </a:t>
            </a:r>
            <a:r>
              <a:rPr lang="zh-CN" altLang="en-US">
                <a:solidFill>
                  <a:srgbClr val="0F243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至今</a:t>
            </a:r>
            <a:endParaRPr lang="zh-CN" altLang="en-US">
              <a:solidFill>
                <a:srgbClr val="0F243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olidFill>
                  <a:srgbClr val="0F243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参与完成微信小程序、快应用及华为快应用、字节跳动小程序系统需求、技术债务、项目管理发布</a:t>
            </a:r>
            <a:endParaRPr lang="en-US" altLang="zh-CN">
              <a:solidFill>
                <a:srgbClr val="0F243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57250" y="4500490"/>
            <a:ext cx="1297305" cy="72000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59460" y="4702810"/>
            <a:ext cx="691134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solidFill>
                  <a:srgbClr val="0F243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参与</a:t>
            </a:r>
            <a:r>
              <a:rPr lang="zh-CN" altLang="en-US">
                <a:solidFill>
                  <a:srgbClr val="0F243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完成微信小程序每周版本迭代开发</a:t>
            </a:r>
            <a:endParaRPr lang="zh-CN" altLang="en-US">
              <a:solidFill>
                <a:srgbClr val="0F243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olidFill>
                  <a:srgbClr val="0F243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参与厂商联盟</a:t>
            </a:r>
            <a:r>
              <a:rPr lang="zh-CN" altLang="en-US">
                <a:solidFill>
                  <a:srgbClr val="0F243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快应用和华为快应用版本迭代、以及管理 和发布</a:t>
            </a:r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</a:t>
            </a:r>
            <a:endParaRPr lang="zh-CN" altLang="en-US">
              <a:solidFill>
                <a:srgbClr val="0F243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olidFill>
                  <a:srgbClr val="0F243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参与字节跳动小程序版本迭代、以及管理和发布</a:t>
            </a:r>
            <a:endParaRPr lang="zh-CN" altLang="en-US">
              <a:solidFill>
                <a:srgbClr val="0F243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765810" y="3799690"/>
            <a:ext cx="10481945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7150" y="1214755"/>
            <a:ext cx="2139950" cy="85788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150" y="2140585"/>
            <a:ext cx="2094230" cy="78549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800" y="2997835"/>
            <a:ext cx="2021840" cy="74612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857060" y="1266290"/>
            <a:ext cx="2110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rgbClr val="0F243D"/>
                </a:solidFill>
                <a:latin typeface="思源宋体 CN Heavy" panose="02020900000000000000" charset="-122"/>
                <a:ea typeface="思源宋体 CN Heavy" panose="02020900000000000000" charset="-122"/>
                <a:sym typeface="+mn-ea"/>
              </a:rPr>
              <a:t>Situation</a:t>
            </a:r>
            <a:endParaRPr lang="zh-CN" altLang="en-US" sz="2400">
              <a:solidFill>
                <a:srgbClr val="0F243D"/>
              </a:solidFill>
              <a:latin typeface="思源宋体 CN Heavy" panose="02020900000000000000" charset="-122"/>
              <a:ea typeface="思源宋体 CN Heavy" panose="02020900000000000000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55040" y="1796025"/>
            <a:ext cx="1297305" cy="72000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334566" y="394741"/>
            <a:ext cx="15953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200" b="1" dirty="0" smtClean="0">
                <a:latin typeface="+mn-lt"/>
                <a:ea typeface="+mn-ea"/>
                <a:cs typeface="+mn-ea"/>
                <a:sym typeface="+mn-lt"/>
              </a:rPr>
              <a:t>带项目举证</a:t>
            </a:r>
            <a:endParaRPr lang="zh-CN" altLang="en-US" sz="2200" b="1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263558" y="117426"/>
          <a:ext cx="2808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000"/>
                <a:gridCol w="1404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ea"/>
                          <a:ea typeface="+mn-ea"/>
                        </a:rPr>
                        <a:t>起止时间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ea"/>
                          <a:ea typeface="+mn-ea"/>
                        </a:rPr>
                        <a:t>证明人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六边形 3"/>
          <p:cNvSpPr/>
          <p:nvPr/>
        </p:nvSpPr>
        <p:spPr>
          <a:xfrm rot="5400000">
            <a:off x="-434340" y="340995"/>
            <a:ext cx="825500" cy="574675"/>
          </a:xfrm>
          <a:prstGeom prst="hexagon">
            <a:avLst/>
          </a:prstGeom>
          <a:solidFill>
            <a:srgbClr val="0D1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857060" y="1266290"/>
            <a:ext cx="2110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rgbClr val="0F243D"/>
                </a:solidFill>
                <a:latin typeface="思源宋体 CN Heavy" panose="02020900000000000000" charset="-122"/>
                <a:ea typeface="思源宋体 CN Heavy" panose="02020900000000000000" charset="-122"/>
                <a:sym typeface="+mn-ea"/>
              </a:rPr>
              <a:t>Action</a:t>
            </a:r>
            <a:endParaRPr lang="zh-CN" altLang="en-US" sz="2400">
              <a:solidFill>
                <a:srgbClr val="0F243D"/>
              </a:solidFill>
              <a:latin typeface="思源宋体 CN Heavy" panose="02020900000000000000" charset="-122"/>
              <a:ea typeface="思源宋体 CN Heavy" panose="02020900000000000000" charset="-122"/>
              <a:sym typeface="+mn-ea"/>
            </a:endParaRPr>
          </a:p>
        </p:txBody>
      </p:sp>
      <p:cxnSp>
        <p:nvCxnSpPr>
          <p:cNvPr id="69" name="Straight Connector 56"/>
          <p:cNvCxnSpPr/>
          <p:nvPr/>
        </p:nvCxnSpPr>
        <p:spPr>
          <a:xfrm>
            <a:off x="6096000" y="1882307"/>
            <a:ext cx="0" cy="3771981"/>
          </a:xfrm>
          <a:prstGeom prst="line">
            <a:avLst/>
          </a:prstGeom>
          <a:ln w="19050">
            <a:solidFill>
              <a:srgbClr val="4B7FB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52"/>
          <p:cNvSpPr/>
          <p:nvPr/>
        </p:nvSpPr>
        <p:spPr>
          <a:xfrm>
            <a:off x="4866027" y="1999395"/>
            <a:ext cx="923827" cy="923827"/>
          </a:xfrm>
          <a:prstGeom prst="ellipse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sym typeface="+mn-ea"/>
              </a:rPr>
              <a:t>1</a:t>
            </a:r>
            <a:endParaRPr lang="en-US" altLang="id-ID" sz="2800" b="1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78" name="TextBox 13"/>
          <p:cNvSpPr txBox="1"/>
          <p:nvPr/>
        </p:nvSpPr>
        <p:spPr>
          <a:xfrm>
            <a:off x="7720104" y="2095642"/>
            <a:ext cx="2333999" cy="8845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srgbClr val="173962"/>
                </a:solidFill>
                <a:latin typeface="+mn-ea"/>
                <a:sym typeface="Arial" panose="020B0604020202020204" pitchFamily="34" charset="0"/>
              </a:rPr>
              <a:t>微信小程序，扫码寄件增加港澳台、国际件、寄大件功能</a:t>
            </a:r>
            <a:endParaRPr lang="zh-CN" altLang="en-US" sz="1600" dirty="0">
              <a:solidFill>
                <a:srgbClr val="173962"/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80" name="TextBox 13"/>
          <p:cNvSpPr txBox="1"/>
          <p:nvPr/>
        </p:nvSpPr>
        <p:spPr>
          <a:xfrm>
            <a:off x="2137898" y="2105196"/>
            <a:ext cx="2333999" cy="8845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srgbClr val="173962"/>
                </a:solidFill>
                <a:latin typeface="+mn-ea"/>
                <a:sym typeface="Arial" panose="020B0604020202020204" pitchFamily="34" charset="0"/>
              </a:rPr>
              <a:t>微信小程序查单页面增加亲情号标签，支持查询多个绑定账号数据</a:t>
            </a:r>
            <a:endParaRPr lang="zh-CN" altLang="en-US" sz="1600" dirty="0">
              <a:solidFill>
                <a:srgbClr val="173962"/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87" name="TextBox 13"/>
          <p:cNvSpPr txBox="1"/>
          <p:nvPr/>
        </p:nvSpPr>
        <p:spPr>
          <a:xfrm>
            <a:off x="7720104" y="3402631"/>
            <a:ext cx="2333999" cy="5899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srgbClr val="173962"/>
                </a:solidFill>
                <a:latin typeface="+mn-ea"/>
                <a:sym typeface="Arial" panose="020B0604020202020204" pitchFamily="34" charset="0"/>
              </a:rPr>
              <a:t>华为快应用，新增扫码寄件和寄大件功能</a:t>
            </a:r>
            <a:endParaRPr lang="zh-CN" altLang="en-US" sz="1600" dirty="0">
              <a:solidFill>
                <a:srgbClr val="173962"/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89" name="TextBox 13"/>
          <p:cNvSpPr txBox="1"/>
          <p:nvPr/>
        </p:nvSpPr>
        <p:spPr>
          <a:xfrm>
            <a:off x="2137898" y="3402025"/>
            <a:ext cx="2333999" cy="5899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srgbClr val="173962"/>
                </a:solidFill>
                <a:latin typeface="+mn-ea"/>
                <a:sym typeface="Arial" panose="020B0604020202020204" pitchFamily="34" charset="0"/>
              </a:rPr>
              <a:t>微信小程序-，实现我的页面改版，一期、二期</a:t>
            </a:r>
            <a:endParaRPr lang="zh-CN" altLang="en-US" sz="1600" dirty="0">
              <a:solidFill>
                <a:srgbClr val="173962"/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96" name="TextBox 13"/>
          <p:cNvSpPr txBox="1"/>
          <p:nvPr/>
        </p:nvSpPr>
        <p:spPr>
          <a:xfrm>
            <a:off x="7720104" y="4709620"/>
            <a:ext cx="2333999" cy="5899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srgbClr val="173962"/>
                </a:solidFill>
                <a:latin typeface="+mn-ea"/>
                <a:sym typeface="Arial" panose="020B0604020202020204" pitchFamily="34" charset="0"/>
              </a:rPr>
              <a:t>头条小程序，增加丰巢寄件功能</a:t>
            </a:r>
            <a:endParaRPr lang="zh-CN" altLang="en-US" sz="1600" dirty="0">
              <a:solidFill>
                <a:srgbClr val="173962"/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98" name="TextBox 13"/>
          <p:cNvSpPr txBox="1"/>
          <p:nvPr/>
        </p:nvSpPr>
        <p:spPr>
          <a:xfrm>
            <a:off x="2137898" y="4719174"/>
            <a:ext cx="2333999" cy="8845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srgbClr val="173962"/>
                </a:solidFill>
                <a:latin typeface="+mn-ea"/>
                <a:sym typeface="Arial" panose="020B0604020202020204" pitchFamily="34" charset="0"/>
              </a:rPr>
              <a:t>小程序-支持新扫码物料微信扫一扫跳转小程序，支持登录同步</a:t>
            </a:r>
            <a:endParaRPr lang="zh-CN" altLang="en-US" sz="1600" dirty="0">
              <a:solidFill>
                <a:srgbClr val="173962"/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100" name="Oval 52"/>
          <p:cNvSpPr/>
          <p:nvPr/>
        </p:nvSpPr>
        <p:spPr>
          <a:xfrm>
            <a:off x="4866027" y="3306225"/>
            <a:ext cx="923827" cy="923827"/>
          </a:xfrm>
          <a:prstGeom prst="ellipse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id-ID" sz="2800" b="1">
                <a:solidFill>
                  <a:schemeClr val="bg1"/>
                </a:solidFill>
                <a:latin typeface="+mn-ea"/>
                <a:sym typeface="+mn-ea"/>
              </a:rPr>
              <a:t>2</a:t>
            </a:r>
            <a:endParaRPr lang="en-US" altLang="id-ID" sz="2800" b="1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101" name="Oval 52"/>
          <p:cNvSpPr/>
          <p:nvPr/>
        </p:nvSpPr>
        <p:spPr>
          <a:xfrm>
            <a:off x="4866027" y="4613055"/>
            <a:ext cx="923827" cy="923827"/>
          </a:xfrm>
          <a:prstGeom prst="ellipse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id-ID" sz="2800" b="1">
                <a:solidFill>
                  <a:schemeClr val="bg1"/>
                </a:solidFill>
                <a:latin typeface="+mn-ea"/>
                <a:sym typeface="+mn-ea"/>
              </a:rPr>
              <a:t>3</a:t>
            </a:r>
            <a:endParaRPr lang="en-US" altLang="id-ID" sz="2800" b="1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102" name="Oval 52"/>
          <p:cNvSpPr/>
          <p:nvPr/>
        </p:nvSpPr>
        <p:spPr>
          <a:xfrm>
            <a:off x="6410982" y="1999395"/>
            <a:ext cx="923827" cy="923827"/>
          </a:xfrm>
          <a:prstGeom prst="ellipse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id-ID" sz="2800" b="1">
                <a:solidFill>
                  <a:schemeClr val="bg1"/>
                </a:solidFill>
                <a:latin typeface="+mn-ea"/>
                <a:sym typeface="+mn-ea"/>
              </a:rPr>
              <a:t>4</a:t>
            </a:r>
            <a:endParaRPr lang="en-US" altLang="id-ID" sz="2800" b="1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103" name="Oval 52"/>
          <p:cNvSpPr/>
          <p:nvPr/>
        </p:nvSpPr>
        <p:spPr>
          <a:xfrm>
            <a:off x="6410982" y="3305590"/>
            <a:ext cx="923827" cy="923827"/>
          </a:xfrm>
          <a:prstGeom prst="ellipse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id-ID" sz="2800" b="1">
                <a:solidFill>
                  <a:schemeClr val="bg1"/>
                </a:solidFill>
                <a:latin typeface="+mn-ea"/>
                <a:sym typeface="+mn-ea"/>
              </a:rPr>
              <a:t>5</a:t>
            </a:r>
            <a:endParaRPr lang="en-US" altLang="id-ID" sz="2800" b="1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104" name="Oval 52"/>
          <p:cNvSpPr/>
          <p:nvPr/>
        </p:nvSpPr>
        <p:spPr>
          <a:xfrm>
            <a:off x="6410982" y="4613055"/>
            <a:ext cx="923827" cy="923827"/>
          </a:xfrm>
          <a:prstGeom prst="ellipse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id-ID" sz="2800" b="1">
                <a:solidFill>
                  <a:schemeClr val="bg1"/>
                </a:solidFill>
                <a:latin typeface="+mn-ea"/>
                <a:sym typeface="+mn-ea"/>
              </a:rPr>
              <a:t>6</a:t>
            </a:r>
            <a:endParaRPr lang="en-US" altLang="id-ID" sz="2800" b="1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955040" y="1796025"/>
            <a:ext cx="1297305" cy="72000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334566" y="394741"/>
            <a:ext cx="15953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200" b="1" dirty="0" smtClean="0">
                <a:latin typeface="+mn-lt"/>
                <a:ea typeface="+mn-ea"/>
                <a:cs typeface="+mn-ea"/>
                <a:sym typeface="+mn-lt"/>
              </a:rPr>
              <a:t>带项目举证</a:t>
            </a:r>
            <a:endParaRPr lang="zh-CN" altLang="en-US" sz="2200" b="1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263558" y="117426"/>
          <a:ext cx="2808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000"/>
                <a:gridCol w="1404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ea"/>
                          <a:ea typeface="+mn-ea"/>
                        </a:rPr>
                        <a:t>起止时间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ea"/>
                          <a:ea typeface="+mn-ea"/>
                        </a:rPr>
                        <a:t>证明人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六边形 3"/>
          <p:cNvSpPr/>
          <p:nvPr/>
        </p:nvSpPr>
        <p:spPr>
          <a:xfrm rot="5400000">
            <a:off x="-434340" y="340995"/>
            <a:ext cx="825500" cy="574675"/>
          </a:xfrm>
          <a:prstGeom prst="hexagon">
            <a:avLst/>
          </a:prstGeom>
          <a:solidFill>
            <a:srgbClr val="0D1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857060" y="1266290"/>
            <a:ext cx="2110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rgbClr val="0F243D"/>
                </a:solidFill>
                <a:latin typeface="思源宋体 CN Heavy" panose="02020900000000000000" charset="-122"/>
                <a:ea typeface="思源宋体 CN Heavy" panose="02020900000000000000" charset="-122"/>
                <a:sym typeface="+mn-ea"/>
              </a:rPr>
              <a:t>Action</a:t>
            </a:r>
            <a:endParaRPr lang="zh-CN" altLang="en-US" sz="2400">
              <a:solidFill>
                <a:srgbClr val="0F243D"/>
              </a:solidFill>
              <a:latin typeface="思源宋体 CN Heavy" panose="02020900000000000000" charset="-122"/>
              <a:ea typeface="思源宋体 CN Heavy" panose="02020900000000000000" charset="-122"/>
              <a:sym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55040" y="1796025"/>
            <a:ext cx="1297305" cy="72000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796790" y="2442845"/>
            <a:ext cx="2598420" cy="2526030"/>
            <a:chOff x="7554" y="3847"/>
            <a:chExt cx="4092" cy="3978"/>
          </a:xfrm>
          <a:solidFill>
            <a:srgbClr val="173962">
              <a:alpha val="55000"/>
            </a:srgbClr>
          </a:solidFill>
        </p:grpSpPr>
        <p:sp>
          <p:nvSpPr>
            <p:cNvPr id="10" name="圆角矩形 19"/>
            <p:cNvSpPr/>
            <p:nvPr/>
          </p:nvSpPr>
          <p:spPr>
            <a:xfrm>
              <a:off x="7554" y="4303"/>
              <a:ext cx="3558" cy="35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837" y="3847"/>
              <a:ext cx="3809" cy="3961"/>
              <a:chOff x="4721608" y="1835707"/>
              <a:chExt cx="1879634" cy="1954931"/>
            </a:xfrm>
            <a:grpFill/>
          </p:grpSpPr>
          <p:sp>
            <p:nvSpPr>
              <p:cNvPr id="18" name="圆角矩形 19"/>
              <p:cNvSpPr/>
              <p:nvPr/>
            </p:nvSpPr>
            <p:spPr>
              <a:xfrm>
                <a:off x="4721608" y="1835707"/>
                <a:ext cx="1755699" cy="1738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圆角矩形 20"/>
              <p:cNvSpPr/>
              <p:nvPr/>
            </p:nvSpPr>
            <p:spPr>
              <a:xfrm>
                <a:off x="4845543" y="2052274"/>
                <a:ext cx="1755699" cy="1738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0" name="文本框 19"/>
          <p:cNvSpPr txBox="1"/>
          <p:nvPr/>
        </p:nvSpPr>
        <p:spPr>
          <a:xfrm>
            <a:off x="5123815" y="2854325"/>
            <a:ext cx="20040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WHAT</a:t>
            </a:r>
            <a:endParaRPr lang="en-US" alt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endParaRPr lang="en-US" alt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HOW</a:t>
            </a:r>
            <a:endParaRPr lang="en-US" alt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973060" y="4346575"/>
            <a:ext cx="2843530" cy="1383030"/>
            <a:chOff x="327" y="6090"/>
            <a:chExt cx="4478" cy="2178"/>
          </a:xfrm>
        </p:grpSpPr>
        <p:sp>
          <p:nvSpPr>
            <p:cNvPr id="22" name="文本框 21"/>
            <p:cNvSpPr txBox="1"/>
            <p:nvPr/>
          </p:nvSpPr>
          <p:spPr>
            <a:xfrm>
              <a:off x="1815" y="6090"/>
              <a:ext cx="1488" cy="871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2000" b="1">
                  <a:solidFill>
                    <a:srgbClr val="1739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和测试</a:t>
              </a:r>
              <a:endParaRPr lang="zh-CN" altLang="en-US" sz="2000" b="1">
                <a:solidFill>
                  <a:srgbClr val="1739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27" y="6961"/>
              <a:ext cx="4478" cy="13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>
                  <a:solidFill>
                    <a:srgbClr val="1739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1600">
                  <a:solidFill>
                    <a:srgbClr val="1739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、协助测试排查问题</a:t>
              </a:r>
              <a:endParaRPr lang="zh-CN" altLang="en-US" sz="1600">
                <a:solidFill>
                  <a:srgbClr val="1739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600">
                  <a:solidFill>
                    <a:srgbClr val="1739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</a:t>
              </a:r>
              <a:r>
                <a:rPr lang="zh-CN" altLang="en-US" sz="1600">
                  <a:solidFill>
                    <a:srgbClr val="1739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、积极和测试沟通需求</a:t>
              </a:r>
              <a:endParaRPr lang="zh-CN" altLang="en-US" sz="1600">
                <a:solidFill>
                  <a:srgbClr val="1739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973060" y="1944370"/>
            <a:ext cx="2843530" cy="1383030"/>
            <a:chOff x="327" y="6090"/>
            <a:chExt cx="4478" cy="2178"/>
          </a:xfrm>
        </p:grpSpPr>
        <p:sp>
          <p:nvSpPr>
            <p:cNvPr id="26" name="文本框 25"/>
            <p:cNvSpPr txBox="1"/>
            <p:nvPr/>
          </p:nvSpPr>
          <p:spPr>
            <a:xfrm>
              <a:off x="1815" y="6090"/>
              <a:ext cx="1488" cy="871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2000" b="1">
                  <a:solidFill>
                    <a:srgbClr val="1739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和后端</a:t>
              </a:r>
              <a:endParaRPr lang="zh-CN" altLang="en-US" sz="2000" b="1">
                <a:solidFill>
                  <a:srgbClr val="1739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27" y="6961"/>
              <a:ext cx="4478" cy="13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>
                  <a:solidFill>
                    <a:srgbClr val="1739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1600">
                  <a:solidFill>
                    <a:srgbClr val="1739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、参与接口制定</a:t>
              </a:r>
              <a:endParaRPr lang="zh-CN" altLang="en-US" sz="1600">
                <a:solidFill>
                  <a:srgbClr val="1739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600">
                  <a:solidFill>
                    <a:srgbClr val="1739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</a:t>
              </a:r>
              <a:r>
                <a:rPr lang="zh-CN" altLang="en-US" sz="1600">
                  <a:solidFill>
                    <a:srgbClr val="1739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、尽早确认调试</a:t>
              </a:r>
              <a:endParaRPr lang="zh-CN" altLang="en-US" sz="1600">
                <a:solidFill>
                  <a:srgbClr val="1739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312369" y="1795780"/>
            <a:ext cx="2896411" cy="1351915"/>
            <a:chOff x="1902" y="2200"/>
            <a:chExt cx="3987" cy="2129"/>
          </a:xfrm>
        </p:grpSpPr>
        <p:sp>
          <p:nvSpPr>
            <p:cNvPr id="29" name="文本框 28"/>
            <p:cNvSpPr txBox="1"/>
            <p:nvPr/>
          </p:nvSpPr>
          <p:spPr>
            <a:xfrm>
              <a:off x="3234" y="2200"/>
              <a:ext cx="2230" cy="87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sz="2000" b="1">
                  <a:solidFill>
                    <a:srgbClr val="1739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和产品经理</a:t>
              </a:r>
              <a:endParaRPr lang="zh-CN" sz="2000" b="1">
                <a:solidFill>
                  <a:srgbClr val="1739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902" y="3022"/>
              <a:ext cx="3987" cy="13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>
                  <a:solidFill>
                    <a:srgbClr val="1C47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1600">
                  <a:solidFill>
                    <a:srgbClr val="1C47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、梳理文档的</a:t>
              </a:r>
              <a:r>
                <a:rPr lang="zh-CN" sz="1600">
                  <a:solidFill>
                    <a:srgbClr val="1C47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问题</a:t>
              </a:r>
              <a:endParaRPr lang="zh-CN" altLang="en-US" sz="1600">
                <a:solidFill>
                  <a:srgbClr val="1C477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600">
                  <a:solidFill>
                    <a:srgbClr val="1C47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</a:t>
              </a:r>
              <a:r>
                <a:rPr lang="zh-CN" altLang="en-US" sz="1600">
                  <a:solidFill>
                    <a:srgbClr val="1C477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、产品经理的要求</a:t>
              </a:r>
              <a:endParaRPr lang="zh-CN" altLang="en-US" sz="1600">
                <a:solidFill>
                  <a:srgbClr val="1C477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675369" y="4248785"/>
            <a:ext cx="2533411" cy="1383030"/>
            <a:chOff x="2401" y="2151"/>
            <a:chExt cx="3488" cy="2178"/>
          </a:xfrm>
        </p:grpSpPr>
        <p:sp>
          <p:nvSpPr>
            <p:cNvPr id="32" name="文本框 31"/>
            <p:cNvSpPr txBox="1"/>
            <p:nvPr/>
          </p:nvSpPr>
          <p:spPr>
            <a:xfrm>
              <a:off x="2751" y="2151"/>
              <a:ext cx="2655" cy="87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2000" b="1">
                  <a:solidFill>
                    <a:srgbClr val="1739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和业务人员</a:t>
              </a:r>
              <a:endParaRPr lang="zh-CN" altLang="en-US" sz="2000" b="1">
                <a:solidFill>
                  <a:srgbClr val="1739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401" y="3022"/>
              <a:ext cx="3488" cy="13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>
                  <a:solidFill>
                    <a:srgbClr val="1739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1600">
                  <a:solidFill>
                    <a:srgbClr val="1739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、与业务人员沟通</a:t>
              </a:r>
              <a:endParaRPr lang="zh-CN" altLang="en-US" sz="1600">
                <a:solidFill>
                  <a:srgbClr val="1739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600">
                  <a:solidFill>
                    <a:srgbClr val="1739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</a:t>
              </a:r>
              <a:r>
                <a:rPr lang="zh-CN" altLang="en-US" sz="1600">
                  <a:solidFill>
                    <a:srgbClr val="1739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、如何回应业务问题</a:t>
              </a:r>
              <a:endParaRPr lang="zh-CN" altLang="en-US" sz="1600">
                <a:solidFill>
                  <a:srgbClr val="1739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334566" y="394741"/>
            <a:ext cx="15953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200" b="1" dirty="0" smtClean="0">
                <a:latin typeface="+mn-lt"/>
                <a:ea typeface="+mn-ea"/>
                <a:cs typeface="+mn-ea"/>
                <a:sym typeface="+mn-lt"/>
              </a:rPr>
              <a:t>带项目举证</a:t>
            </a:r>
            <a:endParaRPr lang="zh-CN" altLang="en-US" sz="2200" b="1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263558" y="117426"/>
          <a:ext cx="2808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000"/>
                <a:gridCol w="1404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ea"/>
                          <a:ea typeface="+mn-ea"/>
                        </a:rPr>
                        <a:t>起止时间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ea"/>
                          <a:ea typeface="+mn-ea"/>
                        </a:rPr>
                        <a:t>证明人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六边形 3"/>
          <p:cNvSpPr/>
          <p:nvPr/>
        </p:nvSpPr>
        <p:spPr>
          <a:xfrm rot="5400000">
            <a:off x="-434340" y="340995"/>
            <a:ext cx="825500" cy="574675"/>
          </a:xfrm>
          <a:prstGeom prst="hexagon">
            <a:avLst/>
          </a:prstGeom>
          <a:solidFill>
            <a:srgbClr val="0D1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38010" y="1237080"/>
            <a:ext cx="2110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>
                <a:solidFill>
                  <a:srgbClr val="0F243D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Result</a:t>
            </a:r>
            <a:endParaRPr lang="zh-CN" altLang="en-US" sz="2400">
              <a:solidFill>
                <a:srgbClr val="0F243D"/>
              </a:solidFill>
              <a:latin typeface="思源宋体 CN Heavy" panose="02020900000000000000" charset="-122"/>
              <a:ea typeface="思源宋体 CN Heavy" panose="02020900000000000000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35990" y="1766815"/>
            <a:ext cx="1297305" cy="72000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696460" y="3173095"/>
            <a:ext cx="2160270" cy="21602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395730" y="1960880"/>
            <a:ext cx="2764790" cy="1475105"/>
            <a:chOff x="857" y="2340"/>
            <a:chExt cx="4354" cy="2323"/>
          </a:xfrm>
        </p:grpSpPr>
        <p:sp>
          <p:nvSpPr>
            <p:cNvPr id="44" name="文本框 43"/>
            <p:cNvSpPr txBox="1"/>
            <p:nvPr/>
          </p:nvSpPr>
          <p:spPr>
            <a:xfrm>
              <a:off x="857" y="2340"/>
              <a:ext cx="1327" cy="101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>
                <a:lnSpc>
                  <a:spcPct val="150000"/>
                </a:lnSpc>
              </a:pPr>
              <a:r>
                <a:rPr lang="en-US" sz="2400" b="1">
                  <a:solidFill>
                    <a:srgbClr val="191E3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29%</a:t>
              </a:r>
              <a:endParaRPr lang="en-US" sz="2400" b="1">
                <a:solidFill>
                  <a:srgbClr val="191E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857" y="3356"/>
              <a:ext cx="4354" cy="13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>
                <a:lnSpc>
                  <a:spcPct val="100000"/>
                </a:lnSpc>
              </a:pPr>
              <a:r>
                <a:rPr lang="zh-CN" altLang="en-US" sz="1600">
                  <a:solidFill>
                    <a:srgbClr val="0F243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  <a:sym typeface="+mn-ea"/>
                </a:rPr>
                <a:t>华为快应用 参与版本迭代并发布</a:t>
              </a:r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  <a:sym typeface="+mn-ea"/>
                </a:rPr>
                <a:t>V</a:t>
              </a:r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  <a:sym typeface="+mn-ea"/>
                </a:rPr>
                <a:t>1.1.1</a:t>
              </a:r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  <a:sym typeface="+mn-ea"/>
                </a:rPr>
                <a:t>-V1.2.8  </a:t>
              </a:r>
              <a:endPara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endParaRPr>
            </a:p>
            <a:p>
              <a:pPr algn="l">
                <a:lnSpc>
                  <a:spcPct val="100000"/>
                </a:lnSpc>
              </a:pPr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  <a:sym typeface="+mn-ea"/>
                </a:rPr>
                <a:t>17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  <a:sym typeface="+mn-ea"/>
                </a:rPr>
                <a:t>个版本</a:t>
              </a:r>
              <a:endParaRPr lang="zh-CN" altLang="en-US" sz="1600">
                <a:solidFill>
                  <a:srgbClr val="292F47">
                    <a:alpha val="88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395730" y="3982720"/>
            <a:ext cx="2578735" cy="1659610"/>
            <a:chOff x="857" y="2340"/>
            <a:chExt cx="4061" cy="1936"/>
          </a:xfrm>
        </p:grpSpPr>
        <p:sp>
          <p:nvSpPr>
            <p:cNvPr id="47" name="文本框 46"/>
            <p:cNvSpPr txBox="1"/>
            <p:nvPr/>
          </p:nvSpPr>
          <p:spPr>
            <a:xfrm>
              <a:off x="857" y="2340"/>
              <a:ext cx="1327" cy="75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>
                <a:lnSpc>
                  <a:spcPct val="150000"/>
                </a:lnSpc>
              </a:pPr>
              <a:r>
                <a:rPr lang="en-US" sz="2400" b="1">
                  <a:solidFill>
                    <a:srgbClr val="191E3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49%</a:t>
              </a:r>
              <a:endParaRPr lang="en-US" sz="2400" b="1">
                <a:solidFill>
                  <a:srgbClr val="191E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57" y="3020"/>
              <a:ext cx="4061" cy="125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>
                <a:lnSpc>
                  <a:spcPct val="100000"/>
                </a:lnSpc>
              </a:pPr>
              <a:r>
                <a:rPr lang="zh-CN" altLang="en-US" sz="1600">
                  <a:solidFill>
                    <a:srgbClr val="0F243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  <a:sym typeface="+mn-ea"/>
                </a:rPr>
                <a:t>微信小程序  </a:t>
              </a:r>
              <a:endParaRPr lang="zh-CN" altLang="en-US" sz="1600">
                <a:solidFill>
                  <a:srgbClr val="0F243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endParaRPr>
            </a:p>
            <a:p>
              <a:pPr algn="l">
                <a:lnSpc>
                  <a:spcPct val="100000"/>
                </a:lnSpc>
              </a:pPr>
              <a:r>
                <a:rPr lang="zh-CN" altLang="en-US" sz="1600">
                  <a:solidFill>
                    <a:srgbClr val="0F243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  <a:sym typeface="+mn-ea"/>
                </a:rPr>
                <a:t>参与版本迭代</a:t>
              </a:r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  <a:sym typeface="+mn-ea"/>
                </a:rPr>
                <a:t>V</a:t>
              </a:r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  <a:sym typeface="+mn-ea"/>
                </a:rPr>
                <a:t>4.6 </a:t>
              </a:r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  <a:sym typeface="+mn-ea"/>
                </a:rPr>
                <a:t>-</a:t>
              </a:r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  <a:sym typeface="+mn-ea"/>
                </a:rPr>
                <a:t> V7.1</a:t>
              </a:r>
              <a:r>
                <a:rPr lang="zh-CN" altLang="en-US" sz="1600">
                  <a:solidFill>
                    <a:srgbClr val="0F243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  <a:sym typeface="+mn-ea"/>
                </a:rPr>
                <a:t> </a:t>
              </a:r>
              <a:endParaRPr lang="zh-CN" altLang="en-US" sz="1600">
                <a:solidFill>
                  <a:srgbClr val="0F243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endParaRPr>
            </a:p>
            <a:p>
              <a:pPr algn="l">
                <a:lnSpc>
                  <a:spcPct val="100000"/>
                </a:lnSpc>
              </a:pPr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  <a:sym typeface="+mn-ea"/>
                </a:rPr>
                <a:t>29</a:t>
              </a:r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  <a:sym typeface="+mn-ea"/>
                </a:rPr>
                <a:t>+</a:t>
              </a:r>
              <a:r>
                <a:rPr lang="zh-CN" altLang="en-US" sz="1600">
                  <a:solidFill>
                    <a:srgbClr val="0F243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  <a:sym typeface="+mn-ea"/>
                </a:rPr>
                <a:t>个正式版本</a:t>
              </a:r>
              <a:endParaRPr lang="zh-CN" altLang="en-US" sz="1600">
                <a:solidFill>
                  <a:srgbClr val="0F243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endParaRPr>
            </a:p>
            <a:p>
              <a:pPr algn="l">
                <a:lnSpc>
                  <a:spcPct val="100000"/>
                </a:lnSpc>
              </a:pPr>
              <a:r>
                <a:rPr lang="en-US" altLang="zh-CN" sz="1600" b="1">
                  <a:solidFill>
                    <a:srgbClr val="000000">
                      <a:alpha val="88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6</a:t>
              </a:r>
              <a:r>
                <a:rPr lang="zh-CN" altLang="en-US" sz="1600">
                  <a:solidFill>
                    <a:srgbClr val="0F243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  <a:sym typeface="+mn-ea"/>
                </a:rPr>
                <a:t>个紧急版本</a:t>
              </a:r>
              <a:endParaRPr lang="zh-CN" altLang="en-US" sz="1600">
                <a:solidFill>
                  <a:srgbClr val="000000">
                    <a:alpha val="88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952740" y="1525270"/>
            <a:ext cx="2243455" cy="1721485"/>
            <a:chOff x="857" y="2340"/>
            <a:chExt cx="3533" cy="2711"/>
          </a:xfrm>
        </p:grpSpPr>
        <p:sp>
          <p:nvSpPr>
            <p:cNvPr id="53" name="文本框 52"/>
            <p:cNvSpPr txBox="1"/>
            <p:nvPr/>
          </p:nvSpPr>
          <p:spPr>
            <a:xfrm>
              <a:off x="857" y="2340"/>
              <a:ext cx="1327" cy="101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>
                <a:lnSpc>
                  <a:spcPct val="150000"/>
                </a:lnSpc>
              </a:pPr>
              <a:r>
                <a:rPr lang="en-US" sz="2400" b="1">
                  <a:solidFill>
                    <a:srgbClr val="191E3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12%</a:t>
              </a:r>
              <a:endParaRPr lang="en-US" sz="2400" b="1">
                <a:solidFill>
                  <a:srgbClr val="191E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857" y="3356"/>
              <a:ext cx="3533" cy="16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>
                <a:lnSpc>
                  <a:spcPct val="100000"/>
                </a:lnSpc>
              </a:pPr>
              <a:r>
                <a:rPr lang="zh-CN" altLang="en-US" sz="1600">
                  <a:solidFill>
                    <a:srgbClr val="0F243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  <a:sym typeface="+mn-ea"/>
                </a:rPr>
                <a:t>厂商联盟快应用 参与版本迭代并发布</a:t>
              </a:r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  <a:sym typeface="+mn-ea"/>
                </a:rPr>
                <a:t>V</a:t>
              </a:r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  <a:sym typeface="+mn-ea"/>
                </a:rPr>
                <a:t>1.0.8</a:t>
              </a:r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  <a:sym typeface="+mn-ea"/>
                </a:rPr>
                <a:t>-V1.1.5 </a:t>
              </a:r>
              <a:endPara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endParaRPr>
            </a:p>
            <a:p>
              <a:pPr algn="l">
                <a:lnSpc>
                  <a:spcPct val="100000"/>
                </a:lnSpc>
              </a:pPr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  <a:sym typeface="+mn-ea"/>
                </a:rPr>
                <a:t>7</a:t>
              </a:r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  <a:sym typeface="+mn-ea"/>
                </a:rPr>
                <a:t>个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  <a:sym typeface="+mn-ea"/>
                </a:rPr>
                <a:t>版本</a:t>
              </a:r>
              <a:endParaRPr lang="zh-CN" altLang="en-US" sz="1600">
                <a:solidFill>
                  <a:srgbClr val="292F47">
                    <a:alpha val="88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endParaRPr>
            </a:p>
          </p:txBody>
        </p:sp>
      </p:grpSp>
      <p:cxnSp>
        <p:nvCxnSpPr>
          <p:cNvPr id="55" name="肘形连接符 54"/>
          <p:cNvCxnSpPr/>
          <p:nvPr/>
        </p:nvCxnSpPr>
        <p:spPr>
          <a:xfrm flipV="1">
            <a:off x="2252345" y="4266565"/>
            <a:ext cx="1908014" cy="5715"/>
          </a:xfrm>
          <a:prstGeom prst="bentConnector3">
            <a:avLst>
              <a:gd name="adj1" fmla="val 50000"/>
            </a:avLst>
          </a:prstGeom>
          <a:ln>
            <a:solidFill>
              <a:srgbClr val="1739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/>
          <p:nvPr/>
        </p:nvCxnSpPr>
        <p:spPr>
          <a:xfrm rot="10800000" flipV="1">
            <a:off x="7169785" y="1912696"/>
            <a:ext cx="539115" cy="1188009"/>
          </a:xfrm>
          <a:prstGeom prst="bentConnector2">
            <a:avLst/>
          </a:prstGeom>
          <a:ln>
            <a:solidFill>
              <a:srgbClr val="1739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/>
          <p:nvPr/>
        </p:nvCxnSpPr>
        <p:spPr>
          <a:xfrm rot="5400000" flipV="1">
            <a:off x="3498850" y="1137285"/>
            <a:ext cx="3175" cy="2496820"/>
          </a:xfrm>
          <a:prstGeom prst="bentConnector2">
            <a:avLst/>
          </a:prstGeom>
          <a:ln>
            <a:solidFill>
              <a:srgbClr val="1739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7966075" y="3810000"/>
            <a:ext cx="1912620" cy="1844040"/>
            <a:chOff x="857" y="2340"/>
            <a:chExt cx="3012" cy="2904"/>
          </a:xfrm>
        </p:grpSpPr>
        <p:sp>
          <p:nvSpPr>
            <p:cNvPr id="60" name="文本框 59"/>
            <p:cNvSpPr txBox="1"/>
            <p:nvPr/>
          </p:nvSpPr>
          <p:spPr>
            <a:xfrm>
              <a:off x="857" y="2340"/>
              <a:ext cx="1327" cy="101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>
                <a:lnSpc>
                  <a:spcPct val="150000"/>
                </a:lnSpc>
              </a:pPr>
              <a:r>
                <a:rPr lang="en-US" sz="2400" b="1">
                  <a:solidFill>
                    <a:srgbClr val="191E3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10%</a:t>
              </a:r>
              <a:endParaRPr lang="en-US" sz="2400" b="1">
                <a:solidFill>
                  <a:srgbClr val="191E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857" y="3356"/>
              <a:ext cx="3012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>
                <a:lnSpc>
                  <a:spcPct val="150000"/>
                </a:lnSpc>
              </a:pPr>
              <a:r>
                <a:rPr lang="zh-CN" altLang="en-US" sz="1600">
                  <a:solidFill>
                    <a:srgbClr val="0F243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  <a:sym typeface="+mn-ea"/>
                </a:rPr>
                <a:t>字节跳动小程序 参与版本迭代并发布</a:t>
              </a:r>
              <a:r>
                <a:rPr lang="en-US" altLang="zh-CN" sz="1600" b="1">
                  <a:solidFill>
                    <a:srgbClr val="0F243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  <a:sym typeface="+mn-ea"/>
                </a:rPr>
                <a:t>6</a:t>
              </a:r>
              <a:r>
                <a:rPr lang="zh-CN" altLang="en-US" sz="1600">
                  <a:solidFill>
                    <a:srgbClr val="0F243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  <a:sym typeface="+mn-ea"/>
                </a:rPr>
                <a:t>个版本</a:t>
              </a:r>
              <a:endParaRPr lang="en-US" altLang="zh-CN" sz="1600">
                <a:solidFill>
                  <a:srgbClr val="292F47">
                    <a:alpha val="88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cxnSp>
        <p:nvCxnSpPr>
          <p:cNvPr id="62" name="直接连接符 61"/>
          <p:cNvCxnSpPr/>
          <p:nvPr/>
        </p:nvCxnSpPr>
        <p:spPr>
          <a:xfrm flipH="1">
            <a:off x="7515860" y="4237990"/>
            <a:ext cx="523875" cy="0"/>
          </a:xfrm>
          <a:prstGeom prst="line">
            <a:avLst/>
          </a:prstGeom>
          <a:ln>
            <a:solidFill>
              <a:srgbClr val="1739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9208770" y="3280410"/>
            <a:ext cx="3190240" cy="1236952"/>
            <a:chOff x="15089" y="4176"/>
            <a:chExt cx="4397" cy="5852"/>
          </a:xfrm>
        </p:grpSpPr>
        <p:sp>
          <p:nvSpPr>
            <p:cNvPr id="67" name="矩形 66"/>
            <p:cNvSpPr/>
            <p:nvPr/>
          </p:nvSpPr>
          <p:spPr>
            <a:xfrm>
              <a:off x="15089" y="4176"/>
              <a:ext cx="600" cy="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5164" y="4356"/>
              <a:ext cx="4322" cy="567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>
                <a:lnSpc>
                  <a:spcPct val="150000"/>
                </a:lnSpc>
              </a:pPr>
              <a:r>
                <a:rPr sz="2400" b="1">
                  <a:solidFill>
                    <a:srgbClr val="191E34">
                      <a:alpha val="6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需求</a:t>
              </a:r>
              <a:r>
                <a:rPr lang="zh-CN" sz="2400" b="1">
                  <a:solidFill>
                    <a:srgbClr val="191E34">
                      <a:alpha val="6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交付</a:t>
              </a:r>
              <a:r>
                <a:rPr sz="2400" b="1">
                  <a:solidFill>
                    <a:srgbClr val="191E34">
                      <a:alpha val="6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量达 72+</a:t>
              </a:r>
              <a:endParaRPr sz="2400" b="1">
                <a:solidFill>
                  <a:srgbClr val="191E34">
                    <a:alpha val="6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sz="2400" b="1">
                  <a:solidFill>
                    <a:srgbClr val="191E34">
                      <a:alpha val="6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   </a:t>
              </a:r>
              <a:endParaRPr sz="2400" b="1">
                <a:solidFill>
                  <a:srgbClr val="191E34">
                    <a:alpha val="6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aphicFrame>
        <p:nvGraphicFramePr>
          <p:cNvPr id="76" name="图表 75"/>
          <p:cNvGraphicFramePr/>
          <p:nvPr/>
        </p:nvGraphicFramePr>
        <p:xfrm>
          <a:off x="3335020" y="1509395"/>
          <a:ext cx="5113655" cy="4799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334566" y="322986"/>
            <a:ext cx="15953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200" b="1" dirty="0" smtClean="0">
                <a:latin typeface="+mn-lt"/>
                <a:ea typeface="+mn-ea"/>
                <a:cs typeface="+mn-ea"/>
                <a:sym typeface="+mn-lt"/>
              </a:rPr>
              <a:t>做贡献举证</a:t>
            </a:r>
            <a:endParaRPr lang="zh-CN" altLang="en-US" sz="2200" b="1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263558" y="117426"/>
          <a:ext cx="2808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000"/>
                <a:gridCol w="1404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ea"/>
                          <a:ea typeface="+mn-ea"/>
                        </a:rPr>
                        <a:t>起止时间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ea"/>
                          <a:ea typeface="+mn-ea"/>
                        </a:rPr>
                        <a:t>证明人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759270" y="3970755"/>
            <a:ext cx="2110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rgbClr val="0F243D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Task</a:t>
            </a:r>
            <a:endParaRPr lang="zh-CN" altLang="en-US" sz="2400">
              <a:solidFill>
                <a:srgbClr val="0F243D"/>
              </a:solidFill>
              <a:latin typeface="思源宋体 CN Heavy" panose="02020900000000000000" charset="-122"/>
              <a:ea typeface="思源宋体 CN Heavy" panose="02020900000000000000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57250" y="1913255"/>
            <a:ext cx="6545580" cy="154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zh-CN" altLang="en-US">
                <a:solidFill>
                  <a:srgbClr val="0F243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在完成常规需求的开发之外，同时也需要考虑代码的</a:t>
            </a:r>
            <a:r>
              <a:rPr lang="zh-CN" altLang="en-US">
                <a:solidFill>
                  <a:srgbClr val="0F243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优化</a:t>
            </a:r>
            <a:r>
              <a:rPr lang="zh-CN" altLang="en-US">
                <a:solidFill>
                  <a:srgbClr val="0F243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，如何降低出错风险，如何减少代码的阅读和使用成本</a:t>
            </a:r>
            <a:endParaRPr lang="zh-CN" altLang="en-US">
              <a:solidFill>
                <a:srgbClr val="0F243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57250" y="4500490"/>
            <a:ext cx="1297305" cy="72000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>
            <a:off x="765810" y="3799690"/>
            <a:ext cx="10481945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857060" y="1266290"/>
            <a:ext cx="2110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rgbClr val="0F243D"/>
                </a:solidFill>
                <a:latin typeface="思源宋体 CN Heavy" panose="02020900000000000000" charset="-122"/>
                <a:ea typeface="思源宋体 CN Heavy" panose="02020900000000000000" charset="-122"/>
                <a:sym typeface="+mn-ea"/>
              </a:rPr>
              <a:t>Situation</a:t>
            </a:r>
            <a:endParaRPr lang="zh-CN" altLang="en-US" sz="2400">
              <a:solidFill>
                <a:srgbClr val="0F243D"/>
              </a:solidFill>
              <a:latin typeface="思源宋体 CN Heavy" panose="02020900000000000000" charset="-122"/>
              <a:ea typeface="思源宋体 CN Heavy" panose="02020900000000000000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55040" y="1796025"/>
            <a:ext cx="1297305" cy="72000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59460" y="4702810"/>
            <a:ext cx="6911340" cy="154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solidFill>
                  <a:srgbClr val="0F243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rgbClr val="0F243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1</a:t>
            </a:r>
            <a:r>
              <a:rPr lang="zh-CN" altLang="en-US">
                <a:solidFill>
                  <a:srgbClr val="0F243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、 代码优化</a:t>
            </a:r>
            <a:endParaRPr lang="zh-CN" altLang="en-US">
              <a:solidFill>
                <a:srgbClr val="0F243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rgbClr val="0F243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2</a:t>
            </a:r>
            <a:r>
              <a:rPr lang="zh-CN" altLang="en-US">
                <a:solidFill>
                  <a:srgbClr val="0F243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、 静态资源整理和优化</a:t>
            </a:r>
            <a:endParaRPr lang="zh-CN" altLang="en-US">
              <a:solidFill>
                <a:srgbClr val="0F243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rgbClr val="0F243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3</a:t>
            </a:r>
            <a:r>
              <a:rPr lang="zh-CN" altLang="en-US">
                <a:solidFill>
                  <a:srgbClr val="0F243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、 版本和机型兼容问题修复</a:t>
            </a:r>
            <a:endParaRPr lang="zh-CN" altLang="en-US">
              <a:solidFill>
                <a:srgbClr val="0F243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334566" y="322986"/>
            <a:ext cx="15953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200" b="1" dirty="0" smtClean="0">
                <a:latin typeface="+mn-lt"/>
                <a:ea typeface="+mn-ea"/>
                <a:cs typeface="+mn-ea"/>
                <a:sym typeface="+mn-lt"/>
              </a:rPr>
              <a:t>做贡献举证</a:t>
            </a:r>
            <a:endParaRPr lang="zh-CN" altLang="en-US" sz="2200" b="1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263558" y="117426"/>
          <a:ext cx="2808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000"/>
                <a:gridCol w="1404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ea"/>
                          <a:ea typeface="+mn-ea"/>
                        </a:rPr>
                        <a:t>起止时间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ea"/>
                          <a:ea typeface="+mn-ea"/>
                        </a:rPr>
                        <a:t>证明人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759270" y="3970755"/>
            <a:ext cx="2110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rgbClr val="0F243D"/>
                </a:solidFill>
                <a:latin typeface="思源宋体 CN Heavy" panose="02020900000000000000" charset="-122"/>
                <a:ea typeface="思源宋体 CN Heavy" panose="02020900000000000000" charset="-122"/>
                <a:sym typeface="+mn-ea"/>
              </a:rPr>
              <a:t>Result</a:t>
            </a:r>
            <a:endParaRPr lang="zh-CN" altLang="en-US" sz="2400">
              <a:solidFill>
                <a:srgbClr val="0F243D"/>
              </a:solidFill>
              <a:latin typeface="思源宋体 CN Heavy" panose="02020900000000000000" charset="-122"/>
              <a:ea typeface="思源宋体 CN Heavy" panose="02020900000000000000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57250" y="1841500"/>
            <a:ext cx="1091501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en-US" altLang="zh-CN">
                <a:solidFill>
                  <a:srgbClr val="0F243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1</a:t>
            </a:r>
            <a:r>
              <a:rPr lang="zh-CN" altLang="en-US">
                <a:solidFill>
                  <a:srgbClr val="0F243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、 封装合并组件，页面代码重构</a:t>
            </a:r>
            <a:endParaRPr lang="zh-CN" altLang="en-US">
              <a:solidFill>
                <a:srgbClr val="0F243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rgbClr val="0F243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2 </a:t>
            </a:r>
            <a:r>
              <a:rPr lang="zh-CN" altLang="en-US">
                <a:solidFill>
                  <a:srgbClr val="0F243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、删除冗余无用代码，抽离公用方法</a:t>
            </a:r>
            <a:endParaRPr lang="zh-CN" altLang="en-US">
              <a:solidFill>
                <a:srgbClr val="0F243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rgbClr val="0F243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3 </a:t>
            </a:r>
            <a:r>
              <a:rPr lang="zh-CN" altLang="en-US">
                <a:solidFill>
                  <a:srgbClr val="0F243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、整理图片资源，大图</a:t>
            </a:r>
            <a:r>
              <a:rPr lang="en-US" altLang="zh-CN">
                <a:solidFill>
                  <a:srgbClr val="0F243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CDN</a:t>
            </a:r>
            <a:r>
              <a:rPr lang="zh-CN" altLang="en-US">
                <a:solidFill>
                  <a:srgbClr val="0F243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，广告活动接入后台配置</a:t>
            </a:r>
            <a:endParaRPr lang="en-US" altLang="zh-CN">
              <a:solidFill>
                <a:srgbClr val="0F243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rgbClr val="0F243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4</a:t>
            </a:r>
            <a:r>
              <a:rPr lang="zh-CN" altLang="en-US">
                <a:solidFill>
                  <a:srgbClr val="0F243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、 修复部分版本兼容问题，以及不同机型的显示问题</a:t>
            </a:r>
            <a:endParaRPr lang="zh-CN" altLang="en-US">
              <a:solidFill>
                <a:srgbClr val="0F243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57250" y="4500490"/>
            <a:ext cx="1297305" cy="72000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>
            <a:off x="765810" y="3799690"/>
            <a:ext cx="10481945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857060" y="1266290"/>
            <a:ext cx="2110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rgbClr val="0F243D"/>
                </a:solidFill>
                <a:latin typeface="思源宋体 CN Heavy" panose="02020900000000000000" charset="-122"/>
                <a:ea typeface="思源宋体 CN Heavy" panose="02020900000000000000" charset="-122"/>
                <a:sym typeface="+mn-ea"/>
              </a:rPr>
              <a:t>Action</a:t>
            </a:r>
            <a:endParaRPr lang="zh-CN" altLang="en-US" sz="2400">
              <a:solidFill>
                <a:srgbClr val="0F243D"/>
              </a:solidFill>
              <a:latin typeface="思源宋体 CN Heavy" panose="02020900000000000000" charset="-122"/>
              <a:ea typeface="思源宋体 CN Heavy" panose="02020900000000000000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55040" y="1796025"/>
            <a:ext cx="1297305" cy="72000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65810" y="4715510"/>
            <a:ext cx="691134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solidFill>
                  <a:srgbClr val="0F243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rgbClr val="0F243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1</a:t>
            </a:r>
            <a:r>
              <a:rPr lang="zh-CN" altLang="en-US">
                <a:solidFill>
                  <a:srgbClr val="0F243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、</a:t>
            </a:r>
            <a:r>
              <a:rPr lang="zh-CN" altLang="en-US">
                <a:solidFill>
                  <a:srgbClr val="0F243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降低代码复杂度和耦合，提升代码复用性、可阅读性、规范性，便于管理</a:t>
            </a:r>
            <a:endParaRPr lang="zh-CN" altLang="en-US">
              <a:solidFill>
                <a:srgbClr val="0F243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olidFill>
                  <a:srgbClr val="0F243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</a:t>
            </a:r>
            <a:r>
              <a:rPr lang="en-US" altLang="zh-CN">
                <a:solidFill>
                  <a:srgbClr val="0F243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2</a:t>
            </a:r>
            <a:r>
              <a:rPr lang="zh-CN" altLang="en-US">
                <a:solidFill>
                  <a:srgbClr val="0F243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、提升页面打包和加载速度，减少打包体积</a:t>
            </a:r>
            <a:endParaRPr lang="zh-CN" altLang="en-US">
              <a:solidFill>
                <a:srgbClr val="0F243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rgbClr val="0F243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3</a:t>
            </a:r>
            <a:r>
              <a:rPr lang="zh-CN" altLang="en-US">
                <a:solidFill>
                  <a:srgbClr val="0F243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、减少代码出错和报障率</a:t>
            </a:r>
            <a:endParaRPr lang="zh-CN" altLang="en-US">
              <a:solidFill>
                <a:srgbClr val="0F243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 descr="WechatIMG10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030" y="2915186"/>
            <a:ext cx="3168352" cy="1029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4184F3"/>
      </a:accent1>
      <a:accent2>
        <a:srgbClr val="33A752"/>
      </a:accent2>
      <a:accent3>
        <a:srgbClr val="FABB05"/>
      </a:accent3>
      <a:accent4>
        <a:srgbClr val="EA4335"/>
      </a:accent4>
      <a:accent5>
        <a:srgbClr val="929292"/>
      </a:accent5>
      <a:accent6>
        <a:srgbClr val="787878"/>
      </a:accent6>
      <a:hlink>
        <a:srgbClr val="4184F3"/>
      </a:hlink>
      <a:folHlink>
        <a:srgbClr val="BFBFBF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4184F3"/>
    </a:accent1>
    <a:accent2>
      <a:srgbClr val="33A752"/>
    </a:accent2>
    <a:accent3>
      <a:srgbClr val="FABB05"/>
    </a:accent3>
    <a:accent4>
      <a:srgbClr val="EA4335"/>
    </a:accent4>
    <a:accent5>
      <a:srgbClr val="929292"/>
    </a:accent5>
    <a:accent6>
      <a:srgbClr val="787878"/>
    </a:accent6>
    <a:hlink>
      <a:srgbClr val="4184F3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1387</Words>
  <Application>WPS 演示</Application>
  <PresentationFormat>自定义</PresentationFormat>
  <Paragraphs>393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等线</vt:lpstr>
      <vt:lpstr>微软雅黑</vt:lpstr>
      <vt:lpstr>思源宋体 CN Heavy</vt:lpstr>
      <vt:lpstr>Times New Roman</vt:lpstr>
      <vt:lpstr>Verdana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潘文冲(WenchongPan)-顺丰科技</dc:creator>
  <cp:lastModifiedBy>01385307</cp:lastModifiedBy>
  <cp:revision>129</cp:revision>
  <dcterms:created xsi:type="dcterms:W3CDTF">2019-07-02T08:20:00Z</dcterms:created>
  <dcterms:modified xsi:type="dcterms:W3CDTF">2020-07-21T10:28:00Z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2052-10.8.2.7119</vt:lpwstr>
  </property>
</Properties>
</file>