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7" r:id="rId3"/>
  </p:sldMasterIdLst>
  <p:notesMasterIdLst>
    <p:notesMasterId r:id="rId14"/>
  </p:notesMasterIdLst>
  <p:handoutMasterIdLst>
    <p:handoutMasterId r:id="rId15"/>
  </p:handoutMasterIdLst>
  <p:sldIdLst>
    <p:sldId id="844" r:id="rId4"/>
    <p:sldId id="845" r:id="rId5"/>
    <p:sldId id="846" r:id="rId6"/>
    <p:sldId id="847" r:id="rId7"/>
    <p:sldId id="848" r:id="rId8"/>
    <p:sldId id="849" r:id="rId9"/>
    <p:sldId id="850" r:id="rId10"/>
    <p:sldId id="851" r:id="rId11"/>
    <p:sldId id="852" r:id="rId12"/>
    <p:sldId id="853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FF7C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A75E9-C234-8D28-614B-8DEA0AD1DB1D}" v="5" dt="2021-10-27T07:30:34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78" autoAdjust="0"/>
    <p:restoredTop sz="91575" autoAdjust="0"/>
  </p:normalViewPr>
  <p:slideViewPr>
    <p:cSldViewPr>
      <p:cViewPr varScale="1">
        <p:scale>
          <a:sx n="79" d="100"/>
          <a:sy n="79" d="100"/>
        </p:scale>
        <p:origin x="208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5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iv Hadar" userId="S::yanivh@interbit.co.il::9580a0ac-f103-4784-b8b2-754ab6fa08c6" providerId="AD" clId="Web-{E77A75E9-C234-8D28-614B-8DEA0AD1DB1D}"/>
    <pc:docChg chg="addSld modSld">
      <pc:chgData name="Yaniv Hadar" userId="S::yanivh@interbit.co.il::9580a0ac-f103-4784-b8b2-754ab6fa08c6" providerId="AD" clId="Web-{E77A75E9-C234-8D28-614B-8DEA0AD1DB1D}" dt="2021-10-27T07:30:34.014" v="3" actId="20577"/>
      <pc:docMkLst>
        <pc:docMk/>
      </pc:docMkLst>
      <pc:sldChg chg="modSp">
        <pc:chgData name="Yaniv Hadar" userId="S::yanivh@interbit.co.il::9580a0ac-f103-4784-b8b2-754ab6fa08c6" providerId="AD" clId="Web-{E77A75E9-C234-8D28-614B-8DEA0AD1DB1D}" dt="2021-10-27T07:30:34.014" v="3" actId="20577"/>
        <pc:sldMkLst>
          <pc:docMk/>
          <pc:sldMk cId="0" sldId="846"/>
        </pc:sldMkLst>
        <pc:spChg chg="mod">
          <ac:chgData name="Yaniv Hadar" userId="S::yanivh@interbit.co.il::9580a0ac-f103-4784-b8b2-754ab6fa08c6" providerId="AD" clId="Web-{E77A75E9-C234-8D28-614B-8DEA0AD1DB1D}" dt="2021-10-27T07:30:34.014" v="3" actId="20577"/>
          <ac:spMkLst>
            <pc:docMk/>
            <pc:sldMk cId="0" sldId="846"/>
            <ac:spMk id="35844" creationId="{281A1CDC-80C9-4B1F-AB08-DC993E5642F9}"/>
          </ac:spMkLst>
        </pc:spChg>
      </pc:sldChg>
      <pc:sldChg chg="addSp delSp modSp new">
        <pc:chgData name="Yaniv Hadar" userId="S::yanivh@interbit.co.il::9580a0ac-f103-4784-b8b2-754ab6fa08c6" providerId="AD" clId="Web-{E77A75E9-C234-8D28-614B-8DEA0AD1DB1D}" dt="2021-10-27T07:01:28.350" v="2"/>
        <pc:sldMkLst>
          <pc:docMk/>
          <pc:sldMk cId="2353444372" sldId="853"/>
        </pc:sldMkLst>
        <pc:spChg chg="del">
          <ac:chgData name="Yaniv Hadar" userId="S::yanivh@interbit.co.il::9580a0ac-f103-4784-b8b2-754ab6fa08c6" providerId="AD" clId="Web-{E77A75E9-C234-8D28-614B-8DEA0AD1DB1D}" dt="2021-10-27T07:01:28.350" v="2"/>
          <ac:spMkLst>
            <pc:docMk/>
            <pc:sldMk cId="2353444372" sldId="853"/>
            <ac:spMk id="2" creationId="{189BA1B1-A2EA-4E68-A057-71E07E692D3D}"/>
          </ac:spMkLst>
        </pc:spChg>
        <pc:spChg chg="del">
          <ac:chgData name="Yaniv Hadar" userId="S::yanivh@interbit.co.il::9580a0ac-f103-4784-b8b2-754ab6fa08c6" providerId="AD" clId="Web-{E77A75E9-C234-8D28-614B-8DEA0AD1DB1D}" dt="2021-10-27T07:01:24.037" v="1"/>
          <ac:spMkLst>
            <pc:docMk/>
            <pc:sldMk cId="2353444372" sldId="853"/>
            <ac:spMk id="3" creationId="{1CA3AB89-D38A-42AA-9DC4-1F9096CB299C}"/>
          </ac:spMkLst>
        </pc:spChg>
        <pc:picChg chg="add mod ord">
          <ac:chgData name="Yaniv Hadar" userId="S::yanivh@interbit.co.il::9580a0ac-f103-4784-b8b2-754ab6fa08c6" providerId="AD" clId="Web-{E77A75E9-C234-8D28-614B-8DEA0AD1DB1D}" dt="2021-10-27T07:01:24.037" v="1"/>
          <ac:picMkLst>
            <pc:docMk/>
            <pc:sldMk cId="2353444372" sldId="853"/>
            <ac:picMk id="5" creationId="{81157351-A65E-4135-9773-53EBD2378592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DA669A75-92CA-4FE3-88CD-AE9AD2F552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D1BCD3D-09B0-425B-B53B-9B5CB0B35F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05A59AC3-A02E-4BF5-A648-7D46D82E57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C64BDAFD-E8D3-4645-BD7D-29D7EE2BFF7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002F14-6FEE-4405-BFFA-D7E703E742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64C8001-4B9D-45DD-B73A-8AF5A82D88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98683DB-06DF-46AA-B13F-3B82E55D75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780A0FC-C1D4-4959-975D-96F0D632E6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7ECB6EC-5A0E-42C3-AD8A-B8F36B46A6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BD9C6A16-1C1F-4E6A-8D49-0A302C5DCC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E13A2CBB-573D-4663-8C7C-AA75D041D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4C17B01-DE3D-46F2-BD00-7FAFD0CA9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B10FFA8-9514-4897-B062-D3E084ADF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28D9CB-73ED-46FF-88DA-59D62401DA48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FF60B8D-2167-4E10-A2DE-BEF656B31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A4B7B7-529B-45C8-82B1-B37D07DF9A11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B70E562-648B-4F1F-BFA1-B5DB7F5BB1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86CBB1A-69EA-4817-9A91-311AC3DE9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34515ED-7969-4910-A185-C1287194E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4E2905-FEEE-4801-A9BB-291D2E9DAACC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A1F434A-75E4-4489-B25F-667235570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7276B05-D6AF-41A9-8275-CE1143E49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42BCF82-BF66-4794-89C5-0CDAD7E1E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60292E-4B85-47D2-9D31-5791B631F87F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D736910-47C3-48D0-A568-943E0EDD1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A68CE61-6AE9-4079-878C-352174A47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5143B5A-8E74-41B9-9DA1-AD0F75435F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2028FC3-95D7-4CE1-8637-7E4E2C4A62E9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725DC9F-BD0E-4CAB-85AB-D4932DB26C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1D71345-86A7-4468-9651-D5BA3B3F1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7DEBB61-6B5C-4AF0-9EB8-56E03FA048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523ADF-6EBD-48AF-8C7A-3F4C1CBB839B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17A1C1F-998A-4B74-A44B-F7423CBAA7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18FF6A7-5B2D-41D2-95CE-BCBA839FE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67FE6E6-1214-451C-A6AA-6ED526999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218646-EDDF-413A-A8EF-6BE0EE783AB6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B413996-7607-42AE-BCB3-14F2C32F3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B84A02A-4669-4EB9-BDE5-0E7D04A55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9FF8938-CBA3-4AA0-830E-2CF49A0A77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B85D80-552D-4299-8C05-43D8A32EA08C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F55FFC4-9785-4E6B-8566-99BA1EF4DC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572B15F-7B7E-4559-B7AD-AF17CE1D9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05B6909-56A4-4F03-9CBE-AC8BB6C55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AF0EE4-8AC7-4D67-8063-FBCA0A675C4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7D969CA-9B6A-445D-ACBF-CB5D20AC3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3D1D441-C1DE-469D-B901-0DCA364D0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B626EB3-127D-41DD-A241-A8F7FC3F662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2AE1D0A-294B-4964-BB86-F33262FD4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D7229E1-56A9-4D3A-B493-5B6171798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7F02F27-EBF3-4F81-B9F7-D36BDF93C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47EF346-38F3-45DF-BFB5-76AB797A7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D21167A1-8BE6-4F19-8B45-85678BC73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07A3203-C4A0-4089-9EA3-1EAF46BCF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FB7C6EB-E9EE-4403-9D14-3A636756E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D6F131F2-C125-45DD-8301-AE2465BC0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B6B1B165-84EE-42CC-A6FE-72807E5F60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58927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6BE26929-CF63-429B-A412-0DA1BC92CC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37E8F-36AD-4460-857E-95C18235F3A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8071940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86CA1AE2-023A-48FD-AF9E-BD7A3B8F3F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15449-B8AB-4BAF-AE21-1D8AAF0964BE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89656423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CBDA79DF-46B4-458D-8BF2-EB1494DB54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49725-328E-4A42-82F6-613A332B47B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606121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0C1C50A3-F8F4-46B1-9E84-62B6AC6856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4C0A4-184E-42EF-BBCC-9EDEFA4B3B1D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02387065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1003F0D2-217B-4AFD-A1C9-133229E6E4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9BE39-68C3-4223-BA00-7C5D113AC65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93698570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1D40384A-7709-41F8-9C38-AB9530A891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47349-73B2-424D-97F1-5AF0DB07433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54518242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2C2E97DF-2255-426D-B1E0-A2557C41F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E932C-67FA-4A02-BD8D-8D033A67BECB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6845551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061">
            <a:extLst>
              <a:ext uri="{FF2B5EF4-FFF2-40B4-BE49-F238E27FC236}">
                <a16:creationId xmlns:a16="http://schemas.microsoft.com/office/drawing/2014/main" id="{0D8EB2C8-32B8-42FF-9E5F-12EDF287E4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1BE-DB2B-475C-AE23-7891CA81B67F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49907958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9BDC075F-F3D1-4DB4-B3F6-80326FFB04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C7E7F-D323-478A-89CB-3A0B6D99BE8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5207613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6E7E4CCD-0118-47E1-8D11-E7D99B5BFF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5908E-A1BC-4D64-BF31-23CF06CAB49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94517517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1CC83472-B15D-4969-9014-A800ECB6E5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0E496-FC29-4763-A66C-29B30C985D8D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7853951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5D575BD8-7D4A-431D-94D2-B6CE23FCF7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BEB98-D37B-482C-B7B6-B12594783A16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5426209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B4FDB005-26F4-438F-B1FD-70DEB2F0E5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94C3D-50DB-4DD1-B5B8-C6DBA8E42134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253002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61">
            <a:extLst>
              <a:ext uri="{FF2B5EF4-FFF2-40B4-BE49-F238E27FC236}">
                <a16:creationId xmlns:a16="http://schemas.microsoft.com/office/drawing/2014/main" id="{DE176DDC-8723-42F2-B7D4-D415496BE1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A35E-D55F-4107-BD6B-D9B933446A2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8211642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>
            <a:extLst>
              <a:ext uri="{FF2B5EF4-FFF2-40B4-BE49-F238E27FC236}">
                <a16:creationId xmlns:a16="http://schemas.microsoft.com/office/drawing/2014/main" id="{7F635138-A805-46CF-A7E7-44FD3631BC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4B3CE-B7E9-4356-8710-6F388B89539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5169526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787BC2D5-0D3C-4100-9016-2A81EFC196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62AE-F5E4-45AD-A4E8-2E63D3B07F3B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694004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0B8DFBA3-2D3D-4A28-986E-1556704866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66148-8BDD-471E-A2CF-F521DBC12BCE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953392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E4A86828-6C7C-44F1-B735-9CC1E6D969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0668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97039F3C-3CCE-4E4B-A9CF-DB2510BF2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40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F0796039-6973-4EDC-83CC-6C310AE15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5B95EB7D-BB81-4D60-858A-3A61EC9A46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A1BB9F-AA42-49E7-9DEA-216D5279087F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6A9FB9C6-75F1-4407-AAD2-61B6B6D7A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3DCC08C-8B83-4893-AB18-A1E69D3C70F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306A2D5-EA06-47B9-AE11-F5493CDFB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6858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Bayesian Classification: Why?</a:t>
            </a:r>
            <a:endParaRPr lang="en-US" altLang="en-US" sz="240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D88BB59-22DD-47B8-9D7B-F8966AFDB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257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u="sng">
                <a:solidFill>
                  <a:srgbClr val="0000FF"/>
                </a:solidFill>
              </a:rPr>
              <a:t>A statistical classifier</a:t>
            </a:r>
            <a:r>
              <a:rPr lang="en-US" altLang="en-US" sz="2400"/>
              <a:t>: performs </a:t>
            </a:r>
            <a:r>
              <a:rPr lang="en-US" altLang="en-US" sz="2400" i="1">
                <a:solidFill>
                  <a:srgbClr val="FF0000"/>
                </a:solidFill>
              </a:rPr>
              <a:t>probabilistic prediction</a:t>
            </a:r>
            <a:r>
              <a:rPr lang="en-US" altLang="en-US" sz="2400" i="1"/>
              <a:t>, i.e.,</a:t>
            </a:r>
            <a:r>
              <a:rPr lang="en-US" altLang="en-US" sz="2400"/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>
                <a:solidFill>
                  <a:srgbClr val="0000FF"/>
                </a:solidFill>
              </a:rPr>
              <a:t>Foundation</a:t>
            </a:r>
            <a:r>
              <a:rPr lang="en-US" altLang="en-US" sz="2400" u="sng"/>
              <a:t>:</a:t>
            </a:r>
            <a:r>
              <a:rPr lang="en-US" altLang="en-US" sz="2400"/>
              <a:t> Based on </a:t>
            </a:r>
            <a:r>
              <a:rPr lang="en-US" altLang="en-US" sz="2400">
                <a:solidFill>
                  <a:srgbClr val="FF0000"/>
                </a:solidFill>
              </a:rPr>
              <a:t>Bayes’ Theorem</a:t>
            </a:r>
            <a:r>
              <a:rPr lang="en-US" altLang="en-US" sz="2400"/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>
                <a:solidFill>
                  <a:srgbClr val="0000FF"/>
                </a:solidFill>
              </a:rPr>
              <a:t>Performance</a:t>
            </a:r>
            <a:r>
              <a:rPr lang="en-US" altLang="en-US" sz="2400" u="sng"/>
              <a:t>:</a:t>
            </a:r>
            <a:r>
              <a:rPr lang="en-US" altLang="en-US" sz="2400"/>
              <a:t> A simple Bayesian classifier, </a:t>
            </a:r>
            <a:r>
              <a:rPr lang="en-US" altLang="en-US" sz="2400" i="1">
                <a:solidFill>
                  <a:srgbClr val="FF0000"/>
                </a:solidFill>
              </a:rPr>
              <a:t>naïve Bayesian classifier</a:t>
            </a:r>
            <a:r>
              <a:rPr lang="en-US" altLang="en-US" sz="2400"/>
              <a:t>, has comparable performance with decision tree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>
                <a:solidFill>
                  <a:srgbClr val="0000FF"/>
                </a:solidFill>
              </a:rPr>
              <a:t>Incremental</a:t>
            </a:r>
            <a:r>
              <a:rPr lang="en-US" altLang="en-US" sz="2400"/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>
                <a:solidFill>
                  <a:srgbClr val="0000FF"/>
                </a:solidFill>
              </a:rPr>
              <a:t>Standard</a:t>
            </a:r>
            <a:r>
              <a:rPr lang="en-US" altLang="en-US" sz="2400"/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1157351-A65E-4135-9773-53EBD2378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144" y="1219200"/>
            <a:ext cx="6575512" cy="5257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C7A50-51E6-4803-998F-FB8B7FA834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75908E-A1BC-4D64-BF31-23CF06CAB492}" type="slidenum">
              <a:rPr lang="en-US" altLang="he-IL"/>
              <a:pPr>
                <a:defRPr/>
              </a:pPr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344437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6861E0F-1B30-4452-82C2-D21091582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31D9A7-DC59-4134-818F-0BD2805FB4D0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CDD8324-72FF-4C30-8E14-44D4B4FC3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/>
              <a:t>Bayes’ Theorem: Basics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4A78E25-0D99-4298-833C-D17CE8D0C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 eaLnBrk="1" hangingPunct="1"/>
            <a:r>
              <a:rPr lang="en-US" altLang="en-US" sz="2000" b="1">
                <a:solidFill>
                  <a:srgbClr val="0000FF"/>
                </a:solidFill>
              </a:rPr>
              <a:t>Bayes’ Theorem</a:t>
            </a:r>
            <a:r>
              <a:rPr lang="en-US" altLang="en-US" sz="2000"/>
              <a:t>:</a:t>
            </a:r>
          </a:p>
          <a:p>
            <a:pPr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Let </a:t>
            </a:r>
            <a:r>
              <a:rPr lang="en-US" altLang="en-US" sz="2000" b="1"/>
              <a:t>X</a:t>
            </a:r>
            <a:r>
              <a:rPr lang="en-US" altLang="en-US" sz="2000"/>
              <a:t> be a data sample (“</a:t>
            </a:r>
            <a:r>
              <a:rPr lang="en-US" altLang="en-US" sz="2000" b="1" i="1">
                <a:solidFill>
                  <a:srgbClr val="FF0000"/>
                </a:solidFill>
              </a:rPr>
              <a:t>evidence</a:t>
            </a:r>
            <a:r>
              <a:rPr lang="en-US" altLang="en-US" sz="2000"/>
              <a:t>”): class label is unknown</a:t>
            </a:r>
          </a:p>
          <a:p>
            <a:pPr lvl="1" eaLnBrk="1" hangingPunct="1"/>
            <a:r>
              <a:rPr lang="en-US" altLang="en-US" sz="2000"/>
              <a:t>Let H be a </a:t>
            </a:r>
            <a:r>
              <a:rPr lang="en-US" altLang="en-US" sz="2000" b="1" i="1">
                <a:solidFill>
                  <a:srgbClr val="FF0000"/>
                </a:solidFill>
              </a:rPr>
              <a:t>hypothesis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/>
              <a:t>that X belongs to class C </a:t>
            </a:r>
          </a:p>
          <a:p>
            <a:pPr lvl="1" eaLnBrk="1" hangingPunct="1"/>
            <a:r>
              <a:rPr lang="en-US" altLang="en-US" sz="2000"/>
              <a:t>Classification is to determine P(H|</a:t>
            </a:r>
            <a:r>
              <a:rPr lang="en-US" altLang="en-US" sz="2000" b="1"/>
              <a:t>X</a:t>
            </a:r>
            <a:r>
              <a:rPr lang="en-US" altLang="en-US" sz="2000"/>
              <a:t>), (i.e., </a:t>
            </a:r>
            <a:r>
              <a:rPr lang="en-US" altLang="en-US" sz="2000" b="1" i="1">
                <a:solidFill>
                  <a:srgbClr val="FF0000"/>
                </a:solidFill>
              </a:rPr>
              <a:t>posteriori</a:t>
            </a:r>
            <a:r>
              <a:rPr lang="en-US" altLang="en-US" sz="2000" i="1"/>
              <a:t> </a:t>
            </a:r>
            <a:r>
              <a:rPr lang="en-US" altLang="en-US" sz="2000" b="1" i="1">
                <a:solidFill>
                  <a:srgbClr val="FF0000"/>
                </a:solidFill>
              </a:rPr>
              <a:t>probability</a:t>
            </a:r>
            <a:r>
              <a:rPr lang="en-US" altLang="en-US" sz="2000" i="1"/>
              <a:t>): </a:t>
            </a:r>
            <a:r>
              <a:rPr lang="en-US" altLang="en-US" sz="2000"/>
              <a:t> the probability that the hypothesis holds given the observed data sample </a:t>
            </a:r>
            <a:r>
              <a:rPr lang="en-US" altLang="en-US" sz="2000" b="1"/>
              <a:t>X</a:t>
            </a:r>
          </a:p>
          <a:p>
            <a:pPr lvl="1" eaLnBrk="1" hangingPunct="1"/>
            <a:r>
              <a:rPr lang="en-US" altLang="en-US" sz="2000"/>
              <a:t>P(H) (</a:t>
            </a:r>
            <a:r>
              <a:rPr lang="en-US" altLang="en-US" sz="2000" b="1" i="1">
                <a:solidFill>
                  <a:srgbClr val="FF0000"/>
                </a:solidFill>
              </a:rPr>
              <a:t>prior</a:t>
            </a:r>
            <a:r>
              <a:rPr lang="en-US" altLang="en-US" sz="2000" i="1"/>
              <a:t> </a:t>
            </a:r>
            <a:r>
              <a:rPr lang="en-US" altLang="en-US" sz="2000" b="1" i="1">
                <a:solidFill>
                  <a:srgbClr val="FF0000"/>
                </a:solidFill>
              </a:rPr>
              <a:t>probability</a:t>
            </a:r>
            <a:r>
              <a:rPr lang="en-US" altLang="en-US" sz="2000"/>
              <a:t>): the initial probability</a:t>
            </a:r>
          </a:p>
          <a:p>
            <a:pPr lvl="2" eaLnBrk="1" hangingPunct="1"/>
            <a:r>
              <a:rPr lang="en-US" altLang="en-US" sz="2000"/>
              <a:t>E.g.,</a:t>
            </a:r>
            <a:r>
              <a:rPr lang="en-US" altLang="en-US" sz="2000" b="1"/>
              <a:t> X</a:t>
            </a:r>
            <a:r>
              <a:rPr lang="en-US" altLang="en-US" sz="2000"/>
              <a:t> will buy computer, regardless of age, income, …</a:t>
            </a:r>
          </a:p>
          <a:p>
            <a:pPr lvl="1" eaLnBrk="1" hangingPunct="1"/>
            <a:r>
              <a:rPr lang="en-US" altLang="en-US" sz="2000"/>
              <a:t>P(</a:t>
            </a:r>
            <a:r>
              <a:rPr lang="en-US" altLang="en-US" sz="2000" b="1"/>
              <a:t>X</a:t>
            </a:r>
            <a:r>
              <a:rPr lang="en-US" altLang="en-US" sz="2000"/>
              <a:t>): probability that sample data is observed</a:t>
            </a:r>
          </a:p>
          <a:p>
            <a:pPr lvl="1" eaLnBrk="1" hangingPunct="1"/>
            <a:r>
              <a:rPr lang="en-US" altLang="en-US" sz="2000"/>
              <a:t>P(</a:t>
            </a:r>
            <a:r>
              <a:rPr lang="en-US" altLang="en-US" sz="2000" b="1"/>
              <a:t>X</a:t>
            </a:r>
            <a:r>
              <a:rPr lang="en-US" altLang="en-US" sz="2000"/>
              <a:t>|H) (</a:t>
            </a:r>
            <a:r>
              <a:rPr lang="en-US" altLang="en-US" sz="2000" b="1" i="1">
                <a:solidFill>
                  <a:srgbClr val="FF0000"/>
                </a:solidFill>
              </a:rPr>
              <a:t>likelihood</a:t>
            </a:r>
            <a:r>
              <a:rPr lang="en-US" altLang="en-US" sz="2000"/>
              <a:t>): the probability of observing the sample </a:t>
            </a:r>
            <a:r>
              <a:rPr lang="en-US" altLang="en-US" sz="2000" b="1"/>
              <a:t>X</a:t>
            </a:r>
            <a:r>
              <a:rPr lang="en-US" altLang="en-US" sz="2000"/>
              <a:t>, given that the hypothesis holds</a:t>
            </a:r>
          </a:p>
          <a:p>
            <a:pPr lvl="2" eaLnBrk="1" hangingPunct="1"/>
            <a:r>
              <a:rPr lang="en-US" altLang="en-US" sz="2000"/>
              <a:t>E.g.,</a:t>
            </a:r>
            <a:r>
              <a:rPr lang="en-US" altLang="en-US" sz="2000" b="1"/>
              <a:t> </a:t>
            </a:r>
            <a:r>
              <a:rPr lang="en-US" altLang="en-US" sz="2000"/>
              <a:t>Given that</a:t>
            </a:r>
            <a:r>
              <a:rPr lang="en-US" altLang="en-US" sz="2000" b="1"/>
              <a:t> X</a:t>
            </a:r>
            <a:r>
              <a:rPr lang="en-US" altLang="en-US" sz="2000"/>
              <a:t> will buy computer, the prob. that X is 31..40, medium income</a:t>
            </a:r>
          </a:p>
        </p:txBody>
      </p:sp>
      <p:graphicFrame>
        <p:nvGraphicFramePr>
          <p:cNvPr id="7173" name="Object 1">
            <a:extLst>
              <a:ext uri="{FF2B5EF4-FFF2-40B4-BE49-F238E27FC236}">
                <a16:creationId xmlns:a16="http://schemas.microsoft.com/office/drawing/2014/main" id="{8E009303-AF49-4B5B-A2F1-59E5A805B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219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1920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50887EC4-A24E-4015-9B73-165173451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E64B7A-0649-4840-813A-F8811372CB4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55F990F-61E7-4D3F-884C-3C4904B5D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/>
              <a:t>Prediction Based on Bayes’ Theorem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81A1CDC-80C9-4B1F-AB08-DC993E564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/>
              <a:t>Given training data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X</a:t>
            </a:r>
            <a:r>
              <a:rPr lang="en-US" altLang="en-US" sz="2400" i="1" dirty="0"/>
              <a:t>, </a:t>
            </a:r>
            <a:r>
              <a:rPr lang="en-US" altLang="en-US" sz="2400" b="1" i="1" dirty="0">
                <a:solidFill>
                  <a:srgbClr val="FF0000"/>
                </a:solidFill>
              </a:rPr>
              <a:t>posteriori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</a:rPr>
              <a:t>probability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/>
              <a:t>of a hypothesis </a:t>
            </a:r>
            <a:r>
              <a:rPr lang="en-US" altLang="en-US" sz="2400" dirty="0"/>
              <a:t>H</a:t>
            </a:r>
            <a:r>
              <a:rPr lang="en-US" altLang="en-US" sz="2400" i="1" dirty="0"/>
              <a:t>, </a:t>
            </a:r>
            <a:r>
              <a:rPr lang="en-US" altLang="en-US" sz="2400" dirty="0"/>
              <a:t>P(H|</a:t>
            </a:r>
            <a:r>
              <a:rPr lang="en-US" altLang="en-US" sz="2400" b="1" dirty="0"/>
              <a:t>X</a:t>
            </a:r>
            <a:r>
              <a:rPr lang="en-US" altLang="en-US" sz="2400" dirty="0"/>
              <a:t>)</a:t>
            </a:r>
            <a:r>
              <a:rPr lang="en-US" altLang="en-US" sz="2400" i="1" dirty="0"/>
              <a:t>, </a:t>
            </a:r>
            <a:r>
              <a:rPr lang="en-US" altLang="en-US" sz="2400" dirty="0"/>
              <a:t>follows the Bayes’ theorem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		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/>
              <a:t>Informally, this can be viewed as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	</a:t>
            </a:r>
            <a:r>
              <a:rPr lang="en-US" altLang="en-US" sz="2400" b="1" i="1" dirty="0">
                <a:solidFill>
                  <a:srgbClr val="FF0000"/>
                </a:solidFill>
                <a:ea typeface="+mn-ea"/>
                <a:cs typeface="+mn-cs"/>
              </a:rPr>
              <a:t>posteriori</a:t>
            </a:r>
            <a:r>
              <a:rPr lang="en-US" altLang="en-US" sz="2400" dirty="0"/>
              <a:t> = </a:t>
            </a:r>
            <a:r>
              <a:rPr lang="en-US" altLang="en-US" sz="2400" b="1" i="1" dirty="0">
                <a:solidFill>
                  <a:srgbClr val="FF0000"/>
                </a:solidFill>
                <a:ea typeface="+mn-ea"/>
                <a:cs typeface="+mn-cs"/>
              </a:rPr>
              <a:t>likelihood</a:t>
            </a:r>
            <a:r>
              <a:rPr lang="en-US" altLang="en-US" sz="2400" dirty="0"/>
              <a:t> x </a:t>
            </a:r>
            <a:r>
              <a:rPr lang="en-US" altLang="en-US" sz="2400" b="1" i="1" dirty="0">
                <a:solidFill>
                  <a:srgbClr val="FF0000"/>
                </a:solidFill>
                <a:ea typeface="+mn-ea"/>
                <a:cs typeface="+mn-cs"/>
              </a:rPr>
              <a:t>prior</a:t>
            </a:r>
            <a:r>
              <a:rPr lang="en-US" altLang="en-US" sz="2400" dirty="0">
                <a:ea typeface="+mn-ea"/>
                <a:cs typeface="+mn-cs"/>
              </a:rPr>
              <a:t>/</a:t>
            </a:r>
            <a:r>
              <a:rPr lang="en-US" altLang="en-US" sz="2400" b="1" i="1" dirty="0">
                <a:solidFill>
                  <a:srgbClr val="FF0000"/>
                </a:solidFill>
                <a:ea typeface="+mn-ea"/>
                <a:cs typeface="+mn-cs"/>
              </a:rPr>
              <a:t>evidence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>
                <a:latin typeface="Calibri"/>
                <a:cs typeface="Calibri"/>
              </a:rPr>
              <a:t>Predicts </a:t>
            </a:r>
            <a:r>
              <a:rPr lang="en-US" altLang="en-US" sz="2400" b="1" dirty="0">
                <a:latin typeface="Calibri"/>
                <a:cs typeface="Calibri"/>
              </a:rPr>
              <a:t>X</a:t>
            </a:r>
            <a:r>
              <a:rPr lang="en-US" altLang="en-US" sz="2400" dirty="0">
                <a:latin typeface="Calibri"/>
                <a:cs typeface="Calibri"/>
              </a:rPr>
              <a:t> belongs to C</a:t>
            </a:r>
            <a:r>
              <a:rPr lang="en-US" altLang="en-US" sz="2400" baseline="-25000" dirty="0">
                <a:latin typeface="Calibri"/>
                <a:cs typeface="Calibri"/>
              </a:rPr>
              <a:t>i</a:t>
            </a:r>
            <a:r>
              <a:rPr lang="en-US" altLang="en-US" sz="2400" dirty="0">
                <a:latin typeface="Calibri"/>
                <a:cs typeface="Calibri"/>
              </a:rPr>
              <a:t> </a:t>
            </a:r>
            <a:r>
              <a:rPr lang="en-US" altLang="en-US" sz="2400">
                <a:latin typeface="Calibri"/>
                <a:cs typeface="Calibri"/>
              </a:rPr>
              <a:t>if</a:t>
            </a:r>
            <a:r>
              <a:rPr lang="en-US" altLang="en-US" sz="2400" dirty="0">
                <a:latin typeface="Calibri"/>
                <a:cs typeface="Calibri"/>
              </a:rPr>
              <a:t> the probability </a:t>
            </a:r>
            <a:r>
              <a:rPr lang="en-US" altLang="en-US" sz="2400" dirty="0">
                <a:solidFill>
                  <a:srgbClr val="FF0000"/>
                </a:solidFill>
                <a:latin typeface="Calibri"/>
                <a:cs typeface="Calibri"/>
              </a:rPr>
              <a:t>P(</a:t>
            </a:r>
            <a:r>
              <a:rPr lang="en-US" altLang="en-US" sz="2400" err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lang="en-US" altLang="en-US" sz="2400" baseline="-25000" err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altLang="en-US" sz="2400" err="1">
                <a:solidFill>
                  <a:srgbClr val="FF0000"/>
                </a:solidFill>
                <a:latin typeface="Calibri"/>
                <a:cs typeface="Calibri"/>
              </a:rPr>
              <a:t>|</a:t>
            </a:r>
            <a:r>
              <a:rPr lang="en-US" altLang="en-US" sz="2400" b="1" err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lang="en-US" altLang="en-US" sz="2400" dirty="0">
                <a:solidFill>
                  <a:srgbClr val="FF0000"/>
                </a:solidFill>
                <a:latin typeface="Calibri"/>
                <a:cs typeface="Calibri"/>
              </a:rPr>
              <a:t>) is the highest </a:t>
            </a:r>
            <a:r>
              <a:rPr lang="en-US" altLang="en-US" sz="2400" dirty="0">
                <a:latin typeface="Calibri"/>
                <a:cs typeface="Calibri"/>
              </a:rPr>
              <a:t>among all the P(</a:t>
            </a:r>
            <a:r>
              <a:rPr lang="en-US" altLang="en-US" sz="2400" err="1">
                <a:latin typeface="Calibri"/>
                <a:cs typeface="Calibri"/>
              </a:rPr>
              <a:t>C</a:t>
            </a:r>
            <a:r>
              <a:rPr lang="en-US" altLang="en-US" sz="2400" baseline="-25000" err="1">
                <a:latin typeface="Calibri"/>
                <a:cs typeface="Calibri"/>
              </a:rPr>
              <a:t>k</a:t>
            </a:r>
            <a:r>
              <a:rPr lang="en-US" altLang="en-US" sz="2400" err="1">
                <a:latin typeface="Calibri"/>
                <a:cs typeface="Calibri"/>
              </a:rPr>
              <a:t>|X</a:t>
            </a:r>
            <a:r>
              <a:rPr lang="en-US" altLang="en-US" sz="2400" dirty="0">
                <a:latin typeface="Calibri"/>
                <a:cs typeface="Calibri"/>
              </a:rPr>
              <a:t>) for all the </a:t>
            </a:r>
            <a:r>
              <a:rPr lang="en-US" altLang="en-US" sz="2400" i="1" dirty="0">
                <a:latin typeface="Calibri"/>
                <a:cs typeface="Calibri"/>
              </a:rPr>
              <a:t>k</a:t>
            </a:r>
            <a:r>
              <a:rPr lang="en-US" altLang="en-US" sz="2400" dirty="0">
                <a:latin typeface="Calibri"/>
                <a:cs typeface="Calibri"/>
              </a:rPr>
              <a:t> classes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b="1" dirty="0"/>
              <a:t>Practical difficulty</a:t>
            </a:r>
            <a:r>
              <a:rPr lang="en-US" altLang="en-US" sz="2400" dirty="0"/>
              <a:t>:  It requires initial knowledge of many probabilities, involving significant computational cost</a:t>
            </a:r>
          </a:p>
        </p:txBody>
      </p:sp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A076A156-DBED-4BAB-BE09-2B2B9D699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7">
            <a:extLst>
              <a:ext uri="{FF2B5EF4-FFF2-40B4-BE49-F238E27FC236}">
                <a16:creationId xmlns:a16="http://schemas.microsoft.com/office/drawing/2014/main" id="{9EEAF9A2-AC2D-4B00-9EE9-764E9A2701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5382B70-7703-4534-8A9C-6A45B65C6CC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A0255C0-9B00-4262-B271-CA3185F8A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304800"/>
            <a:ext cx="96012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Classification Is to Derive the Maximum Posteriori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A676361-AA4F-4FAD-BF54-2FBDA2F3E6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en-US" sz="2400"/>
              <a:t>Let </a:t>
            </a:r>
            <a:r>
              <a:rPr lang="en-US" altLang="en-US" sz="2400">
                <a:solidFill>
                  <a:srgbClr val="0000FF"/>
                </a:solidFill>
              </a:rPr>
              <a:t>D</a:t>
            </a:r>
            <a:r>
              <a:rPr lang="en-US" altLang="en-US" sz="2400"/>
              <a:t> be a </a:t>
            </a:r>
            <a:r>
              <a:rPr lang="en-US" altLang="en-US" sz="2400">
                <a:solidFill>
                  <a:srgbClr val="0000FF"/>
                </a:solidFill>
              </a:rPr>
              <a:t>training set </a:t>
            </a:r>
            <a:r>
              <a:rPr lang="en-US" altLang="en-US" sz="2400"/>
              <a:t>of tuples and their associated class labels, and each </a:t>
            </a:r>
            <a:r>
              <a:rPr lang="en-US" altLang="en-US" sz="2400">
                <a:solidFill>
                  <a:srgbClr val="0000FF"/>
                </a:solidFill>
              </a:rPr>
              <a:t>tuple</a:t>
            </a:r>
            <a:r>
              <a:rPr lang="en-US" altLang="en-US" sz="2400"/>
              <a:t> is represented by an </a:t>
            </a:r>
            <a:r>
              <a:rPr lang="en-US" altLang="en-US" sz="2400">
                <a:solidFill>
                  <a:srgbClr val="0000FF"/>
                </a:solidFill>
              </a:rPr>
              <a:t>n-D attribute vector </a:t>
            </a:r>
            <a:r>
              <a:rPr lang="en-US" altLang="en-US" sz="2400" b="1"/>
              <a:t>X</a:t>
            </a:r>
            <a:r>
              <a:rPr lang="en-US" altLang="en-US" sz="2400"/>
              <a:t> = (x</a:t>
            </a:r>
            <a:r>
              <a:rPr lang="en-US" altLang="en-US" sz="2400" baseline="-25000"/>
              <a:t>1</a:t>
            </a:r>
            <a:r>
              <a:rPr lang="en-US" altLang="en-US" sz="2400"/>
              <a:t>, x</a:t>
            </a:r>
            <a:r>
              <a:rPr lang="en-US" altLang="en-US" sz="2400" baseline="-25000"/>
              <a:t>2</a:t>
            </a:r>
            <a:r>
              <a:rPr lang="en-US" altLang="en-US" sz="2400"/>
              <a:t>, …, x</a:t>
            </a:r>
            <a:r>
              <a:rPr lang="en-US" altLang="en-US" sz="2400" baseline="-25000"/>
              <a:t>n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/>
              <a:t>Suppose there are </a:t>
            </a:r>
            <a:r>
              <a:rPr lang="en-US" altLang="en-US" sz="2400" i="1">
                <a:solidFill>
                  <a:srgbClr val="0000FF"/>
                </a:solidFill>
              </a:rPr>
              <a:t>m</a:t>
            </a:r>
            <a:r>
              <a:rPr lang="en-US" altLang="en-US" sz="2400">
                <a:solidFill>
                  <a:srgbClr val="0000FF"/>
                </a:solidFill>
              </a:rPr>
              <a:t> classes </a:t>
            </a:r>
            <a:r>
              <a:rPr lang="en-US" altLang="en-US" sz="2400"/>
              <a:t>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m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Classification is to derive the </a:t>
            </a:r>
            <a:r>
              <a:rPr lang="en-US" altLang="en-US" sz="2400">
                <a:solidFill>
                  <a:srgbClr val="0000FF"/>
                </a:solidFill>
              </a:rPr>
              <a:t>maximum posteriori</a:t>
            </a:r>
            <a:r>
              <a:rPr lang="en-US" altLang="en-US" sz="2400"/>
              <a:t>, i.e., the </a:t>
            </a:r>
            <a:r>
              <a:rPr lang="en-US" altLang="en-US" sz="2400" b="1">
                <a:solidFill>
                  <a:srgbClr val="0000FF"/>
                </a:solidFill>
              </a:rPr>
              <a:t>maximal </a:t>
            </a:r>
            <a:r>
              <a:rPr lang="en-US" altLang="en-US" sz="2400" b="1" i="1">
                <a:solidFill>
                  <a:srgbClr val="0000FF"/>
                </a:solidFill>
              </a:rPr>
              <a:t>P(C</a:t>
            </a:r>
            <a:r>
              <a:rPr lang="en-US" altLang="en-US" sz="2400" b="1" i="1" baseline="-25000">
                <a:solidFill>
                  <a:srgbClr val="0000FF"/>
                </a:solidFill>
              </a:rPr>
              <a:t>i</a:t>
            </a:r>
            <a:r>
              <a:rPr lang="en-US" altLang="en-US" sz="2400" b="1" i="1">
                <a:solidFill>
                  <a:srgbClr val="0000FF"/>
                </a:solidFill>
              </a:rPr>
              <a:t>|X)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needs to be </a:t>
            </a:r>
            <a:r>
              <a:rPr lang="en-US" altLang="en-US" sz="2400">
                <a:solidFill>
                  <a:srgbClr val="FF0000"/>
                </a:solidFill>
              </a:rPr>
              <a:t>maximized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7A1F4BBF-558D-4D97-846D-33BEA90998A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39624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962400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7">
            <a:extLst>
              <a:ext uri="{FF2B5EF4-FFF2-40B4-BE49-F238E27FC236}">
                <a16:creationId xmlns:a16="http://schemas.microsoft.com/office/drawing/2014/main" id="{B21EC05B-A1EC-430C-B84D-65709179411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91000" y="51816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81600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7">
            <a:extLst>
              <a:ext uri="{FF2B5EF4-FFF2-40B4-BE49-F238E27FC236}">
                <a16:creationId xmlns:a16="http://schemas.microsoft.com/office/drawing/2014/main" id="{DCB6B62C-2350-408E-A8FB-337E7260E1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748AFFF-144A-4E8E-AE6B-9FDACA15BC6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25DD6E9-19C4-4DB7-B3E7-D2B48DD5D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02638" cy="533400"/>
          </a:xfrm>
        </p:spPr>
        <p:txBody>
          <a:bodyPr/>
          <a:lstStyle/>
          <a:p>
            <a:pPr eaLnBrk="1" hangingPunct="1"/>
            <a:r>
              <a:rPr lang="en-US" altLang="en-US"/>
              <a:t>Naïve Bayes Classifier 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EC6540F-44CD-4A5C-86CE-77B5F11767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greatly reduces the computation cost: Only counts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A</a:t>
            </a:r>
            <a:r>
              <a:rPr lang="en-US" altLang="en-US" sz="2400" baseline="-25000"/>
              <a:t>k</a:t>
            </a:r>
            <a:r>
              <a:rPr lang="en-US" altLang="en-US" sz="2400"/>
              <a:t> is categorical, P(x</a:t>
            </a:r>
            <a:r>
              <a:rPr lang="en-US" altLang="en-US" sz="2400" baseline="-25000"/>
              <a:t>k</a:t>
            </a:r>
            <a:r>
              <a:rPr lang="en-US" altLang="en-US" sz="2400"/>
              <a:t>|C</a:t>
            </a:r>
            <a:r>
              <a:rPr lang="en-US" altLang="en-US" sz="2400" baseline="-25000"/>
              <a:t>i</a:t>
            </a:r>
            <a:r>
              <a:rPr lang="en-US" altLang="en-US" sz="2400"/>
              <a:t>) is the # of tuples in C</a:t>
            </a:r>
            <a:r>
              <a:rPr lang="en-US" altLang="en-US" sz="2400" baseline="-25000"/>
              <a:t>i</a:t>
            </a:r>
            <a:r>
              <a:rPr lang="en-US" altLang="en-US" sz="2400"/>
              <a:t> having value x</a:t>
            </a:r>
            <a:r>
              <a:rPr lang="en-US" altLang="en-US" sz="2400" baseline="-25000"/>
              <a:t>k</a:t>
            </a:r>
            <a:r>
              <a:rPr lang="en-US" altLang="en-US" sz="2400"/>
              <a:t> for A</a:t>
            </a:r>
            <a:r>
              <a:rPr lang="en-US" altLang="en-US" sz="2400" baseline="-25000"/>
              <a:t>k</a:t>
            </a:r>
            <a:r>
              <a:rPr lang="en-US" altLang="en-US" sz="2400"/>
              <a:t> divided by |C</a:t>
            </a:r>
            <a:r>
              <a:rPr lang="en-US" altLang="en-US" sz="2400" baseline="-25000"/>
              <a:t>i, D</a:t>
            </a:r>
            <a:r>
              <a:rPr lang="en-US" altLang="en-US" sz="2400"/>
              <a:t>| (# of tuples of C</a:t>
            </a:r>
            <a:r>
              <a:rPr lang="en-US" altLang="en-US" sz="2400" baseline="-25000"/>
              <a:t>i</a:t>
            </a:r>
            <a:r>
              <a:rPr lang="en-US" altLang="en-US" sz="2400"/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A</a:t>
            </a:r>
            <a:r>
              <a:rPr lang="en-US" altLang="en-US" sz="2400" baseline="-25000"/>
              <a:t>k</a:t>
            </a:r>
            <a:r>
              <a:rPr lang="en-US" altLang="en-US" sz="2400"/>
              <a:t> is continous-valued, P(x</a:t>
            </a:r>
            <a:r>
              <a:rPr lang="en-US" altLang="en-US" sz="2400" baseline="-25000"/>
              <a:t>k</a:t>
            </a:r>
            <a:r>
              <a:rPr lang="en-US" altLang="en-US" sz="2400"/>
              <a:t>|C</a:t>
            </a:r>
            <a:r>
              <a:rPr lang="en-US" altLang="en-US" sz="2400" baseline="-25000"/>
              <a:t>i</a:t>
            </a:r>
            <a:r>
              <a:rPr lang="en-US" altLang="en-US" sz="2400"/>
              <a:t>) is usually computed based on Gaussian distribution with a mean </a:t>
            </a:r>
            <a:r>
              <a:rPr lang="el-GR" altLang="en-US" sz="2400"/>
              <a:t>μ</a:t>
            </a:r>
            <a:r>
              <a:rPr lang="en-US" altLang="en-US" sz="2400"/>
              <a:t> and standard deviation </a:t>
            </a:r>
            <a:r>
              <a:rPr lang="el-GR" altLang="en-US" sz="240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and P(x</a:t>
            </a:r>
            <a:r>
              <a:rPr lang="en-US" altLang="en-US" sz="2400" baseline="-25000"/>
              <a:t>k</a:t>
            </a:r>
            <a:r>
              <a:rPr lang="en-US" altLang="en-US" sz="2400"/>
              <a:t>|C</a:t>
            </a:r>
            <a:r>
              <a:rPr lang="en-US" altLang="en-US" sz="2400" baseline="-25000"/>
              <a:t>i</a:t>
            </a:r>
            <a:r>
              <a:rPr lang="en-US" altLang="en-US" sz="2400"/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graphicFrame>
        <p:nvGraphicFramePr>
          <p:cNvPr id="13317" name="Object 10">
            <a:extLst>
              <a:ext uri="{FF2B5EF4-FFF2-40B4-BE49-F238E27FC236}">
                <a16:creationId xmlns:a16="http://schemas.microsoft.com/office/drawing/2014/main" id="{200D018A-DBEA-4A18-90F7-E49071095A2B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438400" y="1905000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2">
            <a:extLst>
              <a:ext uri="{FF2B5EF4-FFF2-40B4-BE49-F238E27FC236}">
                <a16:creationId xmlns:a16="http://schemas.microsoft.com/office/drawing/2014/main" id="{4D1CE5EB-C981-4889-8184-7FF4DEA7460D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191000" y="49530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Object 1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530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4">
            <a:extLst>
              <a:ext uri="{FF2B5EF4-FFF2-40B4-BE49-F238E27FC236}">
                <a16:creationId xmlns:a16="http://schemas.microsoft.com/office/drawing/2014/main" id="{487246DB-0148-417A-9146-A9AF81A12288}"/>
              </a:ext>
            </a:extLst>
          </p:cNvPr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9F198A3A-AD74-40EE-BACC-A018E34B8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822816C-84E2-455C-BD3B-ABD439D2F2A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5676513-3F0F-4DD5-A5BD-2C6DA721A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/>
              <a:t>Naïve Bayes Classifier: Training Dataset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316EE1E3-E0C5-4BDA-92EF-2775ECC94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34290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Class</a:t>
            </a:r>
            <a:r>
              <a:rPr lang="en-US" alt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Data</a:t>
            </a:r>
            <a:r>
              <a:rPr lang="en-US" altLang="en-US" sz="2400">
                <a:solidFill>
                  <a:srgbClr val="000000"/>
                </a:solidFill>
              </a:rPr>
              <a:t> to be classified: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 = (age &lt;=30,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Income 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Student = 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Credit_rating = Fair)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A70C317F-29E5-45C6-BE9E-F54D3412D3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29000" y="1295400"/>
          <a:ext cx="56388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Object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95400"/>
                        <a:ext cx="56388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D93A3EED-4AC7-4425-BEA6-E0F2968F8C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D2EAE4A-D12C-4058-A584-3DFCA6C71EB3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86759AC-5C16-4345-BCBD-3E8D56BA5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en-US"/>
              <a:t>Naïve Bayes Classifier: An Example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3C8D09F-3293-4915-83B2-43BFA8049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686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P(C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)</a:t>
            </a:r>
            <a:r>
              <a:rPr lang="en-US" altLang="en-US" sz="2000"/>
              <a:t>:    P(buys_computer = “yes”)  = 9/14 = 0.643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              P(buys_computer = “no”)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Compute P(X|C</a:t>
            </a:r>
            <a:r>
              <a:rPr lang="en-US" altLang="en-US" sz="2000" baseline="-25000"/>
              <a:t>i</a:t>
            </a:r>
            <a:r>
              <a:rPr lang="en-US" altLang="en-US" sz="2000"/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P(age = “&lt;=30” | buys_computer = “yes”)  = 2/9 = </a:t>
            </a:r>
            <a:r>
              <a:rPr lang="en-US" altLang="en-US" sz="2000" b="1"/>
              <a:t>0.222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P(age = “&lt;= 30” | buys_computer = “no”) = 3/5 = 0.6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P(income = “medium” | buys_computer = “yes”) = 4/9 = </a:t>
            </a:r>
            <a:r>
              <a:rPr lang="en-US" altLang="en-US" sz="2000" b="1"/>
              <a:t>0.444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P(income = “medium” | buys_computer = “no”) = 2/5 = 0.4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P(student = “yes” | buys_computer = “yes) = 6/9 = </a:t>
            </a:r>
            <a:r>
              <a:rPr lang="en-US" altLang="en-US" sz="2000" b="1"/>
              <a:t>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P(student = “yes” | buys_computer = “no”) = 1/5 = 0.2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P(credit_rating = “fair” | buys_computer = “yes”) = 6/9 = </a:t>
            </a:r>
            <a:r>
              <a:rPr lang="en-US" altLang="en-US" sz="2000" b="1"/>
              <a:t>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P(credit_rating = “fair” | buys_computer = “no”) = 2/5 = 0.4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 X = (age &lt;= 30 , income = medium, student = yes, credit_rating = fair)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</a:t>
            </a:r>
            <a:r>
              <a:rPr lang="en-US" altLang="en-US" sz="2000" b="1"/>
              <a:t>P(X|C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) :</a:t>
            </a:r>
            <a:r>
              <a:rPr lang="en-US" altLang="en-US" sz="2000"/>
              <a:t> P(X|buys_computer = “yes”)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           P(X|buys_computer = “no”) = 0.6 x 0.4 x 0.2 x 0.4 = 0.019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P(X|C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)*P(C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) : </a:t>
            </a:r>
            <a:r>
              <a:rPr lang="en-US" altLang="en-US" sz="2000"/>
              <a:t>P(X|buys_computer = “yes”) * P(buys_computer = “yes”) = </a:t>
            </a:r>
            <a:r>
              <a:rPr lang="en-US" altLang="en-US" sz="2000" b="1">
                <a:solidFill>
                  <a:srgbClr val="FF0000"/>
                </a:solidFill>
              </a:rPr>
              <a:t>0.028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             </a:t>
            </a:r>
            <a:r>
              <a:rPr lang="en-US" altLang="en-US" sz="2000"/>
              <a:t>P(X|buys_computer = “no”) * P(buys_computer = “no”) = 0.007</a:t>
            </a:r>
            <a:endParaRPr lang="en-US" altLang="en-US" sz="20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Therefore,  X belongs to class (“buys_computer = yes”)	</a:t>
            </a:r>
            <a:r>
              <a:rPr lang="en-US" altLang="en-US" sz="1800" b="1"/>
              <a:t>	</a:t>
            </a:r>
          </a:p>
        </p:txBody>
      </p:sp>
      <p:graphicFrame>
        <p:nvGraphicFramePr>
          <p:cNvPr id="17413" name="Object 1">
            <a:extLst>
              <a:ext uri="{FF2B5EF4-FFF2-40B4-BE49-F238E27FC236}">
                <a16:creationId xmlns:a16="http://schemas.microsoft.com/office/drawing/2014/main" id="{C64FA169-E21D-43E1-B2D4-6378EF5CBCF0}"/>
              </a:ext>
            </a:extLst>
          </p:cNvPr>
          <p:cNvGraphicFramePr>
            <a:graphicFrameLocks/>
          </p:cNvGraphicFramePr>
          <p:nvPr/>
        </p:nvGraphicFramePr>
        <p:xfrm>
          <a:off x="7062788" y="762000"/>
          <a:ext cx="206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35927F61-4530-4FC6-83A1-EB5DAF5EE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6D2EBB2-42DB-44C8-8605-DA7646A9708D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7E37F0F-6FCC-4DBD-B00D-51797199C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02638" cy="609600"/>
          </a:xfrm>
        </p:spPr>
        <p:txBody>
          <a:bodyPr/>
          <a:lstStyle/>
          <a:p>
            <a:pPr eaLnBrk="1" hangingPunct="1"/>
            <a:r>
              <a:rPr lang="en-US" altLang="en-US"/>
              <a:t>Avoiding the Zero-Probability Problem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668CBC2-8AFC-4D8E-BF8A-44FEED71A7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382000" cy="5486400"/>
          </a:xfrm>
        </p:spPr>
        <p:txBody>
          <a:bodyPr/>
          <a:lstStyle/>
          <a:p>
            <a:pPr eaLnBrk="1" hangingPunct="1"/>
            <a:r>
              <a:rPr lang="en-US" altLang="en-US" sz="2400"/>
              <a:t>Naïve Bayesian prediction requires each conditional prob. be </a:t>
            </a:r>
            <a:r>
              <a:rPr lang="en-US" altLang="en-US" sz="2400" b="1">
                <a:solidFill>
                  <a:srgbClr val="0000FF"/>
                </a:solidFill>
              </a:rPr>
              <a:t>non-zero</a:t>
            </a:r>
            <a:r>
              <a:rPr lang="en-US" altLang="en-US" sz="2400"/>
              <a:t>.  Otherwise, the predicted prob. will be zero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	</a:t>
            </a:r>
          </a:p>
          <a:p>
            <a:pPr eaLnBrk="1" hangingPunct="1"/>
            <a:r>
              <a:rPr lang="en-US" altLang="en-US" sz="2400"/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altLang="en-US" sz="2400"/>
              <a:t>Use </a:t>
            </a:r>
            <a:r>
              <a:rPr lang="en-US" altLang="en-US" sz="2400" b="1">
                <a:solidFill>
                  <a:srgbClr val="0000FF"/>
                </a:solidFill>
              </a:rPr>
              <a:t>Laplacian correction</a:t>
            </a:r>
            <a:r>
              <a:rPr lang="en-US" altLang="en-US" sz="2400">
                <a:solidFill>
                  <a:srgbClr val="0000FF"/>
                </a:solidFill>
              </a:rPr>
              <a:t> </a:t>
            </a:r>
            <a:r>
              <a:rPr lang="en-US" altLang="en-US" sz="2400"/>
              <a:t>(or Laplacian estimator)</a:t>
            </a:r>
          </a:p>
          <a:p>
            <a:pPr lvl="1" eaLnBrk="1" hangingPunct="1"/>
            <a:r>
              <a:rPr lang="en-US" altLang="en-US" sz="2400" i="1"/>
              <a:t>Adding 1 to each case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Prob(income = low) = 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Prob(income = medium) = 991/1003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Prob(income = high) = 11/1003</a:t>
            </a:r>
          </a:p>
          <a:p>
            <a:pPr lvl="1" eaLnBrk="1" hangingPunct="1"/>
            <a:r>
              <a:rPr lang="en-US" altLang="en-US" sz="2400"/>
              <a:t>The “corrected” prob. estimates are close to their “uncorrected” counterparts</a:t>
            </a:r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9275CA72-4B0F-4275-88E7-59795F05455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09800" y="19812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7441DFE7-AF9A-4EB0-9D19-DE93E32007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82C14C-7E93-4941-9662-9CC11C94E9CA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596F71B-3488-4498-8724-8F8B104C8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/>
              <a:t>Naïve Bayes Classifier: Comments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21AE85D-33DC-4070-9259-C0E100F28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Advantages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Practically, </a:t>
            </a:r>
            <a:r>
              <a:rPr lang="en-US" altLang="en-US" sz="2400">
                <a:solidFill>
                  <a:srgbClr val="FF0000"/>
                </a:solidFill>
              </a:rPr>
              <a:t>dependencies exist </a:t>
            </a:r>
            <a:r>
              <a:rPr lang="en-US" altLang="en-US" sz="2400"/>
              <a:t>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  <a:r>
              <a:rPr lang="en-US" altLang="en-US" sz="2400"/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Dependencies among these cannot be modeled by Naïve Bayes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How to deal with these dependencies? </a:t>
            </a:r>
            <a:r>
              <a:rPr lang="en-US" altLang="en-US" sz="2400">
                <a:solidFill>
                  <a:srgbClr val="0000FF"/>
                </a:solidFill>
              </a:rPr>
              <a:t>Bayesian Belief Networks </a:t>
            </a:r>
            <a:r>
              <a:rPr lang="en-US" altLang="en-US" sz="2400"/>
              <a:t>(Chapter 9)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ACFDFD793D81428129EBAE53348911" ma:contentTypeVersion="4" ma:contentTypeDescription="Create a new document." ma:contentTypeScope="" ma:versionID="a0c33f6a053c0207c7c4dda1e0616be7">
  <xsd:schema xmlns:xsd="http://www.w3.org/2001/XMLSchema" xmlns:xs="http://www.w3.org/2001/XMLSchema" xmlns:p="http://schemas.microsoft.com/office/2006/metadata/properties" xmlns:ns2="3cd0c84c-c065-4e44-9cbf-c036b23d8e62" targetNamespace="http://schemas.microsoft.com/office/2006/metadata/properties" ma:root="true" ma:fieldsID="6a13d6cfb3afcb44ff63fd9f603dae0c" ns2:_="">
    <xsd:import namespace="3cd0c84c-c065-4e44-9cbf-c036b23d8e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c84c-c065-4e44-9cbf-c036b23d8e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BB5677-1842-4E48-96B6-6840957434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846D4C-33D0-4035-895F-5BC26B1CFA99}"/>
</file>

<file path=customXml/itemProps3.xml><?xml version="1.0" encoding="utf-8"?>
<ds:datastoreItem xmlns:ds="http://schemas.openxmlformats.org/officeDocument/2006/customXml" ds:itemID="{AD02C71D-8EBD-4D1C-990B-D98DBD908590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40014</TotalTime>
  <Words>1170</Words>
  <Application>Microsoft Office PowerPoint</Application>
  <PresentationFormat>On-screen Show (4:3)</PresentationFormat>
  <Paragraphs>111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1_Blends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Avoiding the Zero-Probability Problem</vt:lpstr>
      <vt:lpstr>Naïve Bayes Classifier: Comments</vt:lpstr>
      <vt:lpstr>PowerPoint Presentation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Yaniv</cp:lastModifiedBy>
  <cp:revision>549</cp:revision>
  <cp:lastPrinted>1999-09-10T20:38:56Z</cp:lastPrinted>
  <dcterms:created xsi:type="dcterms:W3CDTF">1998-06-19T04:38:52Z</dcterms:created>
  <dcterms:modified xsi:type="dcterms:W3CDTF">2021-10-27T07:31:35Z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0x010100CAACFDFD793D81428129EBAE53348911</vt:lpwstr>
  </property>
  <property fmtid="{D5CDD505-2E9C-101B-9397-08002B2CF9AE}" pid="3" name="Order">
    <vt:r8>76900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