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380" y="397213"/>
            <a:ext cx="1966913" cy="1209675"/>
            <a:chOff x="519112" y="457200"/>
            <a:chExt cx="1966913" cy="1209675"/>
          </a:xfrm>
        </p:grpSpPr>
        <p:sp>
          <p:nvSpPr>
            <p:cNvPr id="3" name="object 3"/>
            <p:cNvSpPr/>
            <p:nvPr/>
          </p:nvSpPr>
          <p:spPr>
            <a:xfrm>
              <a:off x="519112" y="4572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D3061323-DD62-7E5B-BE16-FE29D85F39B8}"/>
              </a:ext>
            </a:extLst>
          </p:cNvPr>
          <p:cNvSpPr txBox="1"/>
          <p:nvPr/>
        </p:nvSpPr>
        <p:spPr>
          <a:xfrm>
            <a:off x="6096000" y="2438400"/>
            <a:ext cx="3124200" cy="830997"/>
          </a:xfrm>
          <a:prstGeom prst="rect">
            <a:avLst/>
          </a:prstGeom>
          <a:noFill/>
        </p:spPr>
        <p:txBody>
          <a:bodyPr wrap="square" rtlCol="0">
            <a:spAutoFit/>
          </a:bodyPr>
          <a:lstStyle/>
          <a:p>
            <a:r>
              <a:rPr lang="en-IN" sz="2400" dirty="0">
                <a:latin typeface="Segoe UI Variable Text Semibold" pitchFamily="2" charset="0"/>
                <a:cs typeface="Arial" panose="020B0604020202020204" pitchFamily="34" charset="0"/>
              </a:rPr>
              <a:t>Ajitha S</a:t>
            </a:r>
          </a:p>
          <a:p>
            <a:r>
              <a:rPr lang="en-IN" sz="2400" dirty="0">
                <a:latin typeface="Segoe UI Variable Text Semibold" pitchFamily="2" charset="0"/>
                <a:cs typeface="Arial" panose="020B0604020202020204" pitchFamily="34" charset="0"/>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4" name="Text Box 3"/>
          <p:cNvSpPr txBox="1"/>
          <p:nvPr/>
        </p:nvSpPr>
        <p:spPr>
          <a:xfrm>
            <a:off x="757555" y="1524000"/>
            <a:ext cx="10901045" cy="3493264"/>
          </a:xfrm>
          <a:prstGeom prst="rect">
            <a:avLst/>
          </a:prstGeom>
          <a:noFill/>
        </p:spPr>
        <p:txBody>
          <a:bodyPr wrap="square" rtlCol="0">
            <a:spAutoFit/>
          </a:bodyPr>
          <a:lstStyle/>
          <a:p>
            <a:r>
              <a:rPr lang="en-US" sz="1600" b="1" i="0" dirty="0">
                <a:solidFill>
                  <a:srgbClr val="222222"/>
                </a:solidFill>
                <a:effectLst/>
                <a:latin typeface="+mj-lt"/>
              </a:rPr>
              <a:t>Model Evaluation</a:t>
            </a:r>
            <a:r>
              <a:rPr lang="en-US" sz="1600" i="0" dirty="0">
                <a:solidFill>
                  <a:srgbClr val="222222"/>
                </a:solidFill>
                <a:effectLst/>
                <a:latin typeface="+mj-lt"/>
              </a:rPr>
              <a:t>:</a:t>
            </a:r>
            <a:r>
              <a:rPr lang="en-US" sz="1600" b="1" i="0" dirty="0">
                <a:solidFill>
                  <a:srgbClr val="222222"/>
                </a:solidFill>
                <a:effectLst/>
                <a:latin typeface="+mj-lt"/>
              </a:rPr>
              <a:t> </a:t>
            </a:r>
            <a:r>
              <a:rPr lang="en-US" sz="1600" b="0" i="0" dirty="0">
                <a:solidFill>
                  <a:srgbClr val="222222"/>
                </a:solidFill>
                <a:effectLst/>
                <a:latin typeface="+mj-lt"/>
              </a:rPr>
              <a:t>Evaluate the trained model's performance on the validation set to assess its generalization ability. Measure metrics such as accuracy, precision, recall, and F1-score to quantify the model's effectiveness in recognizing traffic signs.</a:t>
            </a:r>
            <a:endParaRPr lang="en-US" sz="1500" dirty="0">
              <a:latin typeface="+mj-lt"/>
            </a:endParaRPr>
          </a:p>
          <a:p>
            <a:endParaRPr lang="en-US" sz="1500" b="1" dirty="0">
              <a:latin typeface="+mj-lt"/>
            </a:endParaRPr>
          </a:p>
          <a:p>
            <a:r>
              <a:rPr lang="en-US" sz="1600" b="1" i="0" dirty="0">
                <a:solidFill>
                  <a:srgbClr val="222222"/>
                </a:solidFill>
                <a:effectLst/>
                <a:latin typeface="+mj-lt"/>
              </a:rPr>
              <a:t>Hyperparameter Tuning</a:t>
            </a:r>
            <a:r>
              <a:rPr lang="en-US" sz="1600" b="0" i="0" dirty="0">
                <a:solidFill>
                  <a:srgbClr val="222222"/>
                </a:solidFill>
                <a:effectLst/>
                <a:latin typeface="+mj-lt"/>
              </a:rPr>
              <a:t>: Fine-tune the model's hyperparameters, including learning rate, batch size, dropout rate, and number of layers, to optimize performance further. Experiment with different configurations using techniques like grid search or random search.</a:t>
            </a:r>
            <a:endParaRPr lang="en-US" sz="1500" dirty="0">
              <a:latin typeface="+mj-lt"/>
            </a:endParaRPr>
          </a:p>
          <a:p>
            <a:endParaRPr lang="en-US" sz="1500" dirty="0">
              <a:latin typeface="+mj-lt"/>
            </a:endParaRPr>
          </a:p>
          <a:p>
            <a:r>
              <a:rPr lang="en-US" sz="1600" b="1" i="0" dirty="0">
                <a:solidFill>
                  <a:srgbClr val="222222"/>
                </a:solidFill>
                <a:effectLst/>
                <a:latin typeface="+mj-lt"/>
              </a:rPr>
              <a:t>Deployment</a:t>
            </a:r>
            <a:r>
              <a:rPr lang="en-US" sz="1600" b="0" i="0" dirty="0">
                <a:solidFill>
                  <a:srgbClr val="222222"/>
                </a:solidFill>
                <a:effectLst/>
                <a:latin typeface="+mj-lt"/>
              </a:rPr>
              <a:t>: Deploy the trained CNN model into real-world applications, such as traffic surveillance cameras or autonomous vehicles. Integrate the model into the target environment, ensuring compatibility with input image formats and real-time processing requirements.</a:t>
            </a:r>
            <a:endParaRPr lang="en-US" sz="1500" dirty="0">
              <a:latin typeface="+mj-lt"/>
            </a:endParaRPr>
          </a:p>
          <a:p>
            <a:endParaRPr lang="en-US" sz="1500" b="1" dirty="0">
              <a:latin typeface="+mj-lt"/>
            </a:endParaRPr>
          </a:p>
          <a:p>
            <a:r>
              <a:rPr lang="en-US" sz="1600" b="1" i="0" dirty="0">
                <a:solidFill>
                  <a:srgbClr val="222222"/>
                </a:solidFill>
                <a:effectLst/>
                <a:latin typeface="+mj-lt"/>
              </a:rPr>
              <a:t>Monitoring and Maintenance</a:t>
            </a:r>
            <a:r>
              <a:rPr lang="en-US" sz="1600" b="0" i="0" dirty="0">
                <a:solidFill>
                  <a:srgbClr val="222222"/>
                </a:solidFill>
                <a:effectLst/>
                <a:latin typeface="+mj-lt"/>
              </a:rPr>
              <a:t>: Continuously monitor the deployed model's performance and update it as needed to adapt to changing traffic conditions, new sign types, or improvements in model architecture. Regularly retrain the model using updated datasets to maintain optimal performance over time.</a:t>
            </a:r>
            <a:endParaRPr lang="en-US" sz="1500" b="1"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Content Placeholder 9">
            <a:extLst>
              <a:ext uri="{FF2B5EF4-FFF2-40B4-BE49-F238E27FC236}">
                <a16:creationId xmlns:a16="http://schemas.microsoft.com/office/drawing/2014/main" id="{C12724C8-D1FB-B68C-CF3F-1A603B2306C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705" t="6103" r="26087" b="6781"/>
          <a:stretch/>
        </p:blipFill>
        <p:spPr>
          <a:xfrm>
            <a:off x="914400" y="1676400"/>
            <a:ext cx="4724400" cy="4267200"/>
          </a:xfrm>
        </p:spPr>
      </p:pic>
      <p:pic>
        <p:nvPicPr>
          <p:cNvPr id="12" name="Picture 11">
            <a:extLst>
              <a:ext uri="{FF2B5EF4-FFF2-40B4-BE49-F238E27FC236}">
                <a16:creationId xmlns:a16="http://schemas.microsoft.com/office/drawing/2014/main" id="{A4CF8F08-33A9-EAFF-3187-EBC959C601A7}"/>
              </a:ext>
            </a:extLst>
          </p:cNvPr>
          <p:cNvPicPr>
            <a:picLocks noChangeAspect="1"/>
          </p:cNvPicPr>
          <p:nvPr/>
        </p:nvPicPr>
        <p:blipFill rotWithShape="1">
          <a:blip r:embed="rId3">
            <a:extLst>
              <a:ext uri="{28A0092B-C50C-407E-A947-70E740481C1C}">
                <a14:useLocalDpi xmlns:a14="http://schemas.microsoft.com/office/drawing/2010/main" val="0"/>
              </a:ext>
            </a:extLst>
          </a:blip>
          <a:srcRect l="11722" t="17239" r="28649" b="10108"/>
          <a:stretch/>
        </p:blipFill>
        <p:spPr>
          <a:xfrm>
            <a:off x="5653454" y="1681235"/>
            <a:ext cx="5014546" cy="4267200"/>
          </a:xfrm>
          <a:prstGeom prst="rect">
            <a:avLst/>
          </a:prstGeom>
        </p:spPr>
      </p:pic>
      <p:sp>
        <p:nvSpPr>
          <p:cNvPr id="13" name="object 2">
            <a:extLst>
              <a:ext uri="{FF2B5EF4-FFF2-40B4-BE49-F238E27FC236}">
                <a16:creationId xmlns:a16="http://schemas.microsoft.com/office/drawing/2014/main" id="{B06C640D-EB56-B9D2-CF80-D4436519D5BF}"/>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15911" y="2451567"/>
            <a:ext cx="1000442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:Traffic sign recognition using CNN and </a:t>
            </a:r>
            <a:r>
              <a:rPr lang="en-IN" sz="4250" spc="25" dirty="0" err="1"/>
              <a:t>keras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43200" y="1752600"/>
            <a:ext cx="7942303" cy="4031873"/>
          </a:xfrm>
          <a:prstGeom prst="rect">
            <a:avLst/>
          </a:prstGeom>
          <a:noFill/>
        </p:spPr>
        <p:txBody>
          <a:bodyPr wrap="square" rtlCol="0">
            <a:spAutoFit/>
          </a:bodyPr>
          <a:lstStyle/>
          <a:p>
            <a:pPr marL="742950" indent="-742950">
              <a:buFont typeface="+mj-lt"/>
              <a:buAutoNum type="arabicPeriod"/>
            </a:pPr>
            <a:r>
              <a:rPr lang="en-IN" sz="3200" dirty="0"/>
              <a:t>Problem Statement</a:t>
            </a:r>
          </a:p>
          <a:p>
            <a:pPr marL="742950" indent="-742950">
              <a:buFont typeface="+mj-lt"/>
              <a:buAutoNum type="arabicPeriod"/>
            </a:pPr>
            <a:r>
              <a:rPr lang="en-IN" sz="3200" dirty="0"/>
              <a:t>Project Overview</a:t>
            </a:r>
          </a:p>
          <a:p>
            <a:pPr marL="742950" indent="-742950">
              <a:buFont typeface="+mj-lt"/>
              <a:buAutoNum type="arabicPeriod"/>
            </a:pPr>
            <a:r>
              <a:rPr lang="en-IN" sz="3200" dirty="0"/>
              <a:t>End Users</a:t>
            </a:r>
          </a:p>
          <a:p>
            <a:pPr marL="742950" indent="-742950">
              <a:buFont typeface="+mj-lt"/>
              <a:buAutoNum type="arabicPeriod"/>
            </a:pPr>
            <a:r>
              <a:rPr lang="en-IN" sz="3200" dirty="0"/>
              <a:t>Our solution and Proposition</a:t>
            </a:r>
          </a:p>
          <a:p>
            <a:pPr marL="742950" indent="-742950">
              <a:buFont typeface="+mj-lt"/>
              <a:buAutoNum type="arabicPeriod"/>
            </a:pPr>
            <a:r>
              <a:rPr lang="en-IN" sz="3200" dirty="0"/>
              <a:t>Key Features</a:t>
            </a:r>
          </a:p>
          <a:p>
            <a:pPr marL="742950" indent="-742950">
              <a:buFont typeface="+mj-lt"/>
              <a:buAutoNum type="arabicPeriod"/>
            </a:pPr>
            <a:r>
              <a:rPr lang="en-IN" sz="3200" dirty="0"/>
              <a:t>Modelling Approach</a:t>
            </a:r>
          </a:p>
          <a:p>
            <a:pPr marL="742950" indent="-742950">
              <a:buFont typeface="+mj-lt"/>
              <a:buAutoNum type="arabicPeriod"/>
            </a:pPr>
            <a:r>
              <a:rPr lang="en-IN" sz="3200" dirty="0"/>
              <a:t>Results and Evaluation</a:t>
            </a:r>
          </a:p>
          <a:p>
            <a:pPr marL="742950" indent="-742950">
              <a:buFont typeface="+mj-lt"/>
              <a:buAutoNum type="arabicPeriod"/>
            </a:pPr>
            <a:r>
              <a:rPr lang="en-IN" sz="32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019810" y="1808480"/>
            <a:ext cx="9343390" cy="830997"/>
          </a:xfrm>
          <a:prstGeom prst="rect">
            <a:avLst/>
          </a:prstGeom>
          <a:noFill/>
        </p:spPr>
        <p:txBody>
          <a:bodyPr wrap="square" rtlCol="0">
            <a:spAutoFit/>
          </a:bodyPr>
          <a:lstStyle/>
          <a:p>
            <a:r>
              <a:rPr lang="en-US" sz="2400" dirty="0">
                <a:ea typeface="Cambria Math" panose="02040503050406030204" pitchFamily="18" charset="0"/>
              </a:rPr>
              <a:t>D</a:t>
            </a:r>
            <a:r>
              <a:rPr lang="en-US" sz="2400" b="0" i="0" dirty="0">
                <a:effectLst/>
                <a:ea typeface="Cambria Math" panose="02040503050406030204" pitchFamily="18" charset="0"/>
              </a:rPr>
              <a:t>evelop a robust traffic sign recognition system using Convolutional Neural Networks (CNNs) implemented with the </a:t>
            </a:r>
            <a:r>
              <a:rPr lang="en-US" sz="2400" b="0" i="0" dirty="0" err="1">
                <a:effectLst/>
                <a:ea typeface="Cambria Math" panose="02040503050406030204" pitchFamily="18" charset="0"/>
              </a:rPr>
              <a:t>Keras</a:t>
            </a:r>
            <a:r>
              <a:rPr lang="en-US" sz="2400" b="0" i="0" dirty="0">
                <a:effectLst/>
                <a:ea typeface="Cambria Math" panose="02040503050406030204" pitchFamily="18" charset="0"/>
              </a:rPr>
              <a:t> library.</a:t>
            </a:r>
            <a:endParaRPr lang="en-US" sz="2400" i="0" dirty="0">
              <a:effectLst/>
              <a:ea typeface="Cambria Math" panose="02040503050406030204" pitchFamily="18" charset="0"/>
              <a:cs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65785" y="46056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65784" y="1905001"/>
            <a:ext cx="9797415" cy="3662541"/>
          </a:xfrm>
          <a:prstGeom prst="rect">
            <a:avLst/>
          </a:prstGeom>
          <a:noFill/>
        </p:spPr>
        <p:txBody>
          <a:bodyPr wrap="square" rtlCol="0">
            <a:spAutoFit/>
          </a:bodyPr>
          <a:lstStyle/>
          <a:p>
            <a:pPr algn="l">
              <a:buFont typeface="Arial" panose="020B0604020202020204" pitchFamily="34" charset="0"/>
              <a:buChar char="•"/>
            </a:pPr>
            <a:r>
              <a:rPr lang="en-US" sz="2400" b="0" i="0" dirty="0">
                <a:effectLst/>
                <a:latin typeface="Google Sans"/>
              </a:rPr>
              <a:t>Design and train a CNN model using </a:t>
            </a:r>
            <a:r>
              <a:rPr lang="en-US" sz="2400" b="0" i="0" dirty="0" err="1">
                <a:effectLst/>
                <a:latin typeface="Google Sans"/>
              </a:rPr>
              <a:t>Keras</a:t>
            </a:r>
            <a:r>
              <a:rPr lang="en-US" sz="2400" b="0" i="0" dirty="0">
                <a:effectLst/>
                <a:latin typeface="Google Sans"/>
              </a:rPr>
              <a:t> to effectively classify traffic signs from a labeled image dataset.</a:t>
            </a:r>
          </a:p>
          <a:p>
            <a:pPr algn="l"/>
            <a:endParaRPr lang="en-US" sz="2400" b="0" i="0" dirty="0">
              <a:effectLst/>
              <a:latin typeface="Google Sans"/>
            </a:endParaRPr>
          </a:p>
          <a:p>
            <a:pPr algn="l">
              <a:buFont typeface="Arial" panose="020B0604020202020204" pitchFamily="34" charset="0"/>
              <a:buChar char="•"/>
            </a:pPr>
            <a:r>
              <a:rPr lang="en-US" sz="2400" b="0" i="0" dirty="0">
                <a:effectLst/>
                <a:latin typeface="Google Sans"/>
              </a:rPr>
              <a:t>Achieve high accuracy in recognizing a diverse set of traffic signs, including variations in size, color, and lighting conditions.</a:t>
            </a:r>
          </a:p>
          <a:p>
            <a:pPr algn="l"/>
            <a:endParaRPr lang="en-US" sz="2400" b="0" i="0" dirty="0">
              <a:effectLst/>
              <a:latin typeface="Google Sans"/>
            </a:endParaRPr>
          </a:p>
          <a:p>
            <a:pPr algn="l">
              <a:buFont typeface="Arial" panose="020B0604020202020204" pitchFamily="34" charset="0"/>
              <a:buChar char="•"/>
            </a:pPr>
            <a:r>
              <a:rPr lang="en-US" sz="2400" b="0" i="0" dirty="0">
                <a:effectLst/>
                <a:latin typeface="Google Sans"/>
              </a:rPr>
              <a:t>Explore techniques for improving model robustness to real-world challenges like occlusions and varying image quality.</a:t>
            </a:r>
          </a:p>
          <a:p>
            <a:br>
              <a:rPr lang="en-US" sz="2000" dirty="0">
                <a:cs typeface="+mn-lt"/>
              </a:rPr>
            </a:br>
            <a:endParaRPr lang="en-US" sz="2000" b="0" i="0" dirty="0">
              <a:effectLs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606595" y="1367002"/>
            <a:ext cx="8844393" cy="3784600"/>
          </a:xfrm>
          <a:prstGeom prst="rect">
            <a:avLst/>
          </a:prstGeom>
          <a:noFill/>
        </p:spPr>
        <p:txBody>
          <a:bodyPr wrap="square" rtlCol="0">
            <a:spAutoFit/>
          </a:bodyPr>
          <a:lstStyle/>
          <a:p>
            <a:r>
              <a:rPr lang="en-IN" sz="2400" dirty="0"/>
              <a:t>.</a:t>
            </a:r>
          </a:p>
          <a:p>
            <a:r>
              <a:rPr lang="en-IN" sz="2400" dirty="0"/>
              <a:t>                           Fleet Operators</a:t>
            </a:r>
          </a:p>
          <a:p>
            <a:r>
              <a:rPr lang="en-IN" sz="2400" dirty="0"/>
              <a:t>                           Transportation Authorities</a:t>
            </a:r>
          </a:p>
          <a:p>
            <a:pPr marL="1371600" lvl="3" indent="457200"/>
            <a:r>
              <a:rPr lang="en-IN" sz="2400" dirty="0"/>
              <a:t>Urban Planners</a:t>
            </a:r>
          </a:p>
          <a:p>
            <a:pPr marL="1371600" lvl="3" indent="457200"/>
            <a:r>
              <a:rPr lang="en-IN" sz="2400" dirty="0"/>
              <a:t>Pedestrians and Cyclists</a:t>
            </a:r>
          </a:p>
          <a:p>
            <a:pPr marL="1371600" lvl="3" indent="457200"/>
            <a:r>
              <a:rPr lang="en-IN" sz="2400" dirty="0"/>
              <a:t>Smart City Initiatives</a:t>
            </a:r>
          </a:p>
          <a:p>
            <a:pPr marL="1371600" lvl="3" indent="457200"/>
            <a:r>
              <a:rPr lang="en-IN" sz="2400" dirty="0"/>
              <a:t>Automotive Engineers</a:t>
            </a:r>
          </a:p>
          <a:p>
            <a:pPr marL="1371600" lvl="3" indent="457200"/>
            <a:r>
              <a:rPr lang="en-IN" sz="2400" dirty="0"/>
              <a:t>Road Maintenance Crews</a:t>
            </a:r>
          </a:p>
          <a:p>
            <a:endParaRPr lang="en-US" sz="2400" dirty="0"/>
          </a:p>
          <a:p>
            <a:endParaRPr lang="en-US" sz="2400" dirty="0"/>
          </a:p>
        </p:txBody>
      </p:sp>
      <p:sp>
        <p:nvSpPr>
          <p:cNvPr id="3" name="Bevel 2"/>
          <p:cNvSpPr/>
          <p:nvPr/>
        </p:nvSpPr>
        <p:spPr>
          <a:xfrm>
            <a:off x="3200400" y="1981200"/>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Bevel 9"/>
          <p:cNvSpPr/>
          <p:nvPr/>
        </p:nvSpPr>
        <p:spPr>
          <a:xfrm>
            <a:off x="3206293" y="2343054"/>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Bevel 10"/>
          <p:cNvSpPr/>
          <p:nvPr/>
        </p:nvSpPr>
        <p:spPr>
          <a:xfrm>
            <a:off x="3206293" y="268495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Bevel 11"/>
          <p:cNvSpPr/>
          <p:nvPr/>
        </p:nvSpPr>
        <p:spPr>
          <a:xfrm>
            <a:off x="3195407" y="305661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Bevel 12"/>
          <p:cNvSpPr/>
          <p:nvPr/>
        </p:nvSpPr>
        <p:spPr>
          <a:xfrm>
            <a:off x="3206292" y="339304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Bevel 13"/>
          <p:cNvSpPr/>
          <p:nvPr/>
        </p:nvSpPr>
        <p:spPr>
          <a:xfrm>
            <a:off x="3206292" y="3760378"/>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Bevel 14"/>
          <p:cNvSpPr/>
          <p:nvPr/>
        </p:nvSpPr>
        <p:spPr>
          <a:xfrm>
            <a:off x="3206292" y="4128043"/>
            <a:ext cx="64135" cy="76200"/>
          </a:xfrm>
          <a:prstGeom prst="bevel">
            <a:avLst>
              <a:gd name="adj" fmla="val 1259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143000" cy="962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524000" y="1750060"/>
            <a:ext cx="10058400" cy="378565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Google Sans"/>
              </a:rPr>
              <a:t>This solution leverages Convolutional Neural Networks (CNNs) implemented with the </a:t>
            </a:r>
            <a:r>
              <a:rPr lang="en-US" sz="2000" b="0" i="0" dirty="0" err="1">
                <a:effectLst/>
                <a:latin typeface="Google Sans"/>
              </a:rPr>
              <a:t>Keras</a:t>
            </a:r>
            <a:r>
              <a:rPr lang="en-US" sz="2000" b="0" i="0" dirty="0">
                <a:effectLst/>
                <a:latin typeface="Google Sans"/>
              </a:rPr>
              <a:t> library to develop a robust system for traffic sign recognition.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Development of ADAS and Autonomous Vehicles: </a:t>
            </a:r>
            <a:r>
              <a:rPr lang="en-US" sz="2000" b="0" i="0" dirty="0">
                <a:effectLst/>
                <a:latin typeface="Google Sans"/>
              </a:rPr>
              <a:t>This solution provides a vital building block for intelligent transportation systems and self-driving cars.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Enhanced Traffic Management: </a:t>
            </a:r>
            <a:r>
              <a:rPr lang="en-US" sz="2000" b="0" i="0" dirty="0">
                <a:effectLst/>
                <a:latin typeface="Google Sans"/>
              </a:rPr>
              <a:t>Real-time traffic sign information can be used to optimize traffic flow, reduce congestion, and improve overall traffic efficiency.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Improved Road Safety: </a:t>
            </a:r>
            <a:r>
              <a:rPr lang="en-US" sz="2000" b="0" i="0" dirty="0">
                <a:effectLst/>
                <a:latin typeface="Google Sans"/>
              </a:rPr>
              <a:t>Accurate traffic sign recognition can assist drivers and autonomous vehicles in obeying traffic regulations, leading to fewer accidents.</a:t>
            </a:r>
          </a:p>
          <a:p>
            <a:pPr marL="342900" indent="-342900">
              <a:buFont typeface="Arial" panose="020B0604020202020204" pitchFamily="34" charset="0"/>
              <a:buChar char="•"/>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0" y="1476375"/>
            <a:ext cx="1152525" cy="17716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1607014" y="2016751"/>
            <a:ext cx="8756186" cy="3785652"/>
          </a:xfrm>
          <a:prstGeom prst="rect">
            <a:avLst/>
          </a:prstGeom>
          <a:noFill/>
        </p:spPr>
        <p:txBody>
          <a:bodyPr wrap="square" rtlCol="0">
            <a:spAutoFit/>
          </a:bodyPr>
          <a:lstStyle/>
          <a:p>
            <a:pPr marL="342900" indent="-342900">
              <a:buFont typeface="Arial" panose="020B0604020202020204" pitchFamily="34" charset="0"/>
              <a:buChar char="•"/>
            </a:pPr>
            <a:r>
              <a:rPr lang="en-US" sz="2000" i="0" dirty="0">
                <a:effectLst/>
              </a:rPr>
              <a:t>Real-Time Recognition for Immediate Action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i="0" dirty="0">
                <a:effectLst/>
              </a:rPr>
              <a:t>Adaptability to Evolving Traffic Landscapes</a:t>
            </a:r>
          </a:p>
          <a:p>
            <a:endParaRPr lang="en-US" sz="2000" dirty="0"/>
          </a:p>
          <a:p>
            <a:pPr marL="342900" indent="-342900">
              <a:buFont typeface="Arial" panose="020B0604020202020204" pitchFamily="34" charset="0"/>
              <a:buChar char="•"/>
            </a:pPr>
            <a:r>
              <a:rPr lang="en-US" sz="2000" i="0" dirty="0">
                <a:effectLst/>
              </a:rPr>
              <a:t>Scalability for Widespread Traffic Network Coverage</a:t>
            </a:r>
          </a:p>
          <a:p>
            <a:pPr marL="342900" indent="-342900">
              <a:buFont typeface="Arial" panose="020B0604020202020204" pitchFamily="34" charset="0"/>
              <a:buChar char="•"/>
            </a:pPr>
            <a:endParaRPr sz="2000" dirty="0"/>
          </a:p>
          <a:p>
            <a:pPr marL="342900" indent="-342900">
              <a:buFont typeface="Arial" panose="020B0604020202020204" pitchFamily="34" charset="0"/>
              <a:buChar char="•"/>
            </a:pPr>
            <a:r>
              <a:rPr lang="en-US" sz="2000" i="0" dirty="0">
                <a:effectLst/>
              </a:rPr>
              <a:t>Foundation for Advanced Traffic Analysis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 name="Text Box 4"/>
          <p:cNvSpPr txBox="1"/>
          <p:nvPr/>
        </p:nvSpPr>
        <p:spPr>
          <a:xfrm>
            <a:off x="748665" y="1303020"/>
            <a:ext cx="10757535" cy="4370427"/>
          </a:xfrm>
          <a:prstGeom prst="rect">
            <a:avLst/>
          </a:prstGeom>
          <a:noFill/>
        </p:spPr>
        <p:txBody>
          <a:bodyPr wrap="square" rtlCol="0">
            <a:spAutoFit/>
          </a:bodyPr>
          <a:lstStyle/>
          <a:p>
            <a:endParaRPr lang="en-US" dirty="0"/>
          </a:p>
          <a:p>
            <a:r>
              <a:rPr lang="en-US" dirty="0"/>
              <a:t>Modeling for the Traffic Face recognition Using CNNs and </a:t>
            </a:r>
            <a:r>
              <a:rPr lang="en-US" dirty="0" err="1"/>
              <a:t>Keras</a:t>
            </a:r>
            <a:r>
              <a:rPr lang="en-US" dirty="0"/>
              <a:t>:</a:t>
            </a:r>
          </a:p>
          <a:p>
            <a:endParaRPr lang="en-US" dirty="0"/>
          </a:p>
          <a:p>
            <a:r>
              <a:rPr lang="en-US" sz="1600" b="1" i="0" dirty="0">
                <a:effectLst/>
              </a:rPr>
              <a:t>Data Collection</a:t>
            </a:r>
            <a:r>
              <a:rPr lang="en-US" sz="1600" b="0" i="0" dirty="0">
                <a:effectLst/>
              </a:rPr>
              <a:t>: Gather a diverse dataset of labeled traffic sign images, capturing various angles, lighting conditions, and backgrounds. Ensure that the dataset includes a wide range of traffic sign types and variations to support robust model training.</a:t>
            </a:r>
            <a:br>
              <a:rPr lang="en-US" sz="1600" dirty="0"/>
            </a:br>
            <a:br>
              <a:rPr lang="en-US" sz="1600" dirty="0"/>
            </a:br>
            <a:r>
              <a:rPr lang="en-US" sz="1600" b="1" i="0" dirty="0">
                <a:solidFill>
                  <a:srgbClr val="222222"/>
                </a:solidFill>
                <a:effectLst/>
              </a:rPr>
              <a:t>Data Preprocessing</a:t>
            </a:r>
            <a:r>
              <a:rPr lang="en-US" sz="1600" b="0" i="0" dirty="0">
                <a:solidFill>
                  <a:srgbClr val="222222"/>
                </a:solidFill>
                <a:effectLst/>
              </a:rPr>
              <a:t>: Preprocess the dataset by resizing images to a uniform size, normalizing pixel values, and augmenting the dataset with techniques like rotation, flipping, and scaling. Additionally, split the dataset into training, validation, and test sets to evaluate model performance.</a:t>
            </a:r>
            <a:br>
              <a:rPr lang="en-US" sz="1600" dirty="0"/>
            </a:br>
            <a:br>
              <a:rPr lang="en-US" sz="1600" b="1" dirty="0"/>
            </a:br>
            <a:r>
              <a:rPr lang="en-US" sz="1600" b="1" i="0" dirty="0">
                <a:solidFill>
                  <a:srgbClr val="222222"/>
                </a:solidFill>
                <a:effectLst/>
              </a:rPr>
              <a:t>Model Architecture Design</a:t>
            </a:r>
            <a:r>
              <a:rPr lang="en-US" sz="1600" b="0" i="0" dirty="0">
                <a:solidFill>
                  <a:srgbClr val="222222"/>
                </a:solidFill>
                <a:effectLst/>
              </a:rPr>
              <a:t>: Design a CNN architecture suitable for traffic sign recognition tasks. Start with a baseline architecture such as </a:t>
            </a:r>
            <a:r>
              <a:rPr lang="en-US" sz="1600" b="0" i="0" dirty="0" err="1">
                <a:solidFill>
                  <a:srgbClr val="222222"/>
                </a:solidFill>
                <a:effectLst/>
              </a:rPr>
              <a:t>LeNet</a:t>
            </a:r>
            <a:r>
              <a:rPr lang="en-US" sz="1600" b="0" i="0" dirty="0">
                <a:solidFill>
                  <a:srgbClr val="222222"/>
                </a:solidFill>
                <a:effectLst/>
              </a:rPr>
              <a:t>, VGG, or </a:t>
            </a:r>
            <a:r>
              <a:rPr lang="en-US" sz="1600" b="0" i="0" dirty="0" err="1">
                <a:solidFill>
                  <a:srgbClr val="222222"/>
                </a:solidFill>
                <a:effectLst/>
              </a:rPr>
              <a:t>ResNet</a:t>
            </a:r>
            <a:r>
              <a:rPr lang="en-US" sz="1600" b="0" i="0" dirty="0">
                <a:solidFill>
                  <a:srgbClr val="222222"/>
                </a:solidFill>
                <a:effectLst/>
              </a:rPr>
              <a:t>, and customize it based on the complexity of the dataset and computational resources available.</a:t>
            </a:r>
            <a:br>
              <a:rPr lang="en-US" sz="1600" dirty="0"/>
            </a:br>
            <a:br>
              <a:rPr lang="en-US" sz="1600" dirty="0"/>
            </a:br>
            <a:r>
              <a:rPr lang="en-IN" sz="1600" b="1" i="0" dirty="0">
                <a:solidFill>
                  <a:srgbClr val="222222"/>
                </a:solidFill>
                <a:effectLst/>
              </a:rPr>
              <a:t>Model Training</a:t>
            </a:r>
            <a:r>
              <a:rPr lang="en-IN" sz="1600" b="0" i="0" dirty="0">
                <a:solidFill>
                  <a:srgbClr val="222222"/>
                </a:solidFill>
                <a:effectLst/>
              </a:rPr>
              <a:t>: Train the CNN model using the </a:t>
            </a:r>
            <a:r>
              <a:rPr lang="en-IN" sz="1600" b="0" i="0" dirty="0" err="1">
                <a:solidFill>
                  <a:srgbClr val="222222"/>
                </a:solidFill>
                <a:effectLst/>
              </a:rPr>
              <a:t>preprocessed</a:t>
            </a:r>
            <a:r>
              <a:rPr lang="en-IN" sz="1600" b="0" i="0" dirty="0">
                <a:solidFill>
                  <a:srgbClr val="222222"/>
                </a:solidFill>
                <a:effectLst/>
              </a:rPr>
              <a:t> dataset. Use techniques like mini-batch stochastic gradient descent (SGD) or Adam optimization to update model parameters iteratively. Monitor training progress using metrics such as loss and accuracy.</a:t>
            </a:r>
            <a:endParaRPr lang="en-US" sz="1500" dirty="0"/>
          </a:p>
        </p:txBody>
      </p:sp>
      <p:sp>
        <p:nvSpPr>
          <p:cNvPr id="3" name="object 2">
            <a:extLst>
              <a:ext uri="{FF2B5EF4-FFF2-40B4-BE49-F238E27FC236}">
                <a16:creationId xmlns:a16="http://schemas.microsoft.com/office/drawing/2014/main" id="{66A981CC-5422-7B11-D43D-7CC6580A0CED}"/>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680</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Google Sans</vt:lpstr>
      <vt:lpstr>Segoe UI Variable Text Semibold</vt:lpstr>
      <vt:lpstr>Trebuchet MS</vt:lpstr>
      <vt:lpstr>Office Theme</vt:lpstr>
      <vt:lpstr>PowerPoint Presentation</vt:lpstr>
      <vt:lpstr>PROJECT TITLE :Traffic sign recognition using CNN and keras</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Lithikhaa K</dc:title>
  <dc:creator>Afreen Taj</dc:creator>
  <cp:lastModifiedBy>Ajitha Ajitha</cp:lastModifiedBy>
  <cp:revision>25</cp:revision>
  <dcterms:created xsi:type="dcterms:W3CDTF">2024-04-03T05:17:00Z</dcterms:created>
  <dcterms:modified xsi:type="dcterms:W3CDTF">2024-04-10T07:12:13Z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5D522BC3130E46DBA43DD3D81BF94E30_13</vt:lpwstr>
  </property>
  <property fmtid="{D5CDD505-2E9C-101B-9397-08002B2CF9AE}" pid="5" name="KSOProductBuildVer">
    <vt:lpwstr>1033-12.2.0.13489</vt:lpwstr>
  </property>
</Properties>
</file>