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1" r:id="rId2"/>
  </p:sldMasterIdLst>
  <p:notesMasterIdLst>
    <p:notesMasterId r:id="rId8"/>
  </p:notesMasterIdLst>
  <p:sldIdLst>
    <p:sldId id="264" r:id="rId3"/>
    <p:sldId id="265" r:id="rId4"/>
    <p:sldId id="256" r:id="rId5"/>
    <p:sldId id="266" r:id="rId6"/>
    <p:sldId id="267" r:id="rId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AFA5A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389C-4A6B-B605-FC1360F85757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389C-4A6B-B605-FC1360F85757}"/>
              </c:ext>
            </c:extLst>
          </c:dPt>
          <c:cat>
            <c:strRef>
              <c:f>Sheet1!$A$2:$A$3</c:f>
              <c:strCache>
                <c:ptCount val="2"/>
                <c:pt idx="0">
                  <c:v>Project Efficiency Improvements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9C-4A6B-B605-FC1360F85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AFA5A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C93A-4F8C-BD60-2FB832A89B2F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C93A-4F8C-BD60-2FB832A89B2F}"/>
              </c:ext>
            </c:extLst>
          </c:dPt>
          <c:cat>
            <c:strRef>
              <c:f>Sheet1!$A$2:$A$3</c:f>
              <c:strCache>
                <c:ptCount val="2"/>
                <c:pt idx="0">
                  <c:v>Cost Savings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3A-4F8C-BD60-2FB832A89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AFA5A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3F82-497C-A11F-C4F7273EA752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3F82-497C-A11F-C4F7273EA752}"/>
              </c:ext>
            </c:extLst>
          </c:dPt>
          <c:cat>
            <c:strRef>
              <c:f>Sheet1!$A$2:$A$3</c:f>
              <c:strCache>
                <c:ptCount val="2"/>
                <c:pt idx="0">
                  <c:v>Stakeholder Satisfaction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82-497C-A11F-C4F7273EA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836CA5A-D1C8-485C-BBD0-B9B73B296B73}" type="datetimeFigureOut">
              <a:rPr lang="ar-SA" smtClean="0"/>
              <a:t>06/07/1446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E55592B-BAF7-4EA3-B613-B2627DF650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890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D787C11-4490-656B-E722-383C3619C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D922823-43AA-C1EB-4494-4B78F62B1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EB841C8-8956-4624-177F-B33D8ACD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F4DD-7C04-41D4-933B-056EC374818F}" type="datetimeFigureOut">
              <a:rPr lang="ar-SA" smtClean="0"/>
              <a:t>06/07/1446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FEDA366-6C80-1C22-3C7E-43EF1D68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3AB17C7-10AC-5677-3547-5486B00B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1415D-37BA-4546-9A5D-54029B84442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2585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78277D-3D80-EB07-1E78-B2BD89AF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5858B2A-782B-A964-F197-2BC1DAFD7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64E10F4-D54D-FF5B-C3FB-F4D49F3C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F4DD-7C04-41D4-933B-056EC374818F}" type="datetimeFigureOut">
              <a:rPr lang="ar-SA" smtClean="0"/>
              <a:t>06/07/1446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B6D0343-E910-8E5A-28C5-BE773C51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DC8370F-518B-BA0E-47FF-FDC1DDEB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1415D-37BA-4546-9A5D-54029B84442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8513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9474399D-3ADA-0E42-960F-6196F9727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0EAB932-4AA4-CB17-F0A7-9296C79E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932355D-F4FD-3327-55B3-FB555277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F4DD-7C04-41D4-933B-056EC374818F}" type="datetimeFigureOut">
              <a:rPr lang="ar-SA" smtClean="0"/>
              <a:t>06/07/1446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A977C60-EB6D-AF89-96BF-09396D81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EED4976-331D-3907-07F7-D00119B5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1415D-37BA-4546-9A5D-54029B84442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8148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95800" y="6573838"/>
            <a:ext cx="2917371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95E477B-D474-8E0C-1F46-E476EF938D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396AD519-D3F5-C6DD-1EF9-EC4F614249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88560A-822B-866D-E898-2CC980D3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6C89EF4-14A1-53AE-9157-E34BB064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26EE96D-B8DD-33F0-7282-2D63962B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F4DD-7C04-41D4-933B-056EC374818F}" type="datetimeFigureOut">
              <a:rPr lang="ar-SA" smtClean="0"/>
              <a:t>06/07/1446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37DA30D-9A5A-7BC1-74FE-94038C44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A31FAF5-325C-FDA6-10DD-486A1976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1415D-37BA-4546-9A5D-54029B84442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35631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1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00A398-72A5-458A-AC7E-2296D49C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DFA2A13-34D3-8DC2-0280-462824A18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F544DA5-802B-BFF2-7047-D522E3F1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F4DD-7C04-41D4-933B-056EC374818F}" type="datetimeFigureOut">
              <a:rPr lang="ar-SA" smtClean="0"/>
              <a:t>06/07/1446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A31A546-E8FC-E546-0AEF-40282A61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C9CFEEC-0458-5737-B938-943729A3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1415D-37BA-4546-9A5D-54029B84442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933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36B1E3C-CD61-D58A-4433-4B3A3B1A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95BB4E1-FEBE-81E1-A191-B9948936C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2B38B7B-7D41-55FA-A2AF-FADD3D9B8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3A5DB5C-2D0A-A72A-B638-F97B431D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F4DD-7C04-41D4-933B-056EC374818F}" type="datetimeFigureOut">
              <a:rPr lang="ar-SA" smtClean="0"/>
              <a:t>06/07/1446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FCE1466-F19A-8A5D-F7A3-AF493D75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D4FB2E8-F7D2-3D22-AB07-86226A9B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1415D-37BA-4546-9A5D-54029B84442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733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4239C5-5272-AF61-3046-4F085B6D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5DA0512-3359-1293-7C41-F7F7C9A2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8A755F7-74A8-1D06-C2C3-46328032B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F3485A87-781D-390D-9AAA-17B2557BA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1B985573-8B37-DEF3-573A-FF9D7DDE1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BF6AA84A-3465-1D9F-BB86-037F2384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F4DD-7C04-41D4-933B-056EC374818F}" type="datetimeFigureOut">
              <a:rPr lang="ar-SA" smtClean="0"/>
              <a:t>06/07/1446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902D37AF-B6A2-FF4E-F238-60A8C61B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B2F65E55-84AF-BDAE-C30C-BE6D22F8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1415D-37BA-4546-9A5D-54029B84442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656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1F94CB-D658-7820-8454-52C9F3A8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0D3F1700-4492-355A-D8E8-6C3ED903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F4DD-7C04-41D4-933B-056EC374818F}" type="datetimeFigureOut">
              <a:rPr lang="ar-SA" smtClean="0"/>
              <a:t>06/07/1446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BD95598-A035-8A9C-D700-F7372660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94B00AB9-D564-AA75-5070-034E3AA9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1415D-37BA-4546-9A5D-54029B84442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7829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C34C1D6D-532D-7335-3233-21FBD267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F4DD-7C04-41D4-933B-056EC374818F}" type="datetimeFigureOut">
              <a:rPr lang="ar-SA" smtClean="0"/>
              <a:t>06/07/1446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C82E0508-86D8-502D-C1F1-4EC64665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F75F08FA-FCB0-D625-802C-5DFB2C25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1415D-37BA-4546-9A5D-54029B84442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80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5E7089-B224-800D-AEFC-B499EC7C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36D5E67-979E-FDAA-DEAC-84713C23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616EECE-A0F7-90F2-8AFB-5191AB170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9144052-F94F-655F-3B33-4D560554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F4DD-7C04-41D4-933B-056EC374818F}" type="datetimeFigureOut">
              <a:rPr lang="ar-SA" smtClean="0"/>
              <a:t>06/07/1446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842AC1C-01F2-28DF-DD1F-FAE75501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F9873BE-1E69-03D3-641C-5799A089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1415D-37BA-4546-9A5D-54029B84442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415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B41F352-CB26-B44F-25BF-69EBD9EF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47CD1D95-2E3F-924A-ACF4-89D045F8D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33A9E0B-1887-92AC-0D7F-FCB80E4FB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E5BCD0A-7730-C044-854A-A2FF6691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F4DD-7C04-41D4-933B-056EC374818F}" type="datetimeFigureOut">
              <a:rPr lang="ar-SA" smtClean="0"/>
              <a:t>06/07/1446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F0FBFAA-9F0E-6104-8A5F-7CEB7C18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81E0351-8AE5-4D43-B92F-BDA04155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1415D-37BA-4546-9A5D-54029B84442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7563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051FA66B-2306-6BB0-AA9F-68DF86B2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DBD6B2C-FE30-4411-40E9-CF8B15D36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CF84181-6B41-A49E-1E70-36B6125DC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F4DD-7C04-41D4-933B-056EC374818F}" type="datetimeFigureOut">
              <a:rPr lang="ar-SA" smtClean="0"/>
              <a:t>06/07/1446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2D789DD-2A29-DD78-60C7-04C7DCB9C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304E2BC-20E0-DBFD-22C4-CC102CBC9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1415D-37BA-4546-9A5D-54029B84442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4292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B387C-265C-AC69-F099-BE56A993BEF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6096000" cy="1325563"/>
          </a:xfrm>
        </p:spPr>
        <p:txBody>
          <a:bodyPr/>
          <a:lstStyle/>
          <a:p>
            <a:pPr algn="ctr" rtl="1"/>
            <a:r>
              <a:rPr lang="ar-SA" sz="4400" b="1" dirty="0">
                <a:cs typeface="+mj-cs"/>
              </a:rPr>
              <a:t>بنيان </a:t>
            </a:r>
            <a:r>
              <a:rPr lang="en-US" sz="4400" b="1" dirty="0">
                <a:cs typeface="+mj-cs"/>
              </a:rPr>
              <a:t>Bunyan</a:t>
            </a: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081F497C-C664-D0A4-7B55-8A42D5FEDEA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80" y="1259840"/>
            <a:ext cx="3906520" cy="46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11832A-57F6-A55B-E7B6-653EA68B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Objectives</a:t>
            </a:r>
            <a:endParaRPr lang="ar-SA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9234A1F-2177-E986-3558-C45CDA6D0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Key Objectives of the Project</a:t>
            </a:r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8E3F979-6C30-BAB3-F85D-F89481F4F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The main objectives include financial tracking, monitoring project milestones, enhancing communication among stakeholders, and reducing risks through systematic oversight.</a:t>
            </a:r>
            <a:endParaRPr lang="ar-SA"/>
          </a:p>
        </p:txBody>
      </p:sp>
      <p:pic>
        <p:nvPicPr>
          <p:cNvPr id="7" name="عنصر نائب للصورة 6">
            <a:extLst>
              <a:ext uri="{FF2B5EF4-FFF2-40B4-BE49-F238E27FC236}">
                <a16:creationId xmlns:a16="http://schemas.microsoft.com/office/drawing/2014/main" id="{D4F7623D-F0D7-E28F-1FB4-62CDEFB26EB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18" r="28118"/>
          <a:stretch>
            <a:fillRect/>
          </a:stretch>
        </p:blipFill>
        <p:spPr/>
      </p:pic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6BEEC667-BCEA-D4E6-ED1A-3EBA805104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Unsplash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3716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32778"/>
              </p:ext>
            </p:extLst>
          </p:nvPr>
        </p:nvGraphicFramePr>
        <p:xfrm>
          <a:off x="999744" y="3048000"/>
          <a:ext cx="10363200" cy="259080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762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Stakeholder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Role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Responsibilities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62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Project Owner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Provides funding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Sets project objectives and timelines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5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Contractor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Executes the project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Supervises construction and coordinates subcontractors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>
                <a:latin typeface="Poppins"/>
                <a:cs typeface="Poppins"/>
              </a:rPr>
              <a:t>Stakeholders Involved</a:t>
            </a:r>
            <a:endParaRPr lang="en-US" sz="4800" dirty="0">
              <a:latin typeface="Poppins"/>
              <a:cs typeface="Poppins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990600" y="18542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alibri"/>
                <a:ea typeface="Calibri"/>
                <a:cs typeface="Calibri"/>
              </a:rPr>
              <a:t>This table lists key stakeholders in the construction project, their roles, and responsibilities, enhancing collaboration and accountability.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CB5393B-8D11-E8D1-DDC4-864CBF2E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Overview</a:t>
            </a:r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79D3B6E-9CB2-F5E5-FBEA-F6AB2F1E05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numCol="1" anchor="ctr"/>
          <a:lstStyle/>
          <a:p>
            <a:r>
              <a:rPr lang="en-US" dirty="0"/>
              <a:t>Owner's Responsibilities</a:t>
            </a:r>
            <a:endParaRPr lang="ar-SA" dirty="0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39D8D7FF-6555-35E9-EDAD-D75F290C87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ctr"/>
          <a:lstStyle/>
          <a:p>
            <a:r>
              <a:rPr lang="en-US" dirty="0"/>
              <a:t>The project owner defines the project scope, approves budgets, and monitors progress to ensure it aligns with objectives.</a:t>
            </a:r>
            <a:endParaRPr lang="ar-SA" dirty="0"/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D25743CC-91D4-FC5A-E2EF-FAE8A79D6F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/>
          <a:lstStyle/>
          <a:p>
            <a:r>
              <a:rPr lang="en-US" dirty="0"/>
              <a:t>The contractor handles daily operations, follows safety regulations, and reports any issues to the project owner for resolution.</a:t>
            </a:r>
            <a:endParaRPr lang="ar-SA" dirty="0"/>
          </a:p>
        </p:txBody>
      </p:sp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543B34C5-4246-928A-79D5-11D2E1D37F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Unsplash</a:t>
            </a:r>
            <a:endParaRPr lang="ar-SA"/>
          </a:p>
        </p:txBody>
      </p:sp>
      <p:sp>
        <p:nvSpPr>
          <p:cNvPr id="8" name="عنصر نائب للنص 7">
            <a:extLst>
              <a:ext uri="{FF2B5EF4-FFF2-40B4-BE49-F238E27FC236}">
                <a16:creationId xmlns:a16="http://schemas.microsoft.com/office/drawing/2014/main" id="{B18515E2-8CF9-2A37-9564-B68D32A07B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anchor="ctr"/>
          <a:lstStyle/>
          <a:p>
            <a:r>
              <a:rPr lang="en-US" dirty="0"/>
              <a:t>Contractor's Duties</a:t>
            </a:r>
            <a:endParaRPr lang="ar-SA" dirty="0"/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CDB5B6A6-C9A3-B0CB-24D6-B55636C355E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54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7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2526790563"/>
              </p:ext>
            </p:extLst>
          </p:nvPr>
        </p:nvGraphicFramePr>
        <p:xfrm>
          <a:off x="15240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2498560406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1176734908"/>
              </p:ext>
            </p:extLst>
          </p:nvPr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مربع نص 4">
            <a:extLst>
              <a:ext uri="{FF2B5EF4-FFF2-40B4-BE49-F238E27FC236}">
                <a16:creationId xmlns:a16="http://schemas.microsoft.com/office/drawing/2014/main" id="{2949D03F-A231-4C44-9560-2FDBF0207D50}"/>
              </a:ext>
            </a:extLst>
          </p:cNvPr>
          <p:cNvSpPr txBox="1"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</p:spPr>
        <p:txBody>
          <a:bodyPr vertOverflow="overflow" vert="horz" wrap="square" rtlCol="1" anchor="t" anchorCtr="0">
            <a:spAutoFit/>
          </a:bodyPr>
          <a:lstStyle/>
          <a:p>
            <a:pPr algn="l"/>
            <a:r>
              <a:rPr lang="en-US" sz="4800">
                <a:latin typeface="Poppins"/>
                <a:cs typeface="Poppins"/>
              </a:rPr>
              <a:t>Expected Outcomes</a:t>
            </a:r>
            <a:endParaRPr lang="ar-SA" sz="4800">
              <a:latin typeface="Poppins"/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8CE0C923-4142-4772-87E4-D10CFE74E168}"/>
              </a:ext>
            </a:extLst>
          </p:cNvPr>
          <p:cNvSpPr txBox="1"/>
          <p:nvPr/>
        </p:nvSpPr>
        <p:spPr>
          <a:xfrm>
            <a:off x="19685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1" anchor="ctr" anchorCtr="1">
            <a:spAutoFit/>
          </a:bodyPr>
          <a:lstStyle/>
          <a:p>
            <a:pPr algn="ctr"/>
            <a:r>
              <a:rPr lang="ar-SA" sz="2400" dirty="0">
                <a:latin typeface="Poppins"/>
              </a:rPr>
              <a:t>%</a:t>
            </a:r>
            <a:r>
              <a:rPr lang="en-US" sz="2400" dirty="0">
                <a:latin typeface="Poppins"/>
              </a:rPr>
              <a:t>50</a:t>
            </a:r>
            <a:endParaRPr lang="ar-SA" sz="2400" dirty="0">
              <a:latin typeface="Poppins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425AA81E-54BC-4C7E-ABC0-A71C38C81093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1" anchor="ctr" anchorCtr="1">
            <a:spAutoFit/>
          </a:bodyPr>
          <a:lstStyle/>
          <a:p>
            <a:pPr algn="ctr"/>
            <a:r>
              <a:rPr lang="ar-SA" sz="2400" dirty="0">
                <a:latin typeface="Poppins"/>
              </a:rPr>
              <a:t>%</a:t>
            </a:r>
            <a:r>
              <a:rPr lang="en-US" sz="2400" dirty="0">
                <a:latin typeface="Poppins"/>
              </a:rPr>
              <a:t>30</a:t>
            </a:r>
            <a:endParaRPr lang="ar-SA" sz="2400" dirty="0">
              <a:latin typeface="Poppins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04C9F003-FDD3-438E-904C-3F649CBDA09E}"/>
              </a:ext>
            </a:extLst>
          </p:cNvPr>
          <p:cNvSpPr txBox="1"/>
          <p:nvPr/>
        </p:nvSpPr>
        <p:spPr>
          <a:xfrm>
            <a:off x="92710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1" anchor="ctr" anchorCtr="1">
            <a:spAutoFit/>
          </a:bodyPr>
          <a:lstStyle/>
          <a:p>
            <a:pPr algn="ctr"/>
            <a:r>
              <a:rPr lang="ar-SA" sz="2400" dirty="0">
                <a:latin typeface="Poppins"/>
              </a:rPr>
              <a:t>%</a:t>
            </a:r>
            <a:r>
              <a:rPr lang="en-US" sz="2400" dirty="0">
                <a:latin typeface="Poppins"/>
              </a:rPr>
              <a:t>20</a:t>
            </a:r>
            <a:endParaRPr lang="ar-SA" sz="2400" dirty="0">
              <a:latin typeface="Poppins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516F52EF-636F-4AAF-8515-AB8AF45F158D}"/>
              </a:ext>
            </a:extLst>
          </p:cNvPr>
          <p:cNvSpPr txBox="1"/>
          <p:nvPr/>
        </p:nvSpPr>
        <p:spPr>
          <a:xfrm>
            <a:off x="9144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1" anchor="b" anchorCtr="1">
            <a:spAutoFit/>
          </a:bodyPr>
          <a:lstStyle/>
          <a:p>
            <a:pPr algn="ctr"/>
            <a:r>
              <a:rPr lang="en-US" sz="2200" b="1"/>
              <a:t>Efficiency Gains</a:t>
            </a:r>
            <a:endParaRPr lang="ar-SA" sz="2200" b="1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53E812BD-EA85-4377-9B4C-B18A5F05C203}"/>
              </a:ext>
            </a:extLst>
          </p:cNvPr>
          <p:cNvSpPr txBox="1"/>
          <p:nvPr/>
        </p:nvSpPr>
        <p:spPr>
          <a:xfrm>
            <a:off x="914400" y="46228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1" anchor="t">
            <a:spAutoFit/>
          </a:bodyPr>
          <a:lstStyle/>
          <a:p>
            <a:pPr algn="ctr"/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Improved tracking leads to faster issue resolution and better resource allocation.</a:t>
            </a:r>
            <a:endParaRPr lang="ar-SA" sz="160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ADE1B656-87D3-4B4B-A752-96048AB920C8}"/>
              </a:ext>
            </a:extLst>
          </p:cNvPr>
          <p:cNvSpPr txBox="1"/>
          <p:nvPr/>
        </p:nvSpPr>
        <p:spPr>
          <a:xfrm>
            <a:off x="4559300" y="38227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1" anchor="b" anchorCtr="1">
            <a:spAutoFit/>
          </a:bodyPr>
          <a:lstStyle/>
          <a:p>
            <a:pPr algn="ctr"/>
            <a:r>
              <a:rPr lang="en-US" sz="2200" b="1"/>
              <a:t>Financial Benefits</a:t>
            </a:r>
            <a:endParaRPr lang="ar-SA" sz="2200" b="1"/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ACD5DFE3-4184-46D8-B815-A38A65E0741C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1" anchor="t">
            <a:spAutoFit/>
          </a:bodyPr>
          <a:lstStyle/>
          <a:p>
            <a:pPr algn="ctr"/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Tracking system reduces over-expenditure through timely monitoring.</a:t>
            </a:r>
            <a:endParaRPr lang="ar-SA" sz="160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A4905D96-909D-4514-9E75-EB0226B1EE8E}"/>
              </a:ext>
            </a:extLst>
          </p:cNvPr>
          <p:cNvSpPr txBox="1"/>
          <p:nvPr/>
        </p:nvSpPr>
        <p:spPr>
          <a:xfrm>
            <a:off x="82042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1" anchor="b" anchorCtr="1">
            <a:spAutoFit/>
          </a:bodyPr>
          <a:lstStyle/>
          <a:p>
            <a:pPr algn="ctr"/>
            <a:r>
              <a:rPr lang="en-US" sz="2200" b="1"/>
              <a:t>Positive Feedback</a:t>
            </a:r>
            <a:endParaRPr lang="ar-SA" sz="2200" b="1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3CDBAD45-4985-4401-A3B2-B5B9F0F0ACC3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1" anchor="t">
            <a:spAutoFit/>
          </a:bodyPr>
          <a:lstStyle/>
          <a:p>
            <a:pPr algn="ctr"/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Enhanced communication and project visibility lead to higher satisfaction among stakeholders.</a:t>
            </a:r>
            <a:endParaRPr lang="ar-SA" sz="160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907606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B0668FD-0FC1-4474-B52D-2292616889B3}">
  <we:reference id="wa200005566" version="3.0.0.2" store="ar-SA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180</Words>
  <Application>Microsoft Office PowerPoint</Application>
  <PresentationFormat>شاشة عريضة</PresentationFormat>
  <Paragraphs>34</Paragraphs>
  <Slides>5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Calibri SemiBold</vt:lpstr>
      <vt:lpstr>Poppins</vt:lpstr>
      <vt:lpstr>نسق Office</vt:lpstr>
      <vt:lpstr>Terra</vt:lpstr>
      <vt:lpstr>بنيان Bunyan</vt:lpstr>
      <vt:lpstr>Project Objectives</vt:lpstr>
      <vt:lpstr>عرض تقديمي في PowerPoint</vt:lpstr>
      <vt:lpstr>Process Overview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Msharil Albeeshi</dc:creator>
  <cp:lastModifiedBy>Msharil Albeeshi</cp:lastModifiedBy>
  <cp:revision>1</cp:revision>
  <dcterms:created xsi:type="dcterms:W3CDTF">2024-12-08T19:06:52Z</dcterms:created>
  <dcterms:modified xsi:type="dcterms:W3CDTF">2024-12-08T19:59:25Z</dcterms:modified>
</cp:coreProperties>
</file>