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sldIdLst>
    <p:sldId id="309" r:id="rId2"/>
    <p:sldId id="258" r:id="rId3"/>
    <p:sldId id="259" r:id="rId4"/>
    <p:sldId id="260" r:id="rId5"/>
    <p:sldId id="261" r:id="rId6"/>
    <p:sldId id="310" r:id="rId7"/>
    <p:sldId id="311" r:id="rId8"/>
    <p:sldId id="264" r:id="rId9"/>
    <p:sldId id="312" r:id="rId10"/>
    <p:sldId id="313" r:id="rId11"/>
    <p:sldId id="265" r:id="rId12"/>
    <p:sldId id="266" r:id="rId13"/>
    <p:sldId id="314" r:id="rId14"/>
    <p:sldId id="267" r:id="rId15"/>
    <p:sldId id="315" r:id="rId16"/>
    <p:sldId id="316" r:id="rId17"/>
    <p:sldId id="268" r:id="rId18"/>
    <p:sldId id="317" r:id="rId19"/>
    <p:sldId id="318" r:id="rId20"/>
    <p:sldId id="269" r:id="rId21"/>
    <p:sldId id="270" r:id="rId22"/>
    <p:sldId id="271" r:id="rId23"/>
    <p:sldId id="272" r:id="rId24"/>
    <p:sldId id="273" r:id="rId25"/>
    <p:sldId id="319" r:id="rId26"/>
    <p:sldId id="274" r:id="rId27"/>
    <p:sldId id="320" r:id="rId28"/>
    <p:sldId id="321" r:id="rId29"/>
    <p:sldId id="322" r:id="rId30"/>
    <p:sldId id="275" r:id="rId31"/>
    <p:sldId id="276" r:id="rId32"/>
    <p:sldId id="323" r:id="rId33"/>
    <p:sldId id="277" r:id="rId34"/>
    <p:sldId id="278" r:id="rId35"/>
    <p:sldId id="324" r:id="rId36"/>
    <p:sldId id="279" r:id="rId37"/>
    <p:sldId id="325" r:id="rId38"/>
    <p:sldId id="280" r:id="rId39"/>
    <p:sldId id="281" r:id="rId40"/>
    <p:sldId id="326" r:id="rId41"/>
    <p:sldId id="282" r:id="rId42"/>
    <p:sldId id="283" r:id="rId43"/>
    <p:sldId id="327" r:id="rId44"/>
    <p:sldId id="284" r:id="rId45"/>
    <p:sldId id="285" r:id="rId46"/>
    <p:sldId id="328" r:id="rId47"/>
    <p:sldId id="286" r:id="rId48"/>
    <p:sldId id="287" r:id="rId49"/>
    <p:sldId id="329" r:id="rId50"/>
    <p:sldId id="330" r:id="rId51"/>
    <p:sldId id="288" r:id="rId52"/>
    <p:sldId id="289" r:id="rId53"/>
    <p:sldId id="332" r:id="rId54"/>
    <p:sldId id="290" r:id="rId55"/>
    <p:sldId id="343" r:id="rId56"/>
    <p:sldId id="333" r:id="rId57"/>
    <p:sldId id="291" r:id="rId58"/>
    <p:sldId id="334" r:id="rId59"/>
    <p:sldId id="335" r:id="rId60"/>
    <p:sldId id="336" r:id="rId61"/>
    <p:sldId id="292" r:id="rId62"/>
    <p:sldId id="293" r:id="rId63"/>
    <p:sldId id="294" r:id="rId64"/>
    <p:sldId id="337" r:id="rId65"/>
    <p:sldId id="295" r:id="rId66"/>
    <p:sldId id="338" r:id="rId67"/>
    <p:sldId id="339" r:id="rId68"/>
    <p:sldId id="296" r:id="rId69"/>
    <p:sldId id="297" r:id="rId70"/>
    <p:sldId id="340" r:id="rId71"/>
    <p:sldId id="341" r:id="rId72"/>
    <p:sldId id="298" r:id="rId73"/>
    <p:sldId id="299" r:id="rId74"/>
    <p:sldId id="300" r:id="rId75"/>
    <p:sldId id="301" r:id="rId76"/>
    <p:sldId id="302" r:id="rId77"/>
    <p:sldId id="342" r:id="rId78"/>
    <p:sldId id="303" r:id="rId79"/>
    <p:sldId id="304" r:id="rId80"/>
    <p:sldId id="305" r:id="rId81"/>
    <p:sldId id="306" r:id="rId82"/>
    <p:sldId id="307" r:id="rId83"/>
    <p:sldId id="308" r:id="rId84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9" autoAdjust="0"/>
    <p:restoredTop sz="94673"/>
  </p:normalViewPr>
  <p:slideViewPr>
    <p:cSldViewPr snapToGrid="0">
      <p:cViewPr varScale="1">
        <p:scale>
          <a:sx n="107" d="100"/>
          <a:sy n="107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110B7-7A32-48A9-BF93-9316FBFDA03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C1094-18E8-4EC3-9D44-D90EAC674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B0084EDC-C9C4-475D-A1ED-B93E6B30C9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48766EB2-890F-464A-97A4-29834BA205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D23C3D0E-7C1E-45B8-AE23-8DC71763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30EB9-EA89-4AB6-9B62-FC7C7EFF424D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9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AE774095-1D10-4AF6-B5B7-BC2902A67B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E93FCDB5-5964-4933-BDC7-3E2E0E16AF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1C3E51DE-DEF6-4037-ABC5-CE163DC9B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5A8CBC-7458-43E9-9E5D-A598F5E07AB1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0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58A06271-51E1-429A-B2EB-702CF8F6D4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97ED940A-044B-4ED0-98A9-44F002E01D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BF7D7487-D260-4A21-BFF6-C4311AD54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974F37-CC5C-42C9-82FE-19D1D1EF4F94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41F58DFD-CAD8-485A-8999-53BC7EC42C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B7C403B6-A001-43F0-ADCD-FDD04C7B37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F901BA1B-2569-4026-8C4A-23699B33C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48E28E-A174-4E5D-BBDB-BCADE6209DFA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1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9E8BE42B-AA6E-4DE1-B3F7-8A93217522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16EB6BAB-4484-4DD2-AC53-0A847CB92A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4733FAF2-A07D-4EE1-A933-3CEE0F4C5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B507D0-0C98-4C9B-B8C5-E94B91F68FD0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FEE477FE-18F3-4842-91AD-02D7C2599A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E6AF512E-E939-459E-8848-563A891524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FCE56C58-D17D-40BA-B8D3-69BF31EC1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C992C8-4347-4827-B5FB-A76BB2B1DFB9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1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B9D9B2F5-DC8B-4A0F-8103-4C86826F88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F02F838C-4A1B-4A97-AC9D-5F548E95CF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D4FDB469-CFBA-4958-B752-529DF86E1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B49327-A897-44DC-BDF7-6A23BF6B6EA5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0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071A0603-74CB-442A-A4B6-D08A1E8A3F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DEC54D85-E69C-448F-903E-5DE6A25D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B60B3224-566D-4710-B50C-2EF404048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C26FBC-9D19-4755-9E7F-2BB3CB080A3B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7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772BBC5F-B873-4EA2-B103-1ED9F0395B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EE32EBF0-537C-4112-88EE-19010E7FF2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40D21B46-E2D4-479A-8B1C-84C9762E8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373C4F-704E-4C96-B311-77CDEBA97AFB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3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43BD5FED-798E-46E5-A55C-8E0653361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E02DB64D-1EF9-4B9E-8DD9-DC23A039F3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4C4012E6-E64B-4836-8E80-4AB0E5527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2B40E-CD25-4E80-8436-1DFD55FE413D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11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53A6188-F9EC-475D-B2F4-94222E4B15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DF5EC7C-B69B-45FF-ABE4-AAFB1D0AE8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8C851BB1-F985-4C53-8E76-164EC9C5C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EDAD00-6801-49B4-BF55-1230089FA88E}" type="slidenum">
              <a:rPr lang="en-US" altLang="en-US"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A7636FE9-64F5-4A3B-A5F1-AD394DE61A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4B15E6F9-2FB5-406F-B531-C0A7A051CD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1D013378-B809-45DA-B977-032F032C9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BD7443-64BA-47CB-9952-50A80059DCB7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21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4E392953-1737-4277-9217-094A73617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2F4C912E-3EFA-4741-9127-E5C97AE6BC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74A85AA5-0B21-44CD-814B-28715DF29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88768-7312-46F1-B6D9-133FE7537EA6}" type="slidenum">
              <a:rPr lang="en-US" altLang="en-US">
                <a:latin typeface="Calibri" panose="020F0502020204030204" pitchFamily="34" charset="0"/>
              </a:rPr>
              <a:pPr eaLnBrk="1" hangingPunct="1"/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7C2F5EC8-5B8F-438C-89EE-B54A981708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4B410D0B-5A6F-403E-A658-1550C0850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E1424509-F51F-41F9-BC25-7BF85C78A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78E005-BEBD-46C2-9FCC-FAAAC92C2DAB}" type="slidenum">
              <a:rPr lang="en-US" alt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85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11E8E1BD-6F73-4D5C-9151-34C1DB3D7F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66FCA7C5-45DE-4D4E-8677-80B9A23678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4DFB3F9E-ACBB-4AF5-895E-642B3C6EF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0C471B-B844-493E-8A4D-33858D23045C}" type="slidenum">
              <a:rPr lang="en-US" altLang="en-US"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57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F63549B3-8CB8-4186-BAF3-9162716680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F6233BF2-EE44-4E8E-A137-CCC1449EA3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95648228-58D5-4518-8FD9-3659AFB5F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BD5938-9B1B-4D74-A05D-BA06A8110B9F}" type="slidenum">
              <a:rPr lang="en-US" altLang="en-US">
                <a:latin typeface="Calibri" panose="020F0502020204030204" pitchFamily="34" charset="0"/>
              </a:rPr>
              <a:pPr eaLnBrk="1" hangingPunct="1"/>
              <a:t>53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87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5CD98A42-B3C0-469C-A60C-2F8D0C3CC0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574181CD-DC61-4EF3-AF2F-4870A63E1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652F7FE5-C697-48E8-B668-ED6CD2E65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A240F6-EE8B-43EA-9B70-9FED88598B45}" type="slidenum">
              <a:rPr lang="en-US" altLang="en-US">
                <a:latin typeface="Calibri" panose="020F0502020204030204" pitchFamily="34" charset="0"/>
              </a:rPr>
              <a:pPr eaLnBrk="1" hangingPunct="1"/>
              <a:t>55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55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D6BB0664-43EE-436C-A9FE-3494D3E278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7727349F-5152-4487-ABDC-1AB04F49D2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162323A3-5884-48A1-AE15-A17E20976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FAAB78-BFF1-4564-BF3F-515876D0D92F}" type="slidenum">
              <a:rPr lang="en-US" altLang="en-US">
                <a:latin typeface="Calibri" panose="020F0502020204030204" pitchFamily="34" charset="0"/>
              </a:rPr>
              <a:pPr eaLnBrk="1" hangingPunct="1"/>
              <a:t>56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53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D5AC8FD0-B2EC-44CB-A60E-4210BEECB6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E3CB5EFE-281B-4523-BAFD-97B3EB1945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44" name="Slide Number Placeholder 3">
            <a:extLst>
              <a:ext uri="{FF2B5EF4-FFF2-40B4-BE49-F238E27FC236}">
                <a16:creationId xmlns:a16="http://schemas.microsoft.com/office/drawing/2014/main" id="{8098856C-409A-41F1-8182-BBBBC4D64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95201A-2C9D-448C-8425-9AB56AB2FCA1}" type="slidenum">
              <a:rPr lang="en-US" altLang="en-US">
                <a:latin typeface="Calibri" panose="020F0502020204030204" pitchFamily="34" charset="0"/>
              </a:rPr>
              <a:pPr eaLnBrk="1" hangingPunct="1"/>
              <a:t>58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24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2F6E7102-070F-4ADC-A38A-577073A8A2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3FAE1102-4028-481C-9D6F-257D3C0DA8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4868" name="Slide Number Placeholder 3">
            <a:extLst>
              <a:ext uri="{FF2B5EF4-FFF2-40B4-BE49-F238E27FC236}">
                <a16:creationId xmlns:a16="http://schemas.microsoft.com/office/drawing/2014/main" id="{D2043A5F-386B-4B19-AA8A-32D178D4A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369141-B63A-4E5D-A6F6-AB278949555E}" type="slidenum">
              <a:rPr lang="en-US" altLang="en-US">
                <a:latin typeface="Calibri" panose="020F0502020204030204" pitchFamily="34" charset="0"/>
              </a:rPr>
              <a:pPr eaLnBrk="1" hangingPunct="1"/>
              <a:t>59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1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0C5B1EC2-217E-408F-9F1D-AE8144290A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809572F3-3A7A-4EFD-84BE-091A9DBABB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5892" name="Slide Number Placeholder 3">
            <a:extLst>
              <a:ext uri="{FF2B5EF4-FFF2-40B4-BE49-F238E27FC236}">
                <a16:creationId xmlns:a16="http://schemas.microsoft.com/office/drawing/2014/main" id="{DA04496B-225E-42EC-B39D-0D96C0007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B9B257-CCBD-45FD-B284-F8D019CF3A4D}" type="slidenum">
              <a:rPr lang="en-US" altLang="en-US">
                <a:latin typeface="Calibri" panose="020F0502020204030204" pitchFamily="34" charset="0"/>
              </a:rPr>
              <a:pPr eaLnBrk="1" hangingPunct="1"/>
              <a:t>60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7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B26519C3-5293-41DF-8291-1DA3B636F1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D1E19E0B-B6E4-423C-A196-440E726911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7940" name="Slide Number Placeholder 3">
            <a:extLst>
              <a:ext uri="{FF2B5EF4-FFF2-40B4-BE49-F238E27FC236}">
                <a16:creationId xmlns:a16="http://schemas.microsoft.com/office/drawing/2014/main" id="{DBF05F29-C382-4E08-9017-E33D5289E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AA1C7D-16D0-497E-AE56-673A4D7A6E33}" type="slidenum">
              <a:rPr lang="en-US" altLang="en-US">
                <a:latin typeface="Calibri" panose="020F0502020204030204" pitchFamily="34" charset="0"/>
              </a:rPr>
              <a:pPr eaLnBrk="1" hangingPunct="1"/>
              <a:t>64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2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9FCD4C6A-61C1-4B75-917B-7DD24FF27E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1C86F027-9BAD-45A4-9843-41B3B0D2F9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F475A2DE-E97B-4D54-85D6-825353D4F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3A262-3B26-4814-B372-E641EA6191BE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88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710D2CE4-10F6-48A8-849F-C981A0C35A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AC1C868C-20D0-4B92-915F-430B46C3A6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id="{977A9C9B-8B1B-44FF-A9FA-3D8A92D2E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F87EAD-B6EA-47EE-B7F6-02DA4B287145}" type="slidenum">
              <a:rPr lang="en-US" altLang="en-US">
                <a:latin typeface="Calibri" panose="020F0502020204030204" pitchFamily="34" charset="0"/>
              </a:rPr>
              <a:pPr eaLnBrk="1" hangingPunct="1"/>
              <a:t>66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80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DEAF6540-B897-4C3D-98AD-5F8A5C0AF5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97F11A54-24F7-47DF-80B1-F76CCFC850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AF12E1F4-5B29-4BB0-901D-AA734FD88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F7FB80-1E20-4FB0-96DF-53A92873E2DC}" type="slidenum">
              <a:rPr lang="en-US" altLang="en-US">
                <a:latin typeface="Calibri" panose="020F0502020204030204" pitchFamily="34" charset="0"/>
              </a:rPr>
              <a:pPr eaLnBrk="1" hangingPunct="1"/>
              <a:t>67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20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DDA6B2B4-A611-4DA5-B649-B2DF70D1CB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405AE64B-1916-44FE-9693-F1F11739A2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id="{77DE5541-E224-4FEC-94FD-789DB22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BE0C7E-0A74-4518-86CF-099452D73EA7}" type="slidenum">
              <a:rPr lang="en-US" altLang="en-US">
                <a:latin typeface="Calibri" panose="020F0502020204030204" pitchFamily="34" charset="0"/>
              </a:rPr>
              <a:pPr eaLnBrk="1" hangingPunct="1"/>
              <a:t>70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41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E178B161-DBBB-464A-93E4-6B4D72AAEE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32E70E19-A519-4056-9A53-18D453916B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6132" name="Slide Number Placeholder 3">
            <a:extLst>
              <a:ext uri="{FF2B5EF4-FFF2-40B4-BE49-F238E27FC236}">
                <a16:creationId xmlns:a16="http://schemas.microsoft.com/office/drawing/2014/main" id="{FC7A1DDC-4A19-4545-9477-82B31B8F1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E145EA-C150-4B9E-94E5-CEA7DE3F8292}" type="slidenum">
              <a:rPr lang="en-US" altLang="en-US">
                <a:latin typeface="Calibri" panose="020F0502020204030204" pitchFamily="34" charset="0"/>
              </a:rPr>
              <a:pPr eaLnBrk="1" hangingPunct="1"/>
              <a:t>71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64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C97AE6FC-82E0-4FAB-BCDB-EA353E3B5D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4D2A77D9-BC26-404B-9018-1E8C0DAD2A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id="{E224BB4A-1C77-47F5-9080-64E6BFDB3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6E77C2-9C33-4671-8E73-62B8574EA922}" type="slidenum">
              <a:rPr lang="en-US" altLang="en-US">
                <a:latin typeface="Calibri" panose="020F0502020204030204" pitchFamily="34" charset="0"/>
              </a:rPr>
              <a:pPr eaLnBrk="1" hangingPunct="1"/>
              <a:t>77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3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E9AFA849-2BE4-47D0-B475-C3D0F94EF5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89860A5B-8763-4343-8706-9B1CADAF4C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E389E2F7-0EA2-496B-830A-F56FC0A78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452EF0-6226-4FF4-B3F4-C4A66C70F53D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7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4172B1A6-4144-4338-BEA4-FCD64F0D3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C81A2EA2-AB77-4850-B55C-05D7390963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A4B0EFC2-107B-4DB5-B58A-E129DD7BD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73FDD-F1D3-4FE5-8D15-DEEA95AFB3A3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6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7D245675-2A1C-442B-86F8-F1A4EDE4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71D3F073-A99E-499B-8680-60DCCE41C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00581769-7110-460B-89D0-627256ECB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4239E-2F71-4CAB-A46D-2D9E5FE48517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8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972B6B5F-D728-4D61-9122-AADE1C53AF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66FC0ADC-699C-4C3E-A952-C8D26F3B22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17097511-A17F-443E-9C1B-384E32433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4461CE-E3B0-4288-B96A-BD48531189F9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0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3741F7B5-66B4-439A-AAEE-F83B7B6622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06033D65-7ADE-4B49-8A23-4AEEB5881D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F262598B-AF35-44D7-99FC-03524F612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F87432-B2EC-4FD9-82A0-55AF64EE555A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91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A4F73580-1FD9-4396-88D8-C07773444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BAC3AEBC-DFBD-4BD3-9992-27371E86CF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7A129221-2D85-420F-8E12-A1F32339C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2DB32-0959-4629-AB2C-8EC03AA73DAD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6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6" indent="0" algn="r">
              <a:buNone/>
              <a:defRPr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3673D894-5FA8-48B1-B60E-E1A55D1BC9A8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1" y="6408743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512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3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40039-B92A-49D2-86B0-6D6239E90B64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5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CF5B9-4476-4469-A677-F19F4EB70F30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7" y="6408743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1BA8B41-953E-4FD4-8A57-57E109446383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1" y="6408743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20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4F833C6-D8B1-46FC-8B91-E813241A082E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A56F8D7-9453-4A7F-9C7C-DB04FE9CD9C1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2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9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444299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7D2F915-71C5-4FC3-B6AE-B2A76F6644D4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79B6096-F7D0-4AA7-B79F-A44807A40CE3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46438-3918-4ED4-9714-B204B3E0652D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Copyright © 2018 Pearson Education, Ltd. All Rights Reserved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D7399EC-F5EC-4052-804A-BCAE16647DBF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3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1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70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4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73CFF3E-A63A-4078-97B4-FCE02B42C656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43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3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AB48AA77-AAB8-4E2E-8857-CB9763DB24FE}" type="datetime1">
              <a:rPr lang="en-US" smtClean="0"/>
              <a:pPr/>
              <a:t>8/30/20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1" y="6408743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 dirty="0"/>
              <a:t>Copyright © 2018 Pearson Education, Ltd. All Rights Reserved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3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F6425B89-D46A-407F-872B-094ACC493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16" indent="-255582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698" indent="-228594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17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160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9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43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41AE-5B26-436F-BAF1-17ED9EC2F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2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Applications;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Input/Output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Operators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FD6BC3F6-62C5-4B24-8701-6D970E0F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1"/>
          </a:xfrm>
        </p:spPr>
        <p:txBody>
          <a:bodyPr/>
          <a:lstStyle/>
          <a:p>
            <a:pPr algn="ctr"/>
            <a:r>
              <a:rPr lang="en-US" altLang="en-US" dirty="0"/>
              <a:t>Java How to Program, 11/e, Global Edition</a:t>
            </a:r>
          </a:p>
          <a:p>
            <a:pPr algn="ctr"/>
            <a:r>
              <a:rPr lang="en-US" altLang="en-US" sz="1800" dirty="0"/>
              <a:t>Questions? E-mail paul.deitel@deitel.com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DCCFF-6D90-444F-81FB-437B4EC0CC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948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3EC9-27A1-4D26-8A37-FD753731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Our First Program in Java: Printing a Line of Text (Cont.)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C2AB6262-203D-4F6D-AD2F-B7D26ADC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Javadoc comments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Delimited by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*/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 text between the Javadoc comment delimiters is ignored by the compiler.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Enable you to embed program documentation directly in your programs.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javadoc</a:t>
            </a:r>
            <a:r>
              <a:rPr lang="en-US" altLang="en-US" dirty="0">
                <a:solidFill>
                  <a:srgbClr val="0000FF"/>
                </a:solidFill>
              </a:rPr>
              <a:t> utility program</a:t>
            </a:r>
            <a:r>
              <a:rPr lang="en-US" altLang="en-US" dirty="0">
                <a:solidFill>
                  <a:srgbClr val="000000"/>
                </a:solidFill>
              </a:rPr>
              <a:t> (online Appendix G) reads Javadoc comments and uses them to prepare program documentation in HTML5 format.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8EC55-EED7-4076-B4EC-39BBF799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2021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9">
            <a:extLst>
              <a:ext uri="{FF2B5EF4-FFF2-40B4-BE49-F238E27FC236}">
                <a16:creationId xmlns:a16="http://schemas.microsoft.com/office/drawing/2014/main" id="{D2A131AD-68EB-4366-A5A7-EA4ADD1C88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2" y="0"/>
            <a:ext cx="9485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C214C-F795-47A0-BCC2-6218F629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05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0">
            <a:extLst>
              <a:ext uri="{FF2B5EF4-FFF2-40B4-BE49-F238E27FC236}">
                <a16:creationId xmlns:a16="http://schemas.microsoft.com/office/drawing/2014/main" id="{58CB7318-BA7D-4956-A0F9-3F3D81564C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316"/>
            <a:ext cx="12192000" cy="38877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7BF9B-8041-494F-8412-DFE077B1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3331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7275-7E6F-4616-879D-EBE3BFC5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9DCD944C-1070-44B1-9A14-C038DD4E2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Using Blank Lines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Blank lines, space characters and tabs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Make programs easier to read.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Together, they’re known as </a:t>
            </a:r>
            <a:r>
              <a:rPr lang="en-US" altLang="en-US" dirty="0">
                <a:solidFill>
                  <a:srgbClr val="0000FF"/>
                </a:solidFill>
              </a:rPr>
              <a:t>white space</a:t>
            </a:r>
            <a:r>
              <a:rPr lang="en-US" altLang="en-US" dirty="0">
                <a:solidFill>
                  <a:srgbClr val="000000"/>
                </a:solidFill>
              </a:rPr>
              <a:t> (or whitespace).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White space is ignored by the compiler.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FD2FF-8FF3-418F-8072-3F23D9D7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2973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1">
            <a:extLst>
              <a:ext uri="{FF2B5EF4-FFF2-40B4-BE49-F238E27FC236}">
                <a16:creationId xmlns:a16="http://schemas.microsoft.com/office/drawing/2014/main" id="{367B1F3F-E2F4-42F0-A331-F8B1838F3B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903"/>
            <a:ext cx="12192000" cy="23606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D2CDE-149F-4571-A6FD-F5DBBB30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8222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7B87-F977-496B-8C52-667AAFD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67293362-2A2C-4F5F-A1B2-AA3D8BDF7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Declaring a class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FF"/>
                </a:solidFill>
              </a:rPr>
              <a:t>Class declaration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 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Welcome1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Java program consists of at least one class that you define.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keyword</a:t>
            </a:r>
            <a:r>
              <a:rPr lang="en-US" altLang="en-US" dirty="0">
                <a:solidFill>
                  <a:srgbClr val="000000"/>
                </a:solidFill>
              </a:rPr>
              <a:t> introduces a class declaration and is immediately followed by the </a:t>
            </a:r>
            <a:r>
              <a:rPr lang="en-US" altLang="en-US" dirty="0">
                <a:solidFill>
                  <a:srgbClr val="0000FF"/>
                </a:solidFill>
              </a:rPr>
              <a:t>class name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FF"/>
                </a:solidFill>
              </a:rPr>
              <a:t>Keywords</a:t>
            </a:r>
            <a:r>
              <a:rPr lang="en-US" altLang="en-US" dirty="0">
                <a:solidFill>
                  <a:srgbClr val="000000"/>
                </a:solidFill>
              </a:rPr>
              <a:t> (Appendix C) are reserved for use by Java and are always spelled with all lowercase letters.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318F3-E07A-4519-B89D-03730A8C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0752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0416-3BDD-403D-95AD-5FC96F2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F4CE5CE1-7DAC-4A17-955E-BC35F4928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Filename for a 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i="1" dirty="0">
                <a:solidFill>
                  <a:srgbClr val="000000"/>
                </a:solidFill>
              </a:rPr>
              <a:t> Class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class must be placed in a file that has a filename of the form </a:t>
            </a:r>
            <a:r>
              <a:rPr lang="en-US" altLang="en-US" i="1" dirty="0">
                <a:solidFill>
                  <a:srgbClr val="000000"/>
                </a:solidFill>
              </a:rPr>
              <a:t>ClassName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dirty="0">
                <a:solidFill>
                  <a:srgbClr val="000000"/>
                </a:solidFill>
              </a:rPr>
              <a:t>, so class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dirty="0">
                <a:solidFill>
                  <a:srgbClr val="000000"/>
                </a:solidFill>
              </a:rPr>
              <a:t> is stored in the file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Welcome1.java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6875E-079B-41FA-847A-9183993F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7718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2">
            <a:extLst>
              <a:ext uri="{FF2B5EF4-FFF2-40B4-BE49-F238E27FC236}">
                <a16:creationId xmlns:a16="http://schemas.microsoft.com/office/drawing/2014/main" id="{4C8BA1D6-CF18-4B02-964D-A80699540E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651"/>
            <a:ext cx="12192000" cy="3822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3C29A-521F-45B5-BACF-FCC2610A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912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BEDF-75DE-438B-80AA-8EC82A8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95BFC536-C47B-4B03-9EA7-7A1D8B7CC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Names and Identifiers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By convention, begin with a capital letter and capitalize the first letter of each word they include (e.g.,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SampleClassName</a:t>
            </a:r>
            <a:r>
              <a:rPr lang="en-US" altLang="en-US" sz="2500" dirty="0">
                <a:solidFill>
                  <a:srgbClr val="000000"/>
                </a:solidFill>
              </a:rPr>
              <a:t>).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class name is an </a:t>
            </a:r>
            <a:r>
              <a:rPr lang="en-US" altLang="en-US" sz="2500" dirty="0">
                <a:solidFill>
                  <a:srgbClr val="0000FF"/>
                </a:solidFill>
              </a:rPr>
              <a:t>identifier</a:t>
            </a:r>
            <a:r>
              <a:rPr lang="en-US" altLang="en-US" sz="2500" dirty="0">
                <a:solidFill>
                  <a:srgbClr val="000000"/>
                </a:solidFill>
              </a:rPr>
              <a:t>—a series of characters consisting of letters, digits, underscores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2500" dirty="0">
                <a:solidFill>
                  <a:srgbClr val="000000"/>
                </a:solidFill>
              </a:rPr>
              <a:t>) and dollar signs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en-US" sz="2500" dirty="0">
                <a:solidFill>
                  <a:srgbClr val="000000"/>
                </a:solidFill>
              </a:rPr>
              <a:t>) that does not begin with a digit and does not contain spaces.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Java is </a:t>
            </a:r>
            <a:r>
              <a:rPr lang="en-US" altLang="en-US" sz="2500" dirty="0">
                <a:solidFill>
                  <a:srgbClr val="0000FF"/>
                </a:solidFill>
              </a:rPr>
              <a:t>case sensitive</a:t>
            </a:r>
            <a:r>
              <a:rPr lang="en-US" altLang="en-US" sz="2500" dirty="0">
                <a:solidFill>
                  <a:srgbClr val="000000"/>
                </a:solidFill>
              </a:rPr>
              <a:t>—uppercase and lowercase letters are distinct—so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are different (but both valid) identifiers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109534" indent="0">
              <a:buNone/>
            </a:pPr>
            <a:r>
              <a:rPr lang="en-US" b="1" i="1" dirty="0"/>
              <a:t>Underscore (_) in Java 9</a:t>
            </a:r>
          </a:p>
          <a:p>
            <a:r>
              <a:rPr lang="en-US" dirty="0"/>
              <a:t>As of Java 9, you can no longer use an underscore (_) by itself as an identifier. 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55813-428A-490F-BC21-E18CD452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811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ECF8-CF75-493B-BB4E-D7F2A911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5ED732D1-2E7C-4835-8AC4-DC94204AB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Body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left brace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</a:rPr>
              <a:t>, begins the </a:t>
            </a:r>
            <a:r>
              <a:rPr lang="en-US" altLang="en-US" dirty="0">
                <a:solidFill>
                  <a:srgbClr val="0000FF"/>
                </a:solidFill>
              </a:rPr>
              <a:t>body</a:t>
            </a:r>
            <a:r>
              <a:rPr lang="en-US" altLang="en-US" dirty="0">
                <a:solidFill>
                  <a:srgbClr val="000000"/>
                </a:solidFill>
              </a:rPr>
              <a:t> of every class declaration.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corresponding </a:t>
            </a:r>
            <a:r>
              <a:rPr lang="en-US" altLang="en-US" dirty="0">
                <a:solidFill>
                  <a:srgbClr val="0000FF"/>
                </a:solidFill>
              </a:rPr>
              <a:t>right brace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</a:rPr>
              <a:t>, must end each class declaration.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3ADE6-C7E5-4D63-B9EA-223901F6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180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2">
            <a:extLst>
              <a:ext uri="{FF2B5EF4-FFF2-40B4-BE49-F238E27FC236}">
                <a16:creationId xmlns:a16="http://schemas.microsoft.com/office/drawing/2014/main" id="{9B3C5578-E7E8-4B8F-8DE6-7B63442052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6" y="0"/>
            <a:ext cx="10318751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C2945-9766-4979-B23C-2077E2A6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9638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3">
            <a:extLst>
              <a:ext uri="{FF2B5EF4-FFF2-40B4-BE49-F238E27FC236}">
                <a16:creationId xmlns:a16="http://schemas.microsoft.com/office/drawing/2014/main" id="{35C83EF3-6059-40C5-8C5E-88203C5E86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75"/>
            <a:ext cx="12192000" cy="55562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E8FFF-A68D-48DD-AF88-B94793CC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5838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4">
            <a:extLst>
              <a:ext uri="{FF2B5EF4-FFF2-40B4-BE49-F238E27FC236}">
                <a16:creationId xmlns:a16="http://schemas.microsoft.com/office/drawing/2014/main" id="{7FADBDF3-47EA-4525-886F-3D443A139D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166"/>
            <a:ext cx="12192000" cy="55260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3A852-4E3C-47A1-98C6-635AE4E0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6400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5">
            <a:extLst>
              <a:ext uri="{FF2B5EF4-FFF2-40B4-BE49-F238E27FC236}">
                <a16:creationId xmlns:a16="http://schemas.microsoft.com/office/drawing/2014/main" id="{A59EE5F3-CF31-44AB-816F-D2915A9434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1"/>
            <a:ext cx="12192000" cy="3873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31AB4-E00F-4141-AC04-DEB9C6E7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7114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6">
            <a:extLst>
              <a:ext uri="{FF2B5EF4-FFF2-40B4-BE49-F238E27FC236}">
                <a16:creationId xmlns:a16="http://schemas.microsoft.com/office/drawing/2014/main" id="{6CE23371-CE2D-4A50-A0A3-949B08081E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466"/>
            <a:ext cx="12192000" cy="2757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0FAE7-26F0-4949-8534-5269E459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0058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7">
            <a:extLst>
              <a:ext uri="{FF2B5EF4-FFF2-40B4-BE49-F238E27FC236}">
                <a16:creationId xmlns:a16="http://schemas.microsoft.com/office/drawing/2014/main" id="{3A570F5F-9D5A-4E21-94B7-2FBE93A363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091"/>
            <a:ext cx="12192000" cy="4440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F4589-0614-4BD2-B9AB-6EBC2A4A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6416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C6BD-3F80-4D0E-8BCB-C0DEF4F4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2C31F2B2-9FFE-46D2-9B89-A5CCF9970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lnSpc>
                <a:spcPct val="90000"/>
              </a:lnSpc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Declaring a Method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 static void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Starting point of every Java application.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Parentheses</a:t>
            </a:r>
            <a:r>
              <a:rPr lang="en-US" altLang="en-US" sz="2400" dirty="0">
                <a:solidFill>
                  <a:srgbClr val="000000"/>
                </a:solidFill>
              </a:rPr>
              <a:t> after the identifier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indicate that it’s a program building block called a </a:t>
            </a:r>
            <a:r>
              <a:rPr lang="en-US" altLang="en-US" sz="2400" dirty="0">
                <a:solidFill>
                  <a:srgbClr val="0000FF"/>
                </a:solidFill>
              </a:rPr>
              <a:t>method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Java class declarations normally contain one or more methods.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must be defined as shown; otherwise, the JVM will not execute the application.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Methods perform tasks and can return information when they complete their tasks.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Keyword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</a:rPr>
              <a:t> indicates that this method will not return any information.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01B-F2E1-4E22-93FC-31F60384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6431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8">
            <a:extLst>
              <a:ext uri="{FF2B5EF4-FFF2-40B4-BE49-F238E27FC236}">
                <a16:creationId xmlns:a16="http://schemas.microsoft.com/office/drawing/2014/main" id="{DB206E2C-9517-4668-A1AE-3908A055B5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875"/>
            <a:ext cx="12192000" cy="37782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90AD1-8D23-4654-B512-58258A9E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0257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3BB-8C74-467B-80AF-B80D28C0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29A17DC9-457D-4126-985B-816692BE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Body of the method declaration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Enclosed in left and right braces.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Statement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700" dirty="0">
                <a:solidFill>
                  <a:srgbClr val="128AFF"/>
                </a:solidFill>
                <a:latin typeface="Consolas" panose="020B0609020204030204" pitchFamily="49" charset="0"/>
              </a:rPr>
              <a:t>"Welcome to Java Programming!"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Instructs the computer to perform an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Display the characters contained between the double quotation marks.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Together, the quotation marks and the characters between them are a </a:t>
            </a:r>
            <a:r>
              <a:rPr lang="en-US" altLang="en-US" dirty="0">
                <a:solidFill>
                  <a:srgbClr val="0000FF"/>
                </a:solidFill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—also known as a </a:t>
            </a:r>
            <a:r>
              <a:rPr lang="en-US" altLang="en-US" dirty="0">
                <a:solidFill>
                  <a:srgbClr val="0000FF"/>
                </a:solidFill>
              </a:rPr>
              <a:t>character string</a:t>
            </a:r>
            <a:r>
              <a:rPr lang="en-US" altLang="en-US" dirty="0">
                <a:solidFill>
                  <a:srgbClr val="000000"/>
                </a:solidFill>
              </a:rPr>
              <a:t> or a </a:t>
            </a:r>
            <a:r>
              <a:rPr lang="en-US" altLang="en-US" dirty="0">
                <a:solidFill>
                  <a:srgbClr val="0000FF"/>
                </a:solidFill>
              </a:rPr>
              <a:t>string literal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White-space characters in strings are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ignored by the compiler.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Strings </a:t>
            </a:r>
            <a:r>
              <a:rPr lang="en-US" altLang="en-US" i="1" dirty="0">
                <a:solidFill>
                  <a:srgbClr val="000000"/>
                </a:solidFill>
              </a:rPr>
              <a:t>cannot</a:t>
            </a:r>
            <a:r>
              <a:rPr lang="en-US" altLang="en-US" dirty="0">
                <a:solidFill>
                  <a:srgbClr val="000000"/>
                </a:solidFill>
              </a:rPr>
              <a:t> span multiple lines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00BF-195C-4591-8D61-FE755940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66707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1D4C-71AB-46B2-840B-E8C585CE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3C16B3FD-ABA1-4823-BF36-3D5353B69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</a:rPr>
              <a:t> object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Standard output 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Allows a Java application to display information in the </a:t>
            </a:r>
            <a:r>
              <a:rPr lang="en-US" altLang="en-US" dirty="0">
                <a:solidFill>
                  <a:srgbClr val="0000FF"/>
                </a:solidFill>
              </a:rPr>
              <a:t>command window</a:t>
            </a:r>
            <a:r>
              <a:rPr lang="en-US" altLang="en-US" dirty="0">
                <a:solidFill>
                  <a:srgbClr val="000000"/>
                </a:solidFill>
              </a:rPr>
              <a:t> from which it executes.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Displays (or prints) a line of text in the command window.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string in the parentheses the </a:t>
            </a:r>
            <a:r>
              <a:rPr lang="en-US" altLang="en-US" dirty="0">
                <a:solidFill>
                  <a:srgbClr val="0000FF"/>
                </a:solidFill>
              </a:rPr>
              <a:t>argument</a:t>
            </a:r>
            <a:r>
              <a:rPr lang="en-US" altLang="en-US" dirty="0">
                <a:solidFill>
                  <a:srgbClr val="000000"/>
                </a:solidFill>
              </a:rPr>
              <a:t> to the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Positions the output cursor at the beginning of the next line in the command window.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Most statements end with a semicolon.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81289-EFAB-40C2-B581-3D6C3A94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70439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DD8D-ED0F-4CCE-9B46-1CB94709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D0CB3C35-1670-4D19-A86D-2F688E892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Compiling Your First Java Application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Open a command window and change to the directory where the program is stored.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Many operating systems use the command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cd</a:t>
            </a:r>
            <a:r>
              <a:rPr lang="en-US" altLang="en-US" sz="2000" dirty="0">
                <a:solidFill>
                  <a:srgbClr val="000000"/>
                </a:solidFill>
              </a:rPr>
              <a:t> to change directories.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To compile the program, type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Welcome1.java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If the program contains no compilation errors, preceding command creates </a:t>
            </a:r>
            <a:r>
              <a:rPr lang="en-US" altLang="en-US" sz="2000" dirty="0" err="1">
                <a:solidFill>
                  <a:srgbClr val="000000"/>
                </a:solidFill>
              </a:rPr>
              <a:t>a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US" altLang="en-US" sz="2000" dirty="0">
                <a:solidFill>
                  <a:srgbClr val="000000"/>
                </a:solidFill>
              </a:rPr>
              <a:t> file (known as the </a:t>
            </a:r>
            <a:r>
              <a:rPr lang="en-US" altLang="en-US" sz="2000" dirty="0">
                <a:solidFill>
                  <a:srgbClr val="0000FF"/>
                </a:solidFill>
              </a:rPr>
              <a:t>class file</a:t>
            </a:r>
            <a:r>
              <a:rPr lang="en-US" altLang="en-US" sz="2000" dirty="0">
                <a:solidFill>
                  <a:srgbClr val="000000"/>
                </a:solidFill>
              </a:rPr>
              <a:t>) containing the platform-independent Java </a:t>
            </a:r>
            <a:r>
              <a:rPr lang="en-US" altLang="en-US" sz="2000" dirty="0" err="1">
                <a:solidFill>
                  <a:srgbClr val="000000"/>
                </a:solidFill>
              </a:rPr>
              <a:t>bytecodes</a:t>
            </a:r>
            <a:r>
              <a:rPr lang="en-US" altLang="en-US" sz="2000" dirty="0">
                <a:solidFill>
                  <a:srgbClr val="000000"/>
                </a:solidFill>
              </a:rPr>
              <a:t> that represent the application.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When we use the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sz="2000" dirty="0">
                <a:solidFill>
                  <a:srgbClr val="000000"/>
                </a:solidFill>
              </a:rPr>
              <a:t> command to execute the application on a given platform, these </a:t>
            </a:r>
            <a:r>
              <a:rPr lang="en-US" altLang="en-US" sz="2000" dirty="0" err="1">
                <a:solidFill>
                  <a:srgbClr val="000000"/>
                </a:solidFill>
              </a:rPr>
              <a:t>bytecodes</a:t>
            </a:r>
            <a:r>
              <a:rPr lang="en-US" altLang="en-US" sz="2000" dirty="0">
                <a:solidFill>
                  <a:srgbClr val="000000"/>
                </a:solidFill>
              </a:rPr>
              <a:t> will be translated by the JVM into instructions that are understood by the underlying operating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6730D-1591-4AFF-9F07-06F06A9D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0674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3">
            <a:extLst>
              <a:ext uri="{FF2B5EF4-FFF2-40B4-BE49-F238E27FC236}">
                <a16:creationId xmlns:a16="http://schemas.microsoft.com/office/drawing/2014/main" id="{2BF56457-627E-4B2E-9942-C3C957AB88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66"/>
            <a:ext cx="12192000" cy="65928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257B4-0F74-4A3D-8692-26507AFE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7296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9">
            <a:extLst>
              <a:ext uri="{FF2B5EF4-FFF2-40B4-BE49-F238E27FC236}">
                <a16:creationId xmlns:a16="http://schemas.microsoft.com/office/drawing/2014/main" id="{FF45A1A7-85BE-4D20-8959-0B51B3D3E4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40"/>
            <a:ext cx="12192000" cy="4962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1177B-8080-4BB3-A4A5-C6B0569B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1632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0">
            <a:extLst>
              <a:ext uri="{FF2B5EF4-FFF2-40B4-BE49-F238E27FC236}">
                <a16:creationId xmlns:a16="http://schemas.microsoft.com/office/drawing/2014/main" id="{739E6744-212D-46FB-B642-3C91E5C898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92"/>
            <a:ext cx="12192000" cy="44164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46CC9-7636-4028-9E42-1845BECD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44398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B5F2-81EE-48FC-A11D-ADF743C1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40963" name="Text Placeholder 2">
            <a:extLst>
              <a:ext uri="{FF2B5EF4-FFF2-40B4-BE49-F238E27FC236}">
                <a16:creationId xmlns:a16="http://schemas.microsoft.com/office/drawing/2014/main" id="{4313102F-55BF-4307-9CE5-B458E2570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sz="2800" b="1" i="1" dirty="0">
                <a:solidFill>
                  <a:srgbClr val="000000"/>
                </a:solidFill>
              </a:rPr>
              <a:t>Executing the </a:t>
            </a:r>
            <a:r>
              <a:rPr lang="en-US" alt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sz="2800" b="1" i="1" dirty="0">
                <a:solidFill>
                  <a:srgbClr val="000000"/>
                </a:solidFill>
              </a:rPr>
              <a:t> Application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To execute this program in a command window, change to the directory containing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Welcome1.java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C:\examples\ch02\fig02_01</a:t>
            </a:r>
            <a:r>
              <a:rPr lang="en-US" altLang="en-US" sz="2400" dirty="0">
                <a:solidFill>
                  <a:srgbClr val="000000"/>
                </a:solidFill>
              </a:rPr>
              <a:t> on Microsoft Windows or 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~/Documents/examples/ch02/fig02_01</a:t>
            </a:r>
            <a:r>
              <a:rPr lang="en-US" altLang="en-US" sz="2400" dirty="0">
                <a:solidFill>
                  <a:srgbClr val="000000"/>
                </a:solidFill>
              </a:rPr>
              <a:t> on Linux/macOS.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Next, type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This launches the JVM, which loads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Welcome1.class </a:t>
            </a:r>
            <a:r>
              <a:rPr lang="en-US" altLang="en-US" sz="2800" dirty="0">
                <a:solidFill>
                  <a:srgbClr val="000000"/>
                </a:solidFill>
              </a:rPr>
              <a:t>file.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command </a:t>
            </a:r>
            <a:r>
              <a:rPr lang="en-US" altLang="en-US" sz="2800" i="1" dirty="0">
                <a:solidFill>
                  <a:srgbClr val="000000"/>
                </a:solidFill>
              </a:rPr>
              <a:t>omits</a:t>
            </a:r>
            <a:r>
              <a:rPr lang="en-US" altLang="en-US" sz="2800" dirty="0">
                <a:solidFill>
                  <a:srgbClr val="000000"/>
                </a:solidFill>
              </a:rPr>
              <a:t>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US" altLang="en-US" sz="2800" dirty="0">
                <a:solidFill>
                  <a:srgbClr val="000000"/>
                </a:solidFill>
              </a:rPr>
              <a:t> file-name extension; otherwise, the JVM will </a:t>
            </a:r>
            <a:r>
              <a:rPr lang="en-US" altLang="en-US" sz="2800" i="1" dirty="0">
                <a:solidFill>
                  <a:srgbClr val="000000"/>
                </a:solidFill>
              </a:rPr>
              <a:t>not</a:t>
            </a:r>
            <a:r>
              <a:rPr lang="en-US" altLang="en-US" sz="2800" dirty="0">
                <a:solidFill>
                  <a:srgbClr val="000000"/>
                </a:solidFill>
              </a:rPr>
              <a:t> execute the program.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JVM calls class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sz="2800" dirty="0">
                <a:solidFill>
                  <a:srgbClr val="000000"/>
                </a:solidFill>
              </a:rPr>
              <a:t>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800" dirty="0">
                <a:solidFill>
                  <a:srgbClr val="000000"/>
                </a:solidFill>
              </a:rPr>
              <a:t>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77595-5018-4214-B149-37943398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97450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1">
            <a:extLst>
              <a:ext uri="{FF2B5EF4-FFF2-40B4-BE49-F238E27FC236}">
                <a16:creationId xmlns:a16="http://schemas.microsoft.com/office/drawing/2014/main" id="{867F18E7-BA25-482C-B0F2-CB08DC008A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41"/>
            <a:ext cx="12192000" cy="66373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D0B3-6DC8-4657-9055-45BD9E48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1732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2">
            <a:extLst>
              <a:ext uri="{FF2B5EF4-FFF2-40B4-BE49-F238E27FC236}">
                <a16:creationId xmlns:a16="http://schemas.microsoft.com/office/drawing/2014/main" id="{B4038407-F0C9-4ED1-9BFA-0C1E57E4B6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8"/>
            <a:ext cx="12192000" cy="55038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18DD9-28EB-44FC-92D3-799BCA90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128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635E-2948-440F-9E55-6CEC83C2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Modifying Your First Java Program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id="{CD176112-88B1-431D-B4F1-84E6EA894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Welcome2</a:t>
            </a:r>
            <a:r>
              <a:rPr lang="en-US" altLang="en-US" dirty="0">
                <a:solidFill>
                  <a:srgbClr val="000000"/>
                </a:solidFill>
              </a:rPr>
              <a:t>, shown in Fig. 2.3, uses two statements to produce the same output as that shown in Fig. 2.1.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New and key features in each code listing are highlighted.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displays a string.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Unlike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does not position the output cursor at the beginning of the next line in the command window.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next character the program displays will appear immediately after the last character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displays.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9D863-C80D-4ABD-B43A-7C92D66A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2288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3">
            <a:extLst>
              <a:ext uri="{FF2B5EF4-FFF2-40B4-BE49-F238E27FC236}">
                <a16:creationId xmlns:a16="http://schemas.microsoft.com/office/drawing/2014/main" id="{3D846C68-A4CD-43D5-A722-02C73CDBFE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40"/>
            <a:ext cx="12192000" cy="5597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EE7E0-C18A-4CC0-AF22-7CA224CB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0471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E038-CC37-47F1-8C36-A4E2258B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Modifying Your First Java Program (Cont.)</a:t>
            </a:r>
          </a:p>
        </p:txBody>
      </p:sp>
      <p:sp>
        <p:nvSpPr>
          <p:cNvPr id="46083" name="Text Placeholder 2">
            <a:extLst>
              <a:ext uri="{FF2B5EF4-FFF2-40B4-BE49-F238E27FC236}">
                <a16:creationId xmlns:a16="http://schemas.microsoft.com/office/drawing/2014/main" id="{F3704C8A-4A45-48D5-83F8-CBC21C94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Newline characters</a:t>
            </a:r>
            <a:r>
              <a:rPr lang="en-US" altLang="en-US" sz="2500" dirty="0">
                <a:solidFill>
                  <a:srgbClr val="000000"/>
                </a:solidFill>
              </a:rPr>
              <a:t> indicate to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500" dirty="0">
                <a:solidFill>
                  <a:srgbClr val="000000"/>
                </a:solidFill>
              </a:rPr>
              <a:t> methods when to position the output cursor at the beginning of the next line in the command window.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Newline characters are whitespace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</a:rPr>
              <a:t>backslash</a:t>
            </a:r>
            <a:r>
              <a:rPr lang="en-US" altLang="en-US" sz="2500" dirty="0">
                <a:solidFill>
                  <a:srgbClr val="000000"/>
                </a:solidFill>
              </a:rPr>
              <a:t> 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2500" dirty="0">
                <a:solidFill>
                  <a:srgbClr val="000000"/>
                </a:solidFill>
              </a:rPr>
              <a:t>) is called an </a:t>
            </a:r>
            <a:r>
              <a:rPr lang="en-US" altLang="en-US" sz="2500" dirty="0">
                <a:solidFill>
                  <a:srgbClr val="0000FF"/>
                </a:solidFill>
              </a:rPr>
              <a:t>escape character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Indicates a “special character”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Backslash is combined with the next character to form an </a:t>
            </a:r>
            <a:r>
              <a:rPr lang="en-US" altLang="en-US" sz="2500" dirty="0">
                <a:solidFill>
                  <a:srgbClr val="0000FF"/>
                </a:solidFill>
              </a:rPr>
              <a:t>escape sequence</a:t>
            </a:r>
            <a:r>
              <a:rPr lang="en-US" altLang="en-US" sz="2500" dirty="0">
                <a:solidFill>
                  <a:srgbClr val="000000"/>
                </a:solidFill>
              </a:rPr>
              <a:t>—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500" dirty="0">
                <a:solidFill>
                  <a:srgbClr val="000000"/>
                </a:solidFill>
              </a:rPr>
              <a:t> represents the newline character.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Complete list of escape sequences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http://docs.oracle.com/javase/specs/jls/se7/html/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jls-3.html#jls-3.10.6.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5CA7D-64AE-4193-AA7B-C2E4547C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5372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4">
            <a:extLst>
              <a:ext uri="{FF2B5EF4-FFF2-40B4-BE49-F238E27FC236}">
                <a16:creationId xmlns:a16="http://schemas.microsoft.com/office/drawing/2014/main" id="{30EF61BB-7F83-4961-8E26-117D79036C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717"/>
            <a:ext cx="12192000" cy="6124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8E44D-58AD-4C3F-A6F6-40E7CB7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69879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5">
            <a:extLst>
              <a:ext uri="{FF2B5EF4-FFF2-40B4-BE49-F238E27FC236}">
                <a16:creationId xmlns:a16="http://schemas.microsoft.com/office/drawing/2014/main" id="{CF9B9DC5-CE71-404A-B733-9B1814536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8"/>
            <a:ext cx="12192000" cy="6342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DC55D-37CB-454D-9463-DC1C2FA7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1723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4">
            <a:extLst>
              <a:ext uri="{FF2B5EF4-FFF2-40B4-BE49-F238E27FC236}">
                <a16:creationId xmlns:a16="http://schemas.microsoft.com/office/drawing/2014/main" id="{EECE9484-6864-495A-BD1C-68A1678FA0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9931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46C42-4BBF-48CE-A590-9B8D9B14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03219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642-2406-478C-B48D-1A627D12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Displaying Text with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</a:p>
        </p:txBody>
      </p:sp>
      <p:sp>
        <p:nvSpPr>
          <p:cNvPr id="49155" name="Text Placeholder 2">
            <a:extLst>
              <a:ext uri="{FF2B5EF4-FFF2-40B4-BE49-F238E27FC236}">
                <a16:creationId xmlns:a16="http://schemas.microsoft.com/office/drawing/2014/main" id="{9D20C560-B76D-4A5D-909A-DA915E17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415" y="1324103"/>
            <a:ext cx="981099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en-US" sz="2300" dirty="0">
                <a:solidFill>
                  <a:srgbClr val="000000"/>
                </a:solidFill>
              </a:rPr>
              <a:t> method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en-US" sz="2000" dirty="0">
                <a:solidFill>
                  <a:srgbClr val="000000"/>
                </a:solidFill>
              </a:rPr>
              <a:t> means “formatted”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displays </a:t>
            </a:r>
            <a:r>
              <a:rPr lang="en-US" altLang="en-US" sz="2000" i="1" dirty="0">
                <a:solidFill>
                  <a:srgbClr val="000000"/>
                </a:solidFill>
              </a:rPr>
              <a:t>formatted</a:t>
            </a:r>
            <a:r>
              <a:rPr lang="en-US" altLang="en-US" sz="2000" dirty="0">
                <a:solidFill>
                  <a:srgbClr val="000000"/>
                </a:solidFill>
              </a:rPr>
              <a:t>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Multiple method arguments are placed in a </a:t>
            </a:r>
            <a:r>
              <a:rPr lang="en-US" altLang="en-US" sz="2300" dirty="0">
                <a:solidFill>
                  <a:srgbClr val="0000FF"/>
                </a:solidFill>
              </a:rPr>
              <a:t>comma-separated list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Calling a method is also referred to as </a:t>
            </a:r>
            <a:r>
              <a:rPr lang="en-US" altLang="en-US" sz="2300" dirty="0">
                <a:solidFill>
                  <a:srgbClr val="0000FF"/>
                </a:solidFill>
              </a:rPr>
              <a:t>invoking</a:t>
            </a:r>
            <a:r>
              <a:rPr lang="en-US" altLang="en-US" sz="2300" dirty="0">
                <a:solidFill>
                  <a:srgbClr val="000000"/>
                </a:solidFill>
              </a:rPr>
              <a:t> a method.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Java allows large statements to be split over many lines.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Cannot split a statement in the middle of an identifier or string.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Method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300" dirty="0" err="1">
                <a:solidFill>
                  <a:srgbClr val="000000"/>
                </a:solidFill>
              </a:rPr>
              <a:t>’s</a:t>
            </a:r>
            <a:r>
              <a:rPr lang="en-US" altLang="en-US" sz="2300" dirty="0">
                <a:solidFill>
                  <a:srgbClr val="000000"/>
                </a:solidFill>
              </a:rPr>
              <a:t> first argument is a </a:t>
            </a:r>
            <a:r>
              <a:rPr lang="en-US" altLang="en-US" sz="2300" dirty="0">
                <a:solidFill>
                  <a:srgbClr val="0000FF"/>
                </a:solidFill>
              </a:rPr>
              <a:t>format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May consist of </a:t>
            </a:r>
            <a:r>
              <a:rPr lang="en-US" altLang="en-US" sz="2000" dirty="0">
                <a:solidFill>
                  <a:srgbClr val="0000FF"/>
                </a:solidFill>
              </a:rPr>
              <a:t>fixed text</a:t>
            </a:r>
            <a:r>
              <a:rPr lang="en-US" altLang="en-US" sz="2000" dirty="0">
                <a:solidFill>
                  <a:srgbClr val="000000"/>
                </a:solidFill>
              </a:rPr>
              <a:t> and </a:t>
            </a:r>
            <a:r>
              <a:rPr lang="en-US" altLang="en-US" sz="2000" dirty="0">
                <a:solidFill>
                  <a:srgbClr val="0000FF"/>
                </a:solidFill>
              </a:rPr>
              <a:t>format specifiers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Fixed text is output as it would be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</a:rPr>
              <a:t> or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format specifier is a placeholder for a value and specifies the type of data to output.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Format specifiers begin with a percent sign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300" dirty="0">
                <a:solidFill>
                  <a:srgbClr val="000000"/>
                </a:solidFill>
              </a:rPr>
              <a:t>) and are followed by a character that represents the data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Format specifier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en-US" sz="2300" dirty="0">
                <a:solidFill>
                  <a:srgbClr val="000000"/>
                </a:solidFill>
              </a:rPr>
              <a:t> is a placeholder for a string.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DE9FA-58A5-42BB-92C8-7189F0A4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28010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6">
            <a:extLst>
              <a:ext uri="{FF2B5EF4-FFF2-40B4-BE49-F238E27FC236}">
                <a16:creationId xmlns:a16="http://schemas.microsoft.com/office/drawing/2014/main" id="{BEEBEC59-7098-45F2-B6FA-43C5E09D73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1D4C-CA30-4B83-96B9-3066B95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8389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7">
            <a:extLst>
              <a:ext uri="{FF2B5EF4-FFF2-40B4-BE49-F238E27FC236}">
                <a16:creationId xmlns:a16="http://schemas.microsoft.com/office/drawing/2014/main" id="{646B3CD0-55AB-444B-B136-E7E6649E84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12192000" cy="2768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B19A9-79C3-4AC4-83EB-6E243669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38194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9285-3D56-4AEF-B55F-578D28BE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294323A4-AFB8-4AB0-AD8B-7BE39226A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Integers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Whole numbers, like –22, 7, 0 and 1024)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Programs remember numbers and other data in the computer’s memory and access that data through program elements called </a:t>
            </a:r>
            <a:r>
              <a:rPr lang="en-US" altLang="en-US" dirty="0">
                <a:solidFill>
                  <a:srgbClr val="0000FF"/>
                </a:solidFill>
              </a:rPr>
              <a:t>variables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program of Fig. 2.7 demonstrates these concepts.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8392-4BBB-4CCE-8607-D6BB21DB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7365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8">
            <a:extLst>
              <a:ext uri="{FF2B5EF4-FFF2-40B4-BE49-F238E27FC236}">
                <a16:creationId xmlns:a16="http://schemas.microsoft.com/office/drawing/2014/main" id="{CDA09687-9282-4F91-B4AB-867E554ED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DAB31-C98E-4005-B3C9-F754316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05545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9">
            <a:extLst>
              <a:ext uri="{FF2B5EF4-FFF2-40B4-BE49-F238E27FC236}">
                <a16:creationId xmlns:a16="http://schemas.microsoft.com/office/drawing/2014/main" id="{B78D4FBB-6A9E-43F3-9BC5-CCFD61FD17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28"/>
            <a:ext cx="12192000" cy="2900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54914-CCFC-4EAB-BCB9-8090F68C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91741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279F-89D1-4C3C-995B-5C8B4C0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B65B68D3-FF8A-47F8-BDCD-AC748B5D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idineShadow" pitchFamily="18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helps the compiler locate a class that is used in this program.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Rich set of predefined classes that you can reuse rather than “reinventing the wheel.”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Classes are grouped into </a:t>
            </a:r>
            <a:r>
              <a:rPr lang="en-US" altLang="en-US" i="1" dirty="0">
                <a:solidFill>
                  <a:srgbClr val="0000FF"/>
                </a:solidFill>
              </a:rPr>
              <a:t>packages</a:t>
            </a:r>
            <a:r>
              <a:rPr lang="en-US" altLang="en-US" i="1" dirty="0">
                <a:solidFill>
                  <a:srgbClr val="000000"/>
                </a:solidFill>
              </a:rPr>
              <a:t>—named groups of related classes</a:t>
            </a:r>
            <a:r>
              <a:rPr lang="en-US" altLang="en-US" dirty="0">
                <a:solidFill>
                  <a:srgbClr val="000000"/>
                </a:solidFill>
              </a:rPr>
              <a:t>—and are collectively referred to as the </a:t>
            </a:r>
            <a:r>
              <a:rPr lang="en-US" altLang="en-US" dirty="0">
                <a:solidFill>
                  <a:srgbClr val="0000FF"/>
                </a:solidFill>
              </a:rPr>
              <a:t>Java class library</a:t>
            </a:r>
            <a:r>
              <a:rPr lang="en-US" altLang="en-US" dirty="0">
                <a:solidFill>
                  <a:srgbClr val="000000"/>
                </a:solidFill>
              </a:rPr>
              <a:t>, or the </a:t>
            </a:r>
            <a:r>
              <a:rPr lang="en-US" altLang="en-US" dirty="0">
                <a:solidFill>
                  <a:srgbClr val="0000FF"/>
                </a:solidFill>
              </a:rPr>
              <a:t>Java Application Programming Interface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0000FF"/>
                </a:solidFill>
              </a:rPr>
              <a:t>Java API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You use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declarations to identify the predefined classes used in a Java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3865-AED4-43D6-9251-DDE2B77D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20405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0">
            <a:extLst>
              <a:ext uri="{FF2B5EF4-FFF2-40B4-BE49-F238E27FC236}">
                <a16:creationId xmlns:a16="http://schemas.microsoft.com/office/drawing/2014/main" id="{A454D4BB-09CD-40DD-A5E3-E4DDDDBD87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866"/>
            <a:ext cx="12192000" cy="37226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B36FD-052A-41F2-96A9-89FF0194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69291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1">
            <a:extLst>
              <a:ext uri="{FF2B5EF4-FFF2-40B4-BE49-F238E27FC236}">
                <a16:creationId xmlns:a16="http://schemas.microsoft.com/office/drawing/2014/main" id="{A6F20481-787C-496D-A823-42650F46DA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65"/>
            <a:ext cx="12192000" cy="4994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2BA7C-1C94-4F55-A9B3-6BDCC2E0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83917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D81E-B410-4A66-B15F-F4D3FEF0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0419" name="Text Placeholder 2">
            <a:extLst>
              <a:ext uri="{FF2B5EF4-FFF2-40B4-BE49-F238E27FC236}">
                <a16:creationId xmlns:a16="http://schemas.microsoft.com/office/drawing/2014/main" id="{57D8E26E-A6CD-4057-9C24-78D43CBB0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Variable declaration statement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Scanner input = 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Specifies the name 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100" dirty="0">
                <a:solidFill>
                  <a:srgbClr val="000000"/>
                </a:solidFill>
              </a:rPr>
              <a:t>) and type 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100" dirty="0">
                <a:solidFill>
                  <a:srgbClr val="000000"/>
                </a:solidFill>
              </a:rPr>
              <a:t>) of a variable that is used in this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location in the computer’s memory where a value can be stored for use later in a program.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i="1" dirty="0">
                <a:solidFill>
                  <a:srgbClr val="000000"/>
                </a:solidFill>
              </a:rPr>
              <a:t>Must</a:t>
            </a:r>
            <a:r>
              <a:rPr lang="en-US" altLang="en-US" sz="2100" dirty="0">
                <a:solidFill>
                  <a:srgbClr val="000000"/>
                </a:solidFill>
              </a:rPr>
              <a:t> be declared with a </a:t>
            </a:r>
            <a:r>
              <a:rPr lang="en-US" altLang="en-US" sz="2100" dirty="0">
                <a:solidFill>
                  <a:srgbClr val="0000FF"/>
                </a:solidFill>
              </a:rPr>
              <a:t>name</a:t>
            </a:r>
            <a:r>
              <a:rPr lang="en-US" altLang="en-US" sz="2100" dirty="0">
                <a:solidFill>
                  <a:srgbClr val="000000"/>
                </a:solidFill>
              </a:rPr>
              <a:t> and a </a:t>
            </a:r>
            <a:r>
              <a:rPr lang="en-US" altLang="en-US" sz="2100" dirty="0">
                <a:solidFill>
                  <a:srgbClr val="0000FF"/>
                </a:solidFill>
              </a:rPr>
              <a:t>type</a:t>
            </a:r>
            <a:r>
              <a:rPr lang="en-US" altLang="en-US" sz="2100" dirty="0">
                <a:solidFill>
                  <a:srgbClr val="000000"/>
                </a:solidFill>
              </a:rPr>
              <a:t> before they can be used.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variable’s </a:t>
            </a:r>
            <a:r>
              <a:rPr lang="en-US" altLang="en-US" sz="2100" i="1" dirty="0">
                <a:solidFill>
                  <a:srgbClr val="000000"/>
                </a:solidFill>
              </a:rPr>
              <a:t>name</a:t>
            </a:r>
            <a:r>
              <a:rPr lang="en-US" altLang="en-US" sz="2100" dirty="0">
                <a:solidFill>
                  <a:srgbClr val="000000"/>
                </a:solidFill>
              </a:rPr>
              <a:t> enables the program to access the value of the variable in memory.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name can be any valid identifier.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variable’s type specifies what kind of information is stored at that location in memory.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65E9B-F8F3-415E-BE4A-CABC3526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0123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5">
            <a:extLst>
              <a:ext uri="{FF2B5EF4-FFF2-40B4-BE49-F238E27FC236}">
                <a16:creationId xmlns:a16="http://schemas.microsoft.com/office/drawing/2014/main" id="{F52595A0-FF34-440D-AEB4-012878800F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192"/>
            <a:ext cx="12192000" cy="5889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9B5AC-DD02-4276-99CE-AE78EFE7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75026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A045-976C-451B-B053-9FF4BC62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1443" name="Text Placeholder 2">
            <a:extLst>
              <a:ext uri="{FF2B5EF4-FFF2-40B4-BE49-F238E27FC236}">
                <a16:creationId xmlns:a16="http://schemas.microsoft.com/office/drawing/2014/main" id="{EAA703C6-E9ED-40D2-94ED-9BAB9273B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3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Enables a program to read data for use in a program.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Data can come from many sources, such as the user at the keyboard or a file on disk.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Before using 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000" dirty="0">
                <a:solidFill>
                  <a:srgbClr val="000000"/>
                </a:solidFill>
              </a:rPr>
              <a:t>, you must create it and specify the source of the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equals sign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300" dirty="0">
                <a:solidFill>
                  <a:srgbClr val="000000"/>
                </a:solidFill>
              </a:rPr>
              <a:t>) in a declaration indicates that the variable should be </a:t>
            </a:r>
            <a:r>
              <a:rPr lang="en-US" altLang="en-US" sz="2300" dirty="0">
                <a:solidFill>
                  <a:srgbClr val="0000FF"/>
                </a:solidFill>
              </a:rPr>
              <a:t>initialized</a:t>
            </a:r>
            <a:r>
              <a:rPr lang="en-US" altLang="en-US" sz="2300" dirty="0">
                <a:solidFill>
                  <a:srgbClr val="000000"/>
                </a:solidFill>
              </a:rPr>
              <a:t> (i.e., prepared for use in the program) with the result of the expression to the right of the equals sign.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300" dirty="0">
                <a:solidFill>
                  <a:srgbClr val="000000"/>
                </a:solidFill>
              </a:rPr>
              <a:t> keyword creates an object.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FF"/>
                </a:solidFill>
              </a:rPr>
              <a:t>Standard input object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System.in</a:t>
            </a:r>
            <a:r>
              <a:rPr lang="en-US" altLang="en-US" sz="2300" dirty="0">
                <a:solidFill>
                  <a:srgbClr val="000000"/>
                </a:solidFill>
              </a:rPr>
              <a:t>, enables applications to read bytes of data typed by the user.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300" dirty="0">
                <a:solidFill>
                  <a:srgbClr val="000000"/>
                </a:solidFill>
              </a:rPr>
              <a:t> object translates these bytes into types that can be used in a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099F9-F6CB-4092-967C-0BA2AD4E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16473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2">
            <a:extLst>
              <a:ext uri="{FF2B5EF4-FFF2-40B4-BE49-F238E27FC236}">
                <a16:creationId xmlns:a16="http://schemas.microsoft.com/office/drawing/2014/main" id="{5FBC6D65-0736-48E2-8D63-592A69ADA2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075"/>
            <a:ext cx="12192000" cy="43878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213F0-86E6-460D-AA7E-138A5F38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16596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3">
            <a:extLst>
              <a:ext uri="{FF2B5EF4-FFF2-40B4-BE49-F238E27FC236}">
                <a16:creationId xmlns:a16="http://schemas.microsoft.com/office/drawing/2014/main" id="{BEDB9AEA-427F-4D34-8E14-285B63F130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178"/>
            <a:ext cx="12192000" cy="3294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B600E-3B6D-4173-A050-E471FE1D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70374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54D2-B023-43E8-99A1-D8E96A61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Prompting the User for Input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48CF275E-9CD8-461A-97F0-DC66A90E2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Prompt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Output statement that directs the user to take a specific action.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Part of package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is not imported with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 at the beginning of the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8F6DE-A2B3-448B-855C-34A41B8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32091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4">
            <a:extLst>
              <a:ext uri="{FF2B5EF4-FFF2-40B4-BE49-F238E27FC236}">
                <a16:creationId xmlns:a16="http://schemas.microsoft.com/office/drawing/2014/main" id="{EC5E3997-1C11-47AD-913B-F41579B35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340"/>
            <a:ext cx="12192000" cy="3743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16CC8-0884-43EA-973D-83545371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93865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D0FC-1C38-4F54-B759-100FF2F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2467" name="Text Placeholder 2">
            <a:extLst>
              <a:ext uri="{FF2B5EF4-FFF2-40B4-BE49-F238E27FC236}">
                <a16:creationId xmlns:a16="http://schemas.microsoft.com/office/drawing/2014/main" id="{87D33498-1C5F-4E5D-88A0-6A2C31E53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Variable declaration statement </a:t>
            </a:r>
          </a:p>
          <a:p>
            <a:pPr lvl="2"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number1 =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input.nextInt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read first number from user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	declares that variables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number1 h</a:t>
            </a:r>
            <a:r>
              <a:rPr lang="en-US" altLang="en-US" sz="2500" dirty="0">
                <a:solidFill>
                  <a:srgbClr val="000000"/>
                </a:solidFill>
              </a:rPr>
              <a:t>olds data of type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en-US" sz="2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Range of values for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is –2,147,483,648 to +2,147,483,647.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values you use in a program may not contain commas. </a:t>
            </a:r>
          </a:p>
          <a:p>
            <a:r>
              <a:rPr lang="en-US" altLang="en-US" sz="2500" dirty="0">
                <a:solidFill>
                  <a:srgbClr val="000000"/>
                </a:solidFill>
              </a:rPr>
              <a:t>For readability, you can place underscores in numbers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</a:rPr>
              <a:t>60_000_000 represents 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value 60,000,000</a:t>
            </a:r>
          </a:p>
          <a:p>
            <a:pPr lvl="1"/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7BDD9-A519-472E-99F3-F5612FE8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86287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F746-04A1-4651-B03F-BDB8B033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8611" name="Text Placeholder 2">
            <a:extLst>
              <a:ext uri="{FF2B5EF4-FFF2-40B4-BE49-F238E27FC236}">
                <a16:creationId xmlns:a16="http://schemas.microsoft.com/office/drawing/2014/main" id="{EC831A82-298F-450B-8A23-F53E0983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7"/>
            <a:ext cx="10922964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Obtains an integer from the user at the keyboard.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Program </a:t>
            </a:r>
            <a:r>
              <a:rPr lang="en-US" altLang="en-US" i="1" dirty="0">
                <a:solidFill>
                  <a:srgbClr val="000000"/>
                </a:solidFill>
              </a:rPr>
              <a:t>waits</a:t>
            </a:r>
            <a:r>
              <a:rPr lang="en-US" altLang="en-US" dirty="0">
                <a:solidFill>
                  <a:srgbClr val="000000"/>
                </a:solidFill>
              </a:rPr>
              <a:t> for the user to type the number and press the </a:t>
            </a:r>
            <a:r>
              <a:rPr lang="en-US" altLang="en-US" i="1" dirty="0">
                <a:solidFill>
                  <a:srgbClr val="000000"/>
                </a:solidFill>
              </a:rPr>
              <a:t>Enter</a:t>
            </a:r>
            <a:r>
              <a:rPr lang="en-US" altLang="en-US" dirty="0">
                <a:solidFill>
                  <a:srgbClr val="000000"/>
                </a:solidFill>
              </a:rPr>
              <a:t> key to submit the number to the program.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result of the call to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</a:rPr>
              <a:t> is placed in variable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400" dirty="0"/>
              <a:t>The = indicates that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/>
              <a:t> variable </a:t>
            </a:r>
            <a:r>
              <a:rPr lang="en-US" sz="2400" dirty="0">
                <a:latin typeface="Consolas" panose="020B0609020204030204" pitchFamily="49" charset="0"/>
              </a:rPr>
              <a:t>number1</a:t>
            </a:r>
            <a:r>
              <a:rPr lang="en-US" sz="2400" dirty="0"/>
              <a:t> should be initialized in its declaration with the result of </a:t>
            </a:r>
            <a:r>
              <a:rPr lang="en-US" sz="2400" dirty="0" err="1">
                <a:latin typeface="Consolas" panose="020B0609020204030204" pitchFamily="49" charset="0"/>
              </a:rPr>
              <a:t>input.nextInt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0321-F774-4689-8328-3E5DE53D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018523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5">
            <a:extLst>
              <a:ext uri="{FF2B5EF4-FFF2-40B4-BE49-F238E27FC236}">
                <a16:creationId xmlns:a16="http://schemas.microsoft.com/office/drawing/2014/main" id="{385F3EE4-4B23-40AF-B846-FBA1761D93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492"/>
            <a:ext cx="12192000" cy="28670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51958-C4F8-45B6-B9A8-DB86051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13376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1168-4F80-4C75-B4D1-B213B9F8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4228AE65-DD79-46A3-A287-45979496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0972800" cy="4525962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Arithmetic</a:t>
            </a:r>
          </a:p>
          <a:p>
            <a:pPr marL="109534" indent="0" eaLnBrk="1" hangingPunct="1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number1 + number2; 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add numbers then store total in sum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Calculates the sum of the variables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800" dirty="0">
                <a:solidFill>
                  <a:srgbClr val="000000"/>
                </a:solidFill>
              </a:rPr>
              <a:t> then assigns the result to variable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</a:rPr>
              <a:t>Addition operator is a binary operator, because it has two operands—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Portions of statements that contain calculations are called </a:t>
            </a:r>
            <a:r>
              <a:rPr lang="en-US" altLang="en-US" sz="2800" dirty="0">
                <a:solidFill>
                  <a:srgbClr val="0000FF"/>
                </a:solidFill>
              </a:rPr>
              <a:t>expressions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An expression is any portion of a statement that has a value associated with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440D3-AC71-4ABD-AA14-99C3C5BF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3528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7EDF-7F92-476E-896D-9BB03B3B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71683" name="Text Placeholder 2">
            <a:extLst>
              <a:ext uri="{FF2B5EF4-FFF2-40B4-BE49-F238E27FC236}">
                <a16:creationId xmlns:a16="http://schemas.microsoft.com/office/drawing/2014/main" id="{9AA31E57-9F24-4C54-8006-A05E21AA1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Integer formatted output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"Sum is %</a:t>
            </a:r>
            <a:r>
              <a:rPr lang="en-US" altLang="en-US" dirty="0" err="1">
                <a:solidFill>
                  <a:srgbClr val="128AFF"/>
                </a:solidFill>
                <a:latin typeface="Consolas" panose="020B0609020204030204" pitchFamily="49" charset="0"/>
              </a:rPr>
              <a:t>d%n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sum); </a:t>
            </a:r>
            <a:endParaRPr lang="en-US" altLang="en-US" dirty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Format specifier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</a:rPr>
              <a:t>placeholder</a:t>
            </a:r>
            <a:r>
              <a:rPr lang="en-US" altLang="en-US" dirty="0">
                <a:solidFill>
                  <a:srgbClr val="000000"/>
                </a:solidFill>
              </a:rPr>
              <a:t> for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letter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dirty="0">
                <a:solidFill>
                  <a:srgbClr val="000000"/>
                </a:solidFill>
              </a:rPr>
              <a:t> stands for “decimal integer.”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4C37-47BF-4ADA-AAFA-529DAF4C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188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EEFA-75BF-4441-9495-31A32CD8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2.1  </a:t>
            </a:r>
            <a:r>
              <a:rPr lang="en-US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D7233AD6-5B5A-4A71-B0C5-B613CFE6B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application programming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Use tools from the JDK to compile and run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F0C4E-9222-4532-BF4B-DC24F5E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24234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C92E-5165-4F05-979F-6ED43D20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2.6  </a:t>
            </a:r>
            <a:r>
              <a:rPr lang="en-US">
                <a:solidFill>
                  <a:srgbClr val="3380E6"/>
                </a:solidFill>
                <a:latin typeface="Arial"/>
              </a:rPr>
              <a:t>Memory Concepts</a:t>
            </a:r>
          </a:p>
        </p:txBody>
      </p:sp>
      <p:sp>
        <p:nvSpPr>
          <p:cNvPr id="72707" name="Text Placeholder 2">
            <a:extLst>
              <a:ext uri="{FF2B5EF4-FFF2-40B4-BE49-F238E27FC236}">
                <a16:creationId xmlns:a16="http://schemas.microsoft.com/office/drawing/2014/main" id="{FCE54B88-BA06-4BC2-9D36-E7113CF18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Variables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Every variable has a </a:t>
            </a:r>
            <a:r>
              <a:rPr lang="en-US" altLang="en-US" dirty="0">
                <a:solidFill>
                  <a:srgbClr val="0000FF"/>
                </a:solidFill>
              </a:rPr>
              <a:t>name</a:t>
            </a:r>
            <a:r>
              <a:rPr lang="en-US" altLang="en-US" dirty="0">
                <a:solidFill>
                  <a:srgbClr val="000000"/>
                </a:solidFill>
              </a:rPr>
              <a:t>, a </a:t>
            </a:r>
            <a:r>
              <a:rPr lang="en-US" altLang="en-US" dirty="0">
                <a:solidFill>
                  <a:srgbClr val="0000FF"/>
                </a:solidFill>
              </a:rPr>
              <a:t>type</a:t>
            </a:r>
            <a:r>
              <a:rPr lang="en-US" altLang="en-US" dirty="0">
                <a:solidFill>
                  <a:srgbClr val="000000"/>
                </a:solidFill>
              </a:rPr>
              <a:t>, a </a:t>
            </a:r>
            <a:r>
              <a:rPr lang="en-US" altLang="en-US" dirty="0">
                <a:solidFill>
                  <a:srgbClr val="0000FF"/>
                </a:solidFill>
              </a:rPr>
              <a:t>size</a:t>
            </a:r>
            <a:r>
              <a:rPr lang="en-US" altLang="en-US" dirty="0">
                <a:solidFill>
                  <a:srgbClr val="000000"/>
                </a:solidFill>
              </a:rPr>
              <a:t> (in bytes) and a </a:t>
            </a:r>
            <a:r>
              <a:rPr lang="en-US" altLang="en-US" dirty="0">
                <a:solidFill>
                  <a:srgbClr val="0000FF"/>
                </a:solidFill>
              </a:rPr>
              <a:t>value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When a new value is placed into a variable, the new value replaces the previous value (if any)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previous value is lost, so this process is said to be </a:t>
            </a:r>
            <a:r>
              <a:rPr lang="en-US" altLang="en-US" i="1" dirty="0">
                <a:solidFill>
                  <a:srgbClr val="000000"/>
                </a:solidFill>
              </a:rPr>
              <a:t>destructive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8296-4D74-498F-9570-D321020B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49626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6">
            <a:extLst>
              <a:ext uri="{FF2B5EF4-FFF2-40B4-BE49-F238E27FC236}">
                <a16:creationId xmlns:a16="http://schemas.microsoft.com/office/drawing/2014/main" id="{82525BEE-E669-44EA-8F0A-37CA92F06C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40"/>
            <a:ext cx="12192000" cy="27527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B4AEB-CF94-4B9C-99D3-384BE966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80373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7">
            <a:extLst>
              <a:ext uri="{FF2B5EF4-FFF2-40B4-BE49-F238E27FC236}">
                <a16:creationId xmlns:a16="http://schemas.microsoft.com/office/drawing/2014/main" id="{110FDF0C-6AA9-4FCD-9E53-A6C8DDF99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051"/>
            <a:ext cx="12192000" cy="3517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006CB-89B5-4EC3-8CA7-A88F3418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78793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8">
            <a:extLst>
              <a:ext uri="{FF2B5EF4-FFF2-40B4-BE49-F238E27FC236}">
                <a16:creationId xmlns:a16="http://schemas.microsoft.com/office/drawing/2014/main" id="{F5521FE9-44F4-4610-BC77-F993A4E612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291"/>
            <a:ext cx="12192000" cy="42878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2BD96-FE99-44D1-A634-F645A4FE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81414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E4E4-44A4-4301-9E82-2308189D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:a16="http://schemas.microsoft.com/office/drawing/2014/main" id="{306C71AC-8748-4D77-864F-94FC78479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Arithmetic operators</a:t>
            </a:r>
            <a:r>
              <a:rPr lang="en-US" altLang="en-US" dirty="0">
                <a:solidFill>
                  <a:srgbClr val="000000"/>
                </a:solidFill>
              </a:rPr>
              <a:t> are summarized in Fig. 2.11.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FF"/>
                </a:solidFill>
              </a:rPr>
              <a:t>asterisk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</a:rPr>
              <a:t>) indicates multiplication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percent sign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</a:rPr>
              <a:t>) is the </a:t>
            </a:r>
            <a:r>
              <a:rPr lang="en-US" altLang="en-US" dirty="0">
                <a:solidFill>
                  <a:srgbClr val="0000FF"/>
                </a:solidFill>
              </a:rPr>
              <a:t>remainder operator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arithmetic operators are binary operators because they each operate on two operands. 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Integer division</a:t>
            </a:r>
            <a:r>
              <a:rPr lang="en-US" altLang="en-US" dirty="0">
                <a:solidFill>
                  <a:srgbClr val="000000"/>
                </a:solidFill>
              </a:rPr>
              <a:t> yields an integer quotient.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Any fractional part in integer division is simply </a:t>
            </a:r>
            <a:r>
              <a:rPr lang="en-US" altLang="en-US" i="1" dirty="0">
                <a:solidFill>
                  <a:srgbClr val="000000"/>
                </a:solidFill>
              </a:rPr>
              <a:t>truncated</a:t>
            </a:r>
            <a:r>
              <a:rPr lang="en-US" altLang="en-US" dirty="0">
                <a:solidFill>
                  <a:srgbClr val="000000"/>
                </a:solidFill>
              </a:rPr>
              <a:t> (i.e., </a:t>
            </a:r>
            <a:r>
              <a:rPr lang="en-US" altLang="en-US" i="1" dirty="0">
                <a:solidFill>
                  <a:srgbClr val="000000"/>
                </a:solidFill>
              </a:rPr>
              <a:t>discarded</a:t>
            </a:r>
            <a:r>
              <a:rPr lang="en-US" altLang="en-US" dirty="0">
                <a:solidFill>
                  <a:srgbClr val="000000"/>
                </a:solidFill>
              </a:rPr>
              <a:t>)—no </a:t>
            </a:r>
            <a:r>
              <a:rPr lang="en-US" altLang="en-US" i="1" dirty="0">
                <a:solidFill>
                  <a:srgbClr val="000000"/>
                </a:solidFill>
              </a:rPr>
              <a:t>rounding</a:t>
            </a:r>
            <a:r>
              <a:rPr lang="en-US" altLang="en-US" dirty="0">
                <a:solidFill>
                  <a:srgbClr val="000000"/>
                </a:solidFill>
              </a:rPr>
              <a:t> occurs.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remainder operator,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</a:rPr>
              <a:t>, yields the remainder after division.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52751-EFCA-477E-8AB4-DAF0D47D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10480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9">
            <a:extLst>
              <a:ext uri="{FF2B5EF4-FFF2-40B4-BE49-F238E27FC236}">
                <a16:creationId xmlns:a16="http://schemas.microsoft.com/office/drawing/2014/main" id="{DC69F93E-429D-4B59-94A0-682659CA92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992"/>
            <a:ext cx="12192000" cy="60420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D4996-C5BB-42EC-9E91-1AC3590B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22671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F757-2A34-4DCF-9130-8ED2DA84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78851" name="Text Placeholder 2">
            <a:extLst>
              <a:ext uri="{FF2B5EF4-FFF2-40B4-BE49-F238E27FC236}">
                <a16:creationId xmlns:a16="http://schemas.microsoft.com/office/drawing/2014/main" id="{03F6B424-7EF1-47D1-B0C5-E15DA5B60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Arithmetic expressions in Java must be written in </a:t>
            </a:r>
            <a:r>
              <a:rPr lang="en-US" altLang="en-US" dirty="0">
                <a:solidFill>
                  <a:srgbClr val="0000FF"/>
                </a:solidFill>
              </a:rPr>
              <a:t>straight-line form</a:t>
            </a:r>
            <a:r>
              <a:rPr lang="en-US" altLang="en-US" dirty="0">
                <a:solidFill>
                  <a:srgbClr val="000000"/>
                </a:solidFill>
              </a:rPr>
              <a:t> to facilitate entering programs into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Expressions such as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divided by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” must be written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, so that all constants, variables and operators appear in a straight line.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Parentheses are used to group terms in expressions in the same manner as in algebraic expressions.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an expression contains </a:t>
            </a:r>
            <a:r>
              <a:rPr lang="en-US" altLang="en-US" dirty="0">
                <a:solidFill>
                  <a:srgbClr val="0000FF"/>
                </a:solidFill>
              </a:rPr>
              <a:t>nested parentheses</a:t>
            </a:r>
            <a:r>
              <a:rPr lang="en-US" altLang="en-US" dirty="0">
                <a:solidFill>
                  <a:srgbClr val="000000"/>
                </a:solidFill>
              </a:rPr>
              <a:t>, the expression in the innermost set of parentheses is evaluated first.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900F8-BF24-4053-969F-2B8F7AC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05831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D20D-4CA0-4B80-8A91-28DBDD5C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79875" name="Text Placeholder 2">
            <a:extLst>
              <a:ext uri="{FF2B5EF4-FFF2-40B4-BE49-F238E27FC236}">
                <a16:creationId xmlns:a16="http://schemas.microsoft.com/office/drawing/2014/main" id="{AEEB45D6-6363-4BA8-A026-64B0F77BD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</a:rPr>
              <a:t>Rules of operator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Multiplication, division and remainder operations are applied first.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If an expression contains several such operations, they are applied from left to right.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Multiplication, division and remainder operators have the same level of precedence.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Addition and subtraction operations are applied next.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If an expression contains several such operations, the operators are applied from left to right.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Addition and subtraction operators have the same level of precedence.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When we say that operators are applied from left to right, we are referring to their </a:t>
            </a:r>
            <a:r>
              <a:rPr lang="en-US" altLang="en-US" sz="2300" dirty="0">
                <a:solidFill>
                  <a:srgbClr val="0000FF"/>
                </a:solidFill>
              </a:rPr>
              <a:t>associativity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Some operators associate from right to left.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Complete precedence chart is included in Appendix 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D837-9A78-495A-AFC7-3CA0840F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425989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0">
            <a:extLst>
              <a:ext uri="{FF2B5EF4-FFF2-40B4-BE49-F238E27FC236}">
                <a16:creationId xmlns:a16="http://schemas.microsoft.com/office/drawing/2014/main" id="{6BF0184F-8C6D-4D48-A72F-55A59F4C42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716"/>
            <a:ext cx="12192000" cy="5614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60A47-3292-4585-BC6C-C7D99A9E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91045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1">
            <a:extLst>
              <a:ext uri="{FF2B5EF4-FFF2-40B4-BE49-F238E27FC236}">
                <a16:creationId xmlns:a16="http://schemas.microsoft.com/office/drawing/2014/main" id="{70A39DE8-6146-4FEA-A681-CAD25B09C5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0"/>
            <a:ext cx="9086851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5E7CC-C2D9-43BA-869F-26AE2124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5748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EE6A-7CAA-4047-B164-143F8762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8CB20488-F9F5-4A11-AD91-1AED2A3AD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dirty="0">
                <a:solidFill>
                  <a:srgbClr val="0000FF"/>
                </a:solidFill>
              </a:rPr>
              <a:t>application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computer program that executes when you use the </a:t>
            </a:r>
            <a:r>
              <a:rPr lang="en-US" altLang="en-US" dirty="0">
                <a:solidFill>
                  <a:srgbClr val="0000FF"/>
                </a:solidFill>
              </a:rPr>
              <a:t>java command</a:t>
            </a:r>
            <a:r>
              <a:rPr lang="en-US" altLang="en-US" dirty="0">
                <a:solidFill>
                  <a:srgbClr val="000000"/>
                </a:solidFill>
              </a:rPr>
              <a:t> to launch the Java Virtual Machine (JVM).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Sample program in Fig. 2.1 displays a line of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6951E-FC0F-4159-B823-2F02A760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50909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C98F-32FB-45B0-BF7B-DAA8C304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82947" name="Text Placeholder 2">
            <a:extLst>
              <a:ext uri="{FF2B5EF4-FFF2-40B4-BE49-F238E27FC236}">
                <a16:creationId xmlns:a16="http://schemas.microsoft.com/office/drawing/2014/main" id="{63D0ADA2-6101-47DA-9F25-CE0EB0BFE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As in algebra, it’s acceptable to place </a:t>
            </a:r>
            <a:r>
              <a:rPr lang="en-US" altLang="en-US" i="1" dirty="0"/>
              <a:t>redundant parentheses </a:t>
            </a:r>
            <a:r>
              <a:rPr lang="en-US" altLang="en-US" dirty="0">
                <a:solidFill>
                  <a:srgbClr val="000000"/>
                </a:solidFill>
              </a:rPr>
              <a:t>(unnecessary parentheses) in an ex-pression to make the expression clearer.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3B20C-7994-4BC8-A003-2BC27847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33657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32EA-697F-471A-9316-7F00619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2.8  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83971" name="Text Placeholder 2">
            <a:extLst>
              <a:ext uri="{FF2B5EF4-FFF2-40B4-BE49-F238E27FC236}">
                <a16:creationId xmlns:a16="http://schemas.microsoft.com/office/drawing/2014/main" id="{3483694A-52A9-4134-BB62-E57B5C0DE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Condition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An expression that can be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selection statement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Allows a program to make a </a:t>
            </a:r>
            <a:r>
              <a:rPr lang="en-US" altLang="en-US" sz="2100" dirty="0">
                <a:solidFill>
                  <a:srgbClr val="0000FF"/>
                </a:solidFill>
              </a:rPr>
              <a:t>decision</a:t>
            </a:r>
            <a:r>
              <a:rPr lang="en-US" altLang="en-US" sz="2100" dirty="0">
                <a:solidFill>
                  <a:srgbClr val="000000"/>
                </a:solidFill>
              </a:rPr>
              <a:t> based on a condition’s value.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Equality operators</a:t>
            </a:r>
            <a:r>
              <a:rPr lang="en-US" altLang="en-US" sz="2500" dirty="0">
                <a:solidFill>
                  <a:srgbClr val="000000"/>
                </a:solidFill>
              </a:rPr>
              <a:t> 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!=</a:t>
            </a:r>
            <a:r>
              <a:rPr lang="en-US" altLang="en-US" sz="25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Relational operators </a:t>
            </a:r>
            <a:r>
              <a:rPr lang="en-US" altLang="en-US" sz="2500" dirty="0">
                <a:solidFill>
                  <a:srgbClr val="000000"/>
                </a:solidFill>
              </a:rPr>
              <a:t>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&gt;=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&lt;=</a:t>
            </a:r>
            <a:r>
              <a:rPr lang="en-US" altLang="en-US" sz="2500" dirty="0">
                <a:solidFill>
                  <a:srgbClr val="000000"/>
                </a:solidFill>
              </a:rPr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Both equality operators have the same level of precedence, which is </a:t>
            </a:r>
            <a:r>
              <a:rPr lang="en-US" altLang="en-US" sz="2500" i="1" dirty="0">
                <a:solidFill>
                  <a:srgbClr val="000000"/>
                </a:solidFill>
              </a:rPr>
              <a:t>lower</a:t>
            </a:r>
            <a:r>
              <a:rPr lang="en-US" altLang="en-US" sz="2500" dirty="0">
                <a:solidFill>
                  <a:srgbClr val="000000"/>
                </a:solidFill>
              </a:rPr>
              <a:t> than that of the relational operators.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equality operators associate from </a:t>
            </a:r>
            <a:r>
              <a:rPr lang="en-US" altLang="en-US" sz="2500" i="1" dirty="0">
                <a:solidFill>
                  <a:srgbClr val="000000"/>
                </a:solidFill>
              </a:rPr>
              <a:t>left to right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relational operators all have the same level of precedence and also associate from </a:t>
            </a:r>
            <a:r>
              <a:rPr lang="en-US" altLang="en-US" sz="2500" i="1" dirty="0">
                <a:solidFill>
                  <a:srgbClr val="000000"/>
                </a:solidFill>
              </a:rPr>
              <a:t>left to right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21F8-4B86-4C30-BB01-87CA695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303516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2">
            <a:extLst>
              <a:ext uri="{FF2B5EF4-FFF2-40B4-BE49-F238E27FC236}">
                <a16:creationId xmlns:a16="http://schemas.microsoft.com/office/drawing/2014/main" id="{455B110B-C776-4DFA-991C-7C06965F98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1" y="0"/>
            <a:ext cx="11899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522E-CB66-46F1-B55B-86F66105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141686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3">
            <a:extLst>
              <a:ext uri="{FF2B5EF4-FFF2-40B4-BE49-F238E27FC236}">
                <a16:creationId xmlns:a16="http://schemas.microsoft.com/office/drawing/2014/main" id="{938EBDA5-A7C1-4D6E-8177-D209C018B7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0" y="0"/>
            <a:ext cx="117173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51BC-E30B-4947-AA4D-F74473CF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6191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4">
            <a:extLst>
              <a:ext uri="{FF2B5EF4-FFF2-40B4-BE49-F238E27FC236}">
                <a16:creationId xmlns:a16="http://schemas.microsoft.com/office/drawing/2014/main" id="{67825EEF-C5E2-429E-AB41-FDB587DFF0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7"/>
            <a:ext cx="12192000" cy="6556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C1DC0-FE44-4AFC-A6C9-C5C9E1A7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115478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5">
            <a:extLst>
              <a:ext uri="{FF2B5EF4-FFF2-40B4-BE49-F238E27FC236}">
                <a16:creationId xmlns:a16="http://schemas.microsoft.com/office/drawing/2014/main" id="{0CD9F359-EEF2-432F-835E-2683B82D9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3"/>
            <a:ext cx="12192000" cy="510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ED88E-6E07-492D-A257-B6B8EE18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25169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6">
            <a:extLst>
              <a:ext uri="{FF2B5EF4-FFF2-40B4-BE49-F238E27FC236}">
                <a16:creationId xmlns:a16="http://schemas.microsoft.com/office/drawing/2014/main" id="{EC214AD4-7F99-403F-B261-C6334A1B6D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0" y="0"/>
            <a:ext cx="10194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A5767-992E-4022-98D4-AAE54FD5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5477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C426-6A7E-4046-9B14-994704C8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2.8  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89091" name="Text Placeholder 2">
            <a:extLst>
              <a:ext uri="{FF2B5EF4-FFF2-40B4-BE49-F238E27FC236}">
                <a16:creationId xmlns:a16="http://schemas.microsoft.com/office/drawing/2014/main" id="{E077A1B1-942C-43D8-A7D2-01F5BB953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</a:rPr>
              <a:t> statement always begins with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</a:rPr>
              <a:t>, followed by a condition in parentheses.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We’ve enclosed each body statement in a pair of braces, { }, creating what’s called a compound statement or a block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indentation of the body statement is not required, but it improves the program’s readability by emphasizing that statements are part of the body</a:t>
            </a:r>
          </a:p>
          <a:p>
            <a:pPr marL="109534" indent="0" eaLnBrk="1" hangingPunct="1">
              <a:lnSpc>
                <a:spcPct val="90000"/>
              </a:lnSpc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65ABE-AB47-43D0-90CA-514EF214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2819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7">
            <a:extLst>
              <a:ext uri="{FF2B5EF4-FFF2-40B4-BE49-F238E27FC236}">
                <a16:creationId xmlns:a16="http://schemas.microsoft.com/office/drawing/2014/main" id="{A2B87C9D-7509-4A7E-885F-64240E168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78"/>
            <a:ext cx="12192000" cy="33956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65567-3C51-47FF-A097-74BA0742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156701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8">
            <a:extLst>
              <a:ext uri="{FF2B5EF4-FFF2-40B4-BE49-F238E27FC236}">
                <a16:creationId xmlns:a16="http://schemas.microsoft.com/office/drawing/2014/main" id="{7B485C93-F7E0-47ED-A6DD-ABCA67E59A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941"/>
            <a:ext cx="12192000" cy="4808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7336-C7BF-4C73-BE14-FF6AE27A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3137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8">
            <a:extLst>
              <a:ext uri="{FF2B5EF4-FFF2-40B4-BE49-F238E27FC236}">
                <a16:creationId xmlns:a16="http://schemas.microsoft.com/office/drawing/2014/main" id="{D97A91C6-1859-47A6-9DC0-B694EC7ECC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6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3336A-064B-4980-99C7-03383188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33025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9">
            <a:extLst>
              <a:ext uri="{FF2B5EF4-FFF2-40B4-BE49-F238E27FC236}">
                <a16:creationId xmlns:a16="http://schemas.microsoft.com/office/drawing/2014/main" id="{228F1821-7952-4A08-B406-018AE96FD4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6"/>
            <a:ext cx="12192000" cy="6491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34049-7B22-4046-A88B-DD9DF3B0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549264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50">
            <a:extLst>
              <a:ext uri="{FF2B5EF4-FFF2-40B4-BE49-F238E27FC236}">
                <a16:creationId xmlns:a16="http://schemas.microsoft.com/office/drawing/2014/main" id="{CCC6B2E3-44F0-462A-AA4E-0DF7B4261C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728"/>
            <a:ext cx="12192000" cy="5414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89A56-D7DE-484F-BA49-39040900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773078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51">
            <a:extLst>
              <a:ext uri="{FF2B5EF4-FFF2-40B4-BE49-F238E27FC236}">
                <a16:creationId xmlns:a16="http://schemas.microsoft.com/office/drawing/2014/main" id="{04165AC7-4EC3-4EEA-A869-69B3D83807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13A6C-62DC-4455-AF9F-D5FD3EE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486880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52">
            <a:extLst>
              <a:ext uri="{FF2B5EF4-FFF2-40B4-BE49-F238E27FC236}">
                <a16:creationId xmlns:a16="http://schemas.microsoft.com/office/drawing/2014/main" id="{521B4B87-6AC6-48D1-867A-3E94138861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6"/>
            <a:ext cx="12192000" cy="55133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09DA-4C43-4749-A9C4-52886D8C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1759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7FB-FBDE-40F2-906C-55E5ABCC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846764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408E4A4C-AE15-44E8-9FE4-D3BC2F9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76404"/>
            <a:ext cx="10846764" cy="4525963"/>
          </a:xfrm>
        </p:spPr>
        <p:txBody>
          <a:bodyPr/>
          <a:lstStyle/>
          <a:p>
            <a:pPr marL="109535" indent="0"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Commenting Your Programs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Comments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	// Fig. 2.1: Welcome1.java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100" dirty="0">
                <a:solidFill>
                  <a:srgbClr val="000000"/>
                </a:solidFill>
              </a:rPr>
              <a:t> indicates that the line is a </a:t>
            </a:r>
            <a:r>
              <a:rPr lang="en-US" altLang="en-US" sz="2100" dirty="0">
                <a:solidFill>
                  <a:srgbClr val="0000FF"/>
                </a:solidFill>
              </a:rPr>
              <a:t>comment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Used to </a:t>
            </a:r>
            <a:r>
              <a:rPr lang="en-US" altLang="en-US" sz="2100" dirty="0">
                <a:solidFill>
                  <a:srgbClr val="0000FF"/>
                </a:solidFill>
              </a:rPr>
              <a:t>document programs</a:t>
            </a:r>
            <a:r>
              <a:rPr lang="en-US" altLang="en-US" sz="2100" dirty="0">
                <a:solidFill>
                  <a:srgbClr val="000000"/>
                </a:solidFill>
              </a:rPr>
              <a:t> and improve their readability.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Compiler ignores comments.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A comment that begins with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100" dirty="0">
                <a:solidFill>
                  <a:srgbClr val="000000"/>
                </a:solidFill>
              </a:rPr>
              <a:t> is an </a:t>
            </a:r>
            <a:r>
              <a:rPr lang="en-US" altLang="en-US" sz="2100" dirty="0">
                <a:solidFill>
                  <a:srgbClr val="0000FF"/>
                </a:solidFill>
              </a:rPr>
              <a:t>end-of-line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FF"/>
                </a:solidFill>
              </a:rPr>
              <a:t>comment</a:t>
            </a:r>
            <a:r>
              <a:rPr lang="en-US" altLang="en-US" sz="2100" dirty="0">
                <a:solidFill>
                  <a:srgbClr val="000000"/>
                </a:solidFill>
              </a:rPr>
              <a:t>—it terminates at the end of the line on which it appears.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FF"/>
                </a:solidFill>
              </a:rPr>
              <a:t>Traditional comment</a:t>
            </a:r>
            <a:r>
              <a:rPr lang="en-US" altLang="en-US" sz="2500" dirty="0">
                <a:solidFill>
                  <a:srgbClr val="000000"/>
                </a:solidFill>
              </a:rPr>
              <a:t>, can be spread over several lines as in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	/* This is a traditional comment. It</a:t>
            </a:r>
            <a:b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  can be split over multiple lines */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This type of comment begins with </a:t>
            </a:r>
            <a:r>
              <a:rPr lang="en-US" altLang="en-US" sz="2100" dirty="0">
                <a:solidFill>
                  <a:srgbClr val="0000FF"/>
                </a:solidFill>
              </a:rPr>
              <a:t>/*</a:t>
            </a:r>
            <a:r>
              <a:rPr lang="en-US" altLang="en-US" sz="2100" dirty="0">
                <a:solidFill>
                  <a:srgbClr val="000000"/>
                </a:solidFill>
              </a:rPr>
              <a:t> and ends with </a:t>
            </a:r>
            <a:r>
              <a:rPr lang="en-US" altLang="en-US" sz="2100" dirty="0">
                <a:solidFill>
                  <a:srgbClr val="0000FF"/>
                </a:solidFill>
              </a:rPr>
              <a:t>*/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All text between the delimiters is ignored by the compiler.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F0872-EFBA-465F-9A12-8DCCD08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2018 Pearson Education,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17699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JHTP11_01</Template>
  <TotalTime>295</TotalTime>
  <Words>2686</Words>
  <Application>Microsoft Macintosh PowerPoint</Application>
  <PresentationFormat>Widescreen</PresentationFormat>
  <Paragraphs>352</Paragraphs>
  <Slides>83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Cambria</vt:lpstr>
      <vt:lpstr>ConsidineShadow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2 Introduction to  Java Applications; Input/Output and Operators</vt:lpstr>
      <vt:lpstr>PowerPoint Presentation</vt:lpstr>
      <vt:lpstr>PowerPoint Presentation</vt:lpstr>
      <vt:lpstr>PowerPoint Presentation</vt:lpstr>
      <vt:lpstr>PowerPoint Presentation</vt:lpstr>
      <vt:lpstr>2.1  Introduction</vt:lpstr>
      <vt:lpstr>2.2  Your First Program in Java: Printing a Line of Text</vt:lpstr>
      <vt:lpstr>PowerPoint Presentation</vt:lpstr>
      <vt:lpstr>2.2  Your First Program in Java: Printing a Line of Text (Cont.)</vt:lpstr>
      <vt:lpstr>2.2  Our First Program in Java: Printing a Line of Text (Cont.)</vt:lpstr>
      <vt:lpstr>PowerPoint Presentation</vt:lpstr>
      <vt:lpstr>PowerPoint Presentation</vt:lpstr>
      <vt:lpstr>2.2  Your First Program in Java: Printing a Line of Text (Cont.)</vt:lpstr>
      <vt:lpstr>PowerPoint Presentation</vt:lpstr>
      <vt:lpstr>2.2  Your First Program in Java: Printing a Line of Text (Cont.)</vt:lpstr>
      <vt:lpstr>2.2  Your First Program in Java: Printing a Line of Text (Cont.)</vt:lpstr>
      <vt:lpstr>PowerPoint Presentation</vt:lpstr>
      <vt:lpstr>2.2  Your First Program in Java: Printing a Line of Text (Cont.)</vt:lpstr>
      <vt:lpstr>2.2  Your First Program in Java: Printing a Line of Text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2.2  Your First Program in Java: Printing a Line of Text (Cont.)</vt:lpstr>
      <vt:lpstr>PowerPoint Presentation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PowerPoint Presentation</vt:lpstr>
      <vt:lpstr>PowerPoint Presentation</vt:lpstr>
      <vt:lpstr>2.2  Your First Program in Java: Printing a Line of Text (Cont.)</vt:lpstr>
      <vt:lpstr>PowerPoint Presentation</vt:lpstr>
      <vt:lpstr>PowerPoint Presentation</vt:lpstr>
      <vt:lpstr>2.3  Modifying Your First Java Program</vt:lpstr>
      <vt:lpstr>PowerPoint Presentation</vt:lpstr>
      <vt:lpstr>2.3  Modifying Your First Java Program (Cont.)</vt:lpstr>
      <vt:lpstr>PowerPoint Presentation</vt:lpstr>
      <vt:lpstr>PowerPoint Presentation</vt:lpstr>
      <vt:lpstr>2.4  Displaying Text with printf </vt:lpstr>
      <vt:lpstr>PowerPoint Presentation</vt:lpstr>
      <vt:lpstr>PowerPoint Presentation</vt:lpstr>
      <vt:lpstr>2.5  Another Application: Adding Integers</vt:lpstr>
      <vt:lpstr>PowerPoint Presentation</vt:lpstr>
      <vt:lpstr>PowerPoint Presentation</vt:lpstr>
      <vt:lpstr>2.5  Another Application: Adding Integers (cont.)</vt:lpstr>
      <vt:lpstr>PowerPoint Presentation</vt:lpstr>
      <vt:lpstr>PowerPoint Presentation</vt:lpstr>
      <vt:lpstr>2.5  Another Application: Adding Integers (cont.)</vt:lpstr>
      <vt:lpstr>2.5  Another Application: Adding Integers (cont.)</vt:lpstr>
      <vt:lpstr>PowerPoint Presentation</vt:lpstr>
      <vt:lpstr>PowerPoint Presentation</vt:lpstr>
      <vt:lpstr>2.5.5  Prompting the User for Input</vt:lpstr>
      <vt:lpstr>PowerPoint Presentation</vt:lpstr>
      <vt:lpstr>2.5  Another Application: Adding Integers (cont.)</vt:lpstr>
      <vt:lpstr>2.5  Another Application: Adding Integers (cont.)</vt:lpstr>
      <vt:lpstr>PowerPoint Presentation</vt:lpstr>
      <vt:lpstr>2.5  Another Application: Adding Integers (Cont.)</vt:lpstr>
      <vt:lpstr>2.5  Another Application: Adding Integers (Cont.)</vt:lpstr>
      <vt:lpstr>2.6  Memory Concepts</vt:lpstr>
      <vt:lpstr>PowerPoint Presentation</vt:lpstr>
      <vt:lpstr>PowerPoint Presentation</vt:lpstr>
      <vt:lpstr>PowerPoint Presentation</vt:lpstr>
      <vt:lpstr>2.7  Arithmetic</vt:lpstr>
      <vt:lpstr>PowerPoint Presentation</vt:lpstr>
      <vt:lpstr>2.7  Arithmetic (Cont.)</vt:lpstr>
      <vt:lpstr>2.7  Arithmetic (Cont.)</vt:lpstr>
      <vt:lpstr>PowerPoint Presentation</vt:lpstr>
      <vt:lpstr>PowerPoint Presentation</vt:lpstr>
      <vt:lpstr>2.7  Arithmetic (Cont.)</vt:lpstr>
      <vt:lpstr>2.8  Decision Making: Equality and 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2.8  Decision Making: Equality and Relational Operators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haneen .</cp:lastModifiedBy>
  <cp:revision>21</cp:revision>
  <dcterms:created xsi:type="dcterms:W3CDTF">2017-07-06T14:34:26Z</dcterms:created>
  <dcterms:modified xsi:type="dcterms:W3CDTF">2020-08-30T10:45:08Z</dcterms:modified>
</cp:coreProperties>
</file>