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4" r:id="rId9"/>
    <p:sldId id="265" r:id="rId10"/>
  </p:sldIdLst>
  <p:sldSz cx="18288000" cy="10287000"/>
  <p:notesSz cx="6858000" cy="9144000"/>
  <p:embeddedFontLst>
    <p:embeddedFont>
      <p:font typeface="Muli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</p:embeddedFont>
    <p:embeddedFont>
      <p:font typeface="Mongolian Baiti" panose="03000500000000000000" pitchFamily="66" charset="0"/>
      <p:regular r:id="rId14"/>
    </p:embeddedFont>
    <p:embeddedFont>
      <p:font typeface="Muli" panose="020B0604020202020204" charset="0"/>
      <p:regular r:id="rId15"/>
    </p:embeddedFont>
    <p:embeddedFont>
      <p:font typeface="Bunge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612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15133" y="5779428"/>
            <a:ext cx="9216225" cy="4507572"/>
          </a:xfrm>
          <a:custGeom>
            <a:avLst/>
            <a:gdLst/>
            <a:ahLst/>
            <a:cxnLst/>
            <a:rect l="l" t="t" r="r" b="b"/>
            <a:pathLst>
              <a:path w="9216225" h="4507572">
                <a:moveTo>
                  <a:pt x="0" y="0"/>
                </a:moveTo>
                <a:lnTo>
                  <a:pt x="9216226" y="0"/>
                </a:lnTo>
                <a:lnTo>
                  <a:pt x="9216226" y="4507572"/>
                </a:lnTo>
                <a:lnTo>
                  <a:pt x="0" y="4507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019139" y="2274774"/>
            <a:ext cx="4640453" cy="3104885"/>
          </a:xfrm>
          <a:custGeom>
            <a:avLst/>
            <a:gdLst/>
            <a:ahLst/>
            <a:cxnLst/>
            <a:rect l="l" t="t" r="r" b="b"/>
            <a:pathLst>
              <a:path w="4640453" h="3104885">
                <a:moveTo>
                  <a:pt x="0" y="0"/>
                </a:moveTo>
                <a:lnTo>
                  <a:pt x="4640453" y="0"/>
                </a:lnTo>
                <a:lnTo>
                  <a:pt x="4640453" y="3104885"/>
                </a:lnTo>
                <a:lnTo>
                  <a:pt x="0" y="3104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284479" y="-80011"/>
            <a:ext cx="12670241" cy="10367011"/>
            <a:chOff x="0" y="0"/>
            <a:chExt cx="2115552" cy="17309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5552" cy="1730982"/>
            </a:xfrm>
            <a:custGeom>
              <a:avLst/>
              <a:gdLst/>
              <a:ahLst/>
              <a:cxnLst/>
              <a:rect l="l" t="t" r="r" b="b"/>
              <a:pathLst>
                <a:path w="2115552" h="1730982">
                  <a:moveTo>
                    <a:pt x="203200" y="0"/>
                  </a:moveTo>
                  <a:lnTo>
                    <a:pt x="2115552" y="0"/>
                  </a:lnTo>
                  <a:lnTo>
                    <a:pt x="1912352" y="1730982"/>
                  </a:lnTo>
                  <a:lnTo>
                    <a:pt x="0" y="17309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D296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01600" y="-38100"/>
              <a:ext cx="1912352" cy="1769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375056">
            <a:off x="15250878" y="823823"/>
            <a:ext cx="2754483" cy="1492429"/>
          </a:xfrm>
          <a:custGeom>
            <a:avLst/>
            <a:gdLst/>
            <a:ahLst/>
            <a:cxnLst/>
            <a:rect l="l" t="t" r="r" b="b"/>
            <a:pathLst>
              <a:path w="2754483" h="1492429">
                <a:moveTo>
                  <a:pt x="0" y="0"/>
                </a:moveTo>
                <a:lnTo>
                  <a:pt x="2754483" y="0"/>
                </a:lnTo>
                <a:lnTo>
                  <a:pt x="2754483" y="1492429"/>
                </a:lnTo>
                <a:lnTo>
                  <a:pt x="0" y="1492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51936" y="4501712"/>
            <a:ext cx="8092064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sz="6785" dirty="0" smtClean="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Customer Churn Analysis</a:t>
            </a:r>
            <a:endParaRPr lang="en-US" sz="6785" dirty="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3253094" y="2875095"/>
            <a:ext cx="3823944" cy="714457"/>
            <a:chOff x="0" y="0"/>
            <a:chExt cx="1007129" cy="1881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7129" cy="188170"/>
            </a:xfrm>
            <a:custGeom>
              <a:avLst/>
              <a:gdLst/>
              <a:ahLst/>
              <a:cxnLst/>
              <a:rect l="l" t="t" r="r" b="b"/>
              <a:pathLst>
                <a:path w="1007129" h="188170">
                  <a:moveTo>
                    <a:pt x="94085" y="0"/>
                  </a:moveTo>
                  <a:lnTo>
                    <a:pt x="913044" y="0"/>
                  </a:lnTo>
                  <a:cubicBezTo>
                    <a:pt x="965006" y="0"/>
                    <a:pt x="1007129" y="42123"/>
                    <a:pt x="1007129" y="94085"/>
                  </a:cubicBezTo>
                  <a:lnTo>
                    <a:pt x="1007129" y="94085"/>
                  </a:lnTo>
                  <a:cubicBezTo>
                    <a:pt x="1007129" y="119038"/>
                    <a:pt x="997217" y="142969"/>
                    <a:pt x="979573" y="160613"/>
                  </a:cubicBezTo>
                  <a:cubicBezTo>
                    <a:pt x="961928" y="178257"/>
                    <a:pt x="937997" y="188170"/>
                    <a:pt x="913044" y="188170"/>
                  </a:cubicBezTo>
                  <a:lnTo>
                    <a:pt x="94085" y="188170"/>
                  </a:lnTo>
                  <a:cubicBezTo>
                    <a:pt x="42123" y="188170"/>
                    <a:pt x="0" y="146047"/>
                    <a:pt x="0" y="94085"/>
                  </a:cubicBezTo>
                  <a:lnTo>
                    <a:pt x="0" y="94085"/>
                  </a:lnTo>
                  <a:cubicBezTo>
                    <a:pt x="0" y="42123"/>
                    <a:pt x="42123" y="0"/>
                    <a:pt x="94085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007129" cy="226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8437" y="2885905"/>
            <a:ext cx="2933258" cy="5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 smtClean="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Final Project</a:t>
            </a:r>
            <a:endParaRPr lang="en-US" sz="3399" b="1" dirty="0">
              <a:solidFill>
                <a:srgbClr val="FFFFFF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18256" y="1316034"/>
            <a:ext cx="4773859" cy="3923244"/>
          </a:xfrm>
          <a:custGeom>
            <a:avLst/>
            <a:gdLst/>
            <a:ahLst/>
            <a:cxnLst/>
            <a:rect l="l" t="t" r="r" b="b"/>
            <a:pathLst>
              <a:path w="4773859" h="3923244">
                <a:moveTo>
                  <a:pt x="0" y="0"/>
                </a:moveTo>
                <a:lnTo>
                  <a:pt x="4773859" y="0"/>
                </a:lnTo>
                <a:lnTo>
                  <a:pt x="4773859" y="3923244"/>
                </a:lnTo>
                <a:lnTo>
                  <a:pt x="0" y="3923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05185" y="4812694"/>
            <a:ext cx="5097162" cy="4114800"/>
          </a:xfrm>
          <a:custGeom>
            <a:avLst/>
            <a:gdLst/>
            <a:ahLst/>
            <a:cxnLst/>
            <a:rect l="l" t="t" r="r" b="b"/>
            <a:pathLst>
              <a:path w="5097162" h="4114800">
                <a:moveTo>
                  <a:pt x="0" y="0"/>
                </a:moveTo>
                <a:lnTo>
                  <a:pt x="5097162" y="0"/>
                </a:lnTo>
                <a:lnTo>
                  <a:pt x="50971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02808" y="5239278"/>
            <a:ext cx="7569792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</a:rPr>
              <a:t>Why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</a:rPr>
              <a:t>existing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</a:rPr>
              <a:t>Customers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</a:rPr>
              <a:t>leaving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</a:rPr>
              <a:t>the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</a:rPr>
              <a:t>bank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1795" y="1772507"/>
            <a:ext cx="689323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 smtClean="0">
                <a:solidFill>
                  <a:srgbClr val="FFFFFF"/>
                </a:solidFill>
                <a:latin typeface="Bungee"/>
                <a:ea typeface="Bungee"/>
                <a:cs typeface="Bungee"/>
              </a:rPr>
              <a:t>Problem </a:t>
            </a:r>
            <a:r>
              <a:rPr lang="en-US" sz="1200" dirty="0" smtClean="0"/>
              <a:t> </a:t>
            </a:r>
            <a:r>
              <a:rPr lang="en-US" sz="4500" dirty="0">
                <a:solidFill>
                  <a:srgbClr val="FFFFFF"/>
                </a:solidFill>
                <a:latin typeface="Bungee"/>
                <a:ea typeface="Bungee"/>
                <a:cs typeface="Bungee"/>
              </a:rPr>
              <a:t>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1679" y="3577171"/>
            <a:ext cx="5828947" cy="6556075"/>
          </a:xfrm>
          <a:custGeom>
            <a:avLst/>
            <a:gdLst/>
            <a:ahLst/>
            <a:cxnLst/>
            <a:rect l="l" t="t" r="r" b="b"/>
            <a:pathLst>
              <a:path w="5828947" h="6556075">
                <a:moveTo>
                  <a:pt x="0" y="0"/>
                </a:moveTo>
                <a:lnTo>
                  <a:pt x="5828947" y="0"/>
                </a:lnTo>
                <a:lnTo>
                  <a:pt x="5828947" y="6556076"/>
                </a:lnTo>
                <a:lnTo>
                  <a:pt x="0" y="655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99832" y="-80011"/>
            <a:ext cx="12670241" cy="10367011"/>
            <a:chOff x="0" y="0"/>
            <a:chExt cx="2115552" cy="1730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15552" cy="1730982"/>
            </a:xfrm>
            <a:custGeom>
              <a:avLst/>
              <a:gdLst/>
              <a:ahLst/>
              <a:cxnLst/>
              <a:rect l="l" t="t" r="r" b="b"/>
              <a:pathLst>
                <a:path w="2115552" h="1730982">
                  <a:moveTo>
                    <a:pt x="203200" y="0"/>
                  </a:moveTo>
                  <a:lnTo>
                    <a:pt x="2115552" y="0"/>
                  </a:lnTo>
                  <a:lnTo>
                    <a:pt x="1912352" y="1730982"/>
                  </a:lnTo>
                  <a:lnTo>
                    <a:pt x="0" y="17309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D296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912352" cy="1769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144000" y="1337087"/>
            <a:ext cx="7579020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6000" dirty="0">
                <a:solidFill>
                  <a:schemeClr val="bg1"/>
                </a:solidFill>
              </a:rPr>
              <a:t>We here use Bank </a:t>
            </a:r>
            <a:r>
              <a:rPr lang="en-US" sz="6000" dirty="0" err="1">
                <a:solidFill>
                  <a:schemeClr val="bg1"/>
                </a:solidFill>
              </a:rPr>
              <a:t>DataSet</a:t>
            </a:r>
            <a:r>
              <a:rPr lang="en-US" sz="6000" dirty="0">
                <a:solidFill>
                  <a:schemeClr val="bg1"/>
                </a:solidFill>
              </a:rPr>
              <a:t> which is consist of many files</a:t>
            </a:r>
          </a:p>
          <a:p>
            <a:pPr lvl="0"/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40253" y="4930034"/>
            <a:ext cx="8646076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Active Customer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Bank Churn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Credit Card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Customer Info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Exit Customer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Gender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Geography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714181" y="1734043"/>
            <a:ext cx="3823944" cy="714457"/>
            <a:chOff x="0" y="0"/>
            <a:chExt cx="1007129" cy="1881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7129" cy="188170"/>
            </a:xfrm>
            <a:custGeom>
              <a:avLst/>
              <a:gdLst/>
              <a:ahLst/>
              <a:cxnLst/>
              <a:rect l="l" t="t" r="r" b="b"/>
              <a:pathLst>
                <a:path w="1007129" h="188170">
                  <a:moveTo>
                    <a:pt x="94085" y="0"/>
                  </a:moveTo>
                  <a:lnTo>
                    <a:pt x="913044" y="0"/>
                  </a:lnTo>
                  <a:cubicBezTo>
                    <a:pt x="965006" y="0"/>
                    <a:pt x="1007129" y="42123"/>
                    <a:pt x="1007129" y="94085"/>
                  </a:cubicBezTo>
                  <a:lnTo>
                    <a:pt x="1007129" y="94085"/>
                  </a:lnTo>
                  <a:cubicBezTo>
                    <a:pt x="1007129" y="119038"/>
                    <a:pt x="997217" y="142969"/>
                    <a:pt x="979573" y="160613"/>
                  </a:cubicBezTo>
                  <a:cubicBezTo>
                    <a:pt x="961928" y="178257"/>
                    <a:pt x="937997" y="188170"/>
                    <a:pt x="913044" y="188170"/>
                  </a:cubicBezTo>
                  <a:lnTo>
                    <a:pt x="94085" y="188170"/>
                  </a:lnTo>
                  <a:cubicBezTo>
                    <a:pt x="42123" y="188170"/>
                    <a:pt x="0" y="146047"/>
                    <a:pt x="0" y="94085"/>
                  </a:cubicBezTo>
                  <a:lnTo>
                    <a:pt x="0" y="94085"/>
                  </a:lnTo>
                  <a:cubicBezTo>
                    <a:pt x="0" y="42123"/>
                    <a:pt x="42123" y="0"/>
                    <a:pt x="94085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07129" cy="226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95699" y="1832947"/>
            <a:ext cx="29332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Dataset</a:t>
            </a:r>
            <a:endParaRPr lang="en-US" sz="3399" dirty="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" name="Freeform 12"/>
          <p:cNvSpPr/>
          <p:nvPr/>
        </p:nvSpPr>
        <p:spPr>
          <a:xfrm flipH="1" flipV="1">
            <a:off x="-1218332" y="-659109"/>
            <a:ext cx="3626153" cy="3375619"/>
          </a:xfrm>
          <a:custGeom>
            <a:avLst/>
            <a:gdLst/>
            <a:ahLst/>
            <a:cxnLst/>
            <a:rect l="l" t="t" r="r" b="b"/>
            <a:pathLst>
              <a:path w="3626153" h="3375619">
                <a:moveTo>
                  <a:pt x="3626152" y="3375618"/>
                </a:moveTo>
                <a:lnTo>
                  <a:pt x="0" y="3375618"/>
                </a:lnTo>
                <a:lnTo>
                  <a:pt x="0" y="0"/>
                </a:lnTo>
                <a:lnTo>
                  <a:pt x="3626152" y="0"/>
                </a:lnTo>
                <a:lnTo>
                  <a:pt x="3626152" y="33756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72761" y="2849572"/>
            <a:ext cx="8019128" cy="714457"/>
            <a:chOff x="0" y="0"/>
            <a:chExt cx="1007129" cy="188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7129" cy="188170"/>
            </a:xfrm>
            <a:custGeom>
              <a:avLst/>
              <a:gdLst/>
              <a:ahLst/>
              <a:cxnLst/>
              <a:rect l="l" t="t" r="r" b="b"/>
              <a:pathLst>
                <a:path w="1007129" h="188170">
                  <a:moveTo>
                    <a:pt x="94085" y="0"/>
                  </a:moveTo>
                  <a:lnTo>
                    <a:pt x="913044" y="0"/>
                  </a:lnTo>
                  <a:cubicBezTo>
                    <a:pt x="965006" y="0"/>
                    <a:pt x="1007129" y="42123"/>
                    <a:pt x="1007129" y="94085"/>
                  </a:cubicBezTo>
                  <a:lnTo>
                    <a:pt x="1007129" y="94085"/>
                  </a:lnTo>
                  <a:cubicBezTo>
                    <a:pt x="1007129" y="119038"/>
                    <a:pt x="997217" y="142969"/>
                    <a:pt x="979573" y="160613"/>
                  </a:cubicBezTo>
                  <a:cubicBezTo>
                    <a:pt x="961928" y="178257"/>
                    <a:pt x="937997" y="188170"/>
                    <a:pt x="913044" y="188170"/>
                  </a:cubicBezTo>
                  <a:lnTo>
                    <a:pt x="94085" y="188170"/>
                  </a:lnTo>
                  <a:cubicBezTo>
                    <a:pt x="42123" y="188170"/>
                    <a:pt x="0" y="146047"/>
                    <a:pt x="0" y="94085"/>
                  </a:cubicBezTo>
                  <a:lnTo>
                    <a:pt x="0" y="94085"/>
                  </a:lnTo>
                  <a:cubicBezTo>
                    <a:pt x="0" y="42123"/>
                    <a:pt x="42123" y="0"/>
                    <a:pt x="94085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07129" cy="226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2057379" y="1192557"/>
            <a:ext cx="5506423" cy="4114800"/>
          </a:xfrm>
          <a:custGeom>
            <a:avLst/>
            <a:gdLst/>
            <a:ahLst/>
            <a:cxnLst/>
            <a:rect l="l" t="t" r="r" b="b"/>
            <a:pathLst>
              <a:path w="5506423" h="4114800">
                <a:moveTo>
                  <a:pt x="0" y="0"/>
                </a:moveTo>
                <a:lnTo>
                  <a:pt x="5506424" y="0"/>
                </a:lnTo>
                <a:lnTo>
                  <a:pt x="55064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057379" y="6054123"/>
            <a:ext cx="701282" cy="7012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28783" y="2840250"/>
            <a:ext cx="730708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600" dirty="0">
                <a:solidFill>
                  <a:schemeClr val="bg1"/>
                </a:solidFill>
              </a:rPr>
              <a:t>Data Cleaning and Preparation</a:t>
            </a:r>
            <a:endParaRPr lang="en-US" sz="3399" dirty="0">
              <a:solidFill>
                <a:schemeClr val="bg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93085" y="6052339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79407" y="5930298"/>
            <a:ext cx="4978494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Duplicates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79407" y="6585739"/>
            <a:ext cx="6060766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Check for duplicates</a:t>
            </a:r>
          </a:p>
          <a:p>
            <a:pPr lvl="0"/>
            <a:r>
              <a:rPr lang="en-US" sz="2400" dirty="0">
                <a:solidFill>
                  <a:schemeClr val="bg1"/>
                </a:solidFill>
              </a:rPr>
              <a:t>and remove it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862520" y="7846881"/>
            <a:ext cx="701282" cy="701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998225" y="7915428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821130" y="7658106"/>
            <a:ext cx="4978494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824126" y="8383010"/>
            <a:ext cx="6060766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We make it suitable </a:t>
            </a:r>
          </a:p>
          <a:p>
            <a:pPr lvl="0"/>
            <a:r>
              <a:rPr lang="en-US" sz="2400" dirty="0">
                <a:solidFill>
                  <a:schemeClr val="bg1"/>
                </a:solidFill>
              </a:rPr>
              <a:t>For visualization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609095" y="6054123"/>
            <a:ext cx="701282" cy="701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9744801" y="6052339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731123" y="5930298"/>
            <a:ext cx="4978494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</a:rPr>
              <a:t>Missing values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31123" y="6585739"/>
            <a:ext cx="6060766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2399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Check for </a:t>
            </a:r>
            <a:r>
              <a:rPr lang="en" sz="2400" dirty="0">
                <a:solidFill>
                  <a:schemeClr val="bg1"/>
                </a:solidFill>
              </a:rPr>
              <a:t>missing values</a:t>
            </a:r>
            <a:endParaRPr lang="en-US" sz="2400" dirty="0">
              <a:solidFill>
                <a:schemeClr val="bg1"/>
              </a:solidFill>
            </a:endParaRPr>
          </a:p>
          <a:p>
            <a:pPr lvl="0"/>
            <a:r>
              <a:rPr lang="en-US" sz="2400" dirty="0">
                <a:solidFill>
                  <a:schemeClr val="bg1"/>
                </a:solidFill>
              </a:rPr>
              <a:t>and remove it</a:t>
            </a:r>
          </a:p>
        </p:txBody>
      </p:sp>
      <p:sp>
        <p:nvSpPr>
          <p:cNvPr id="33" name="Freeform 33"/>
          <p:cNvSpPr/>
          <p:nvPr/>
        </p:nvSpPr>
        <p:spPr>
          <a:xfrm>
            <a:off x="15806801" y="7769468"/>
            <a:ext cx="3626153" cy="3375619"/>
          </a:xfrm>
          <a:custGeom>
            <a:avLst/>
            <a:gdLst/>
            <a:ahLst/>
            <a:cxnLst/>
            <a:rect l="l" t="t" r="r" b="b"/>
            <a:pathLst>
              <a:path w="3626153" h="3375619">
                <a:moveTo>
                  <a:pt x="0" y="0"/>
                </a:moveTo>
                <a:lnTo>
                  <a:pt x="3626153" y="0"/>
                </a:lnTo>
                <a:lnTo>
                  <a:pt x="3626153" y="3375618"/>
                </a:lnTo>
                <a:lnTo>
                  <a:pt x="0" y="3375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flipH="1" flipV="1">
            <a:off x="-1218332" y="-659109"/>
            <a:ext cx="3626153" cy="3375619"/>
          </a:xfrm>
          <a:custGeom>
            <a:avLst/>
            <a:gdLst/>
            <a:ahLst/>
            <a:cxnLst/>
            <a:rect l="l" t="t" r="r" b="b"/>
            <a:pathLst>
              <a:path w="3626153" h="3375619">
                <a:moveTo>
                  <a:pt x="3626152" y="3375618"/>
                </a:moveTo>
                <a:lnTo>
                  <a:pt x="0" y="3375618"/>
                </a:lnTo>
                <a:lnTo>
                  <a:pt x="0" y="0"/>
                </a:lnTo>
                <a:lnTo>
                  <a:pt x="3626152" y="0"/>
                </a:lnTo>
                <a:lnTo>
                  <a:pt x="3626152" y="33756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4479" y="-80011"/>
            <a:ext cx="12670241" cy="10367011"/>
            <a:chOff x="0" y="0"/>
            <a:chExt cx="2115552" cy="17309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5552" cy="1730982"/>
            </a:xfrm>
            <a:custGeom>
              <a:avLst/>
              <a:gdLst/>
              <a:ahLst/>
              <a:cxnLst/>
              <a:rect l="l" t="t" r="r" b="b"/>
              <a:pathLst>
                <a:path w="2115552" h="1730982">
                  <a:moveTo>
                    <a:pt x="203200" y="0"/>
                  </a:moveTo>
                  <a:lnTo>
                    <a:pt x="2115552" y="0"/>
                  </a:lnTo>
                  <a:lnTo>
                    <a:pt x="1912352" y="1730982"/>
                  </a:lnTo>
                  <a:lnTo>
                    <a:pt x="0" y="17309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D296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1912352" cy="1769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4181" y="1734043"/>
            <a:ext cx="3823944" cy="714457"/>
            <a:chOff x="0" y="0"/>
            <a:chExt cx="1007129" cy="1881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7129" cy="188170"/>
            </a:xfrm>
            <a:custGeom>
              <a:avLst/>
              <a:gdLst/>
              <a:ahLst/>
              <a:cxnLst/>
              <a:rect l="l" t="t" r="r" b="b"/>
              <a:pathLst>
                <a:path w="1007129" h="188170">
                  <a:moveTo>
                    <a:pt x="94085" y="0"/>
                  </a:moveTo>
                  <a:lnTo>
                    <a:pt x="913044" y="0"/>
                  </a:lnTo>
                  <a:cubicBezTo>
                    <a:pt x="965006" y="0"/>
                    <a:pt x="1007129" y="42123"/>
                    <a:pt x="1007129" y="94085"/>
                  </a:cubicBezTo>
                  <a:lnTo>
                    <a:pt x="1007129" y="94085"/>
                  </a:lnTo>
                  <a:cubicBezTo>
                    <a:pt x="1007129" y="119038"/>
                    <a:pt x="997217" y="142969"/>
                    <a:pt x="979573" y="160613"/>
                  </a:cubicBezTo>
                  <a:cubicBezTo>
                    <a:pt x="961928" y="178257"/>
                    <a:pt x="937997" y="188170"/>
                    <a:pt x="913044" y="188170"/>
                  </a:cubicBezTo>
                  <a:lnTo>
                    <a:pt x="94085" y="188170"/>
                  </a:lnTo>
                  <a:cubicBezTo>
                    <a:pt x="42123" y="188170"/>
                    <a:pt x="0" y="146047"/>
                    <a:pt x="0" y="94085"/>
                  </a:cubicBezTo>
                  <a:lnTo>
                    <a:pt x="0" y="94085"/>
                  </a:lnTo>
                  <a:cubicBezTo>
                    <a:pt x="0" y="42123"/>
                    <a:pt x="42123" y="0"/>
                    <a:pt x="94085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07129" cy="226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18786" y="1783494"/>
            <a:ext cx="279347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Modeling</a:t>
            </a:r>
            <a:endParaRPr lang="en-US" sz="3399" dirty="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2080215" y="3232324"/>
            <a:ext cx="4420195" cy="4114800"/>
          </a:xfrm>
          <a:custGeom>
            <a:avLst/>
            <a:gdLst/>
            <a:ahLst/>
            <a:cxnLst/>
            <a:rect l="l" t="t" r="r" b="b"/>
            <a:pathLst>
              <a:path w="4420195" h="4114800">
                <a:moveTo>
                  <a:pt x="0" y="0"/>
                </a:moveTo>
                <a:lnTo>
                  <a:pt x="4420195" y="0"/>
                </a:lnTo>
                <a:lnTo>
                  <a:pt x="44201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14181" y="3174212"/>
            <a:ext cx="7429819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Primary Sources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14181" y="4757174"/>
            <a:ext cx="6439219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buClr>
                <a:srgbClr val="273D40"/>
              </a:buClr>
              <a:buSzPts val="600"/>
            </a:pPr>
            <a:r>
              <a:rPr lang="en-US" sz="3600" dirty="0">
                <a:solidFill>
                  <a:schemeClr val="bg1"/>
                </a:solidFill>
              </a:rPr>
              <a:t>We Make The relations between tables to connect it to each other By linking each row to its appropriate description in the other table and giving it the appropriate relationship.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806801" y="7769468"/>
            <a:ext cx="3626153" cy="3375619"/>
          </a:xfrm>
          <a:custGeom>
            <a:avLst/>
            <a:gdLst/>
            <a:ahLst/>
            <a:cxnLst/>
            <a:rect l="l" t="t" r="r" b="b"/>
            <a:pathLst>
              <a:path w="3626153" h="3375619">
                <a:moveTo>
                  <a:pt x="0" y="0"/>
                </a:moveTo>
                <a:lnTo>
                  <a:pt x="3626153" y="0"/>
                </a:lnTo>
                <a:lnTo>
                  <a:pt x="3626153" y="3375618"/>
                </a:lnTo>
                <a:lnTo>
                  <a:pt x="0" y="3375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84" y="-30079"/>
            <a:ext cx="18987834" cy="1059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90" y="0"/>
            <a:ext cx="18406390" cy="103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4180" y="3670600"/>
            <a:ext cx="5544262" cy="714457"/>
            <a:chOff x="0" y="0"/>
            <a:chExt cx="1007129" cy="188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7129" cy="188170"/>
            </a:xfrm>
            <a:custGeom>
              <a:avLst/>
              <a:gdLst/>
              <a:ahLst/>
              <a:cxnLst/>
              <a:rect l="l" t="t" r="r" b="b"/>
              <a:pathLst>
                <a:path w="1007129" h="188170">
                  <a:moveTo>
                    <a:pt x="94085" y="0"/>
                  </a:moveTo>
                  <a:lnTo>
                    <a:pt x="913044" y="0"/>
                  </a:lnTo>
                  <a:cubicBezTo>
                    <a:pt x="965006" y="0"/>
                    <a:pt x="1007129" y="42123"/>
                    <a:pt x="1007129" y="94085"/>
                  </a:cubicBezTo>
                  <a:lnTo>
                    <a:pt x="1007129" y="94085"/>
                  </a:lnTo>
                  <a:cubicBezTo>
                    <a:pt x="1007129" y="119038"/>
                    <a:pt x="997217" y="142969"/>
                    <a:pt x="979573" y="160613"/>
                  </a:cubicBezTo>
                  <a:cubicBezTo>
                    <a:pt x="961928" y="178257"/>
                    <a:pt x="937997" y="188170"/>
                    <a:pt x="913044" y="188170"/>
                  </a:cubicBezTo>
                  <a:lnTo>
                    <a:pt x="94085" y="188170"/>
                  </a:lnTo>
                  <a:cubicBezTo>
                    <a:pt x="42123" y="188170"/>
                    <a:pt x="0" y="146047"/>
                    <a:pt x="0" y="94085"/>
                  </a:cubicBezTo>
                  <a:lnTo>
                    <a:pt x="0" y="94085"/>
                  </a:lnTo>
                  <a:cubicBezTo>
                    <a:pt x="0" y="42123"/>
                    <a:pt x="42123" y="0"/>
                    <a:pt x="94085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07129" cy="226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2159524" y="6063648"/>
            <a:ext cx="5098918" cy="3411640"/>
          </a:xfrm>
          <a:custGeom>
            <a:avLst/>
            <a:gdLst/>
            <a:ahLst/>
            <a:cxnLst/>
            <a:rect l="l" t="t" r="r" b="b"/>
            <a:pathLst>
              <a:path w="5098918" h="3411640">
                <a:moveTo>
                  <a:pt x="0" y="0"/>
                </a:moveTo>
                <a:lnTo>
                  <a:pt x="5098918" y="0"/>
                </a:lnTo>
                <a:lnTo>
                  <a:pt x="5098918" y="3411640"/>
                </a:lnTo>
                <a:lnTo>
                  <a:pt x="0" y="3411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87448" y="3743735"/>
            <a:ext cx="479772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Recommendations</a:t>
            </a:r>
            <a:endParaRPr lang="en-US" sz="3399" dirty="0">
              <a:solidFill>
                <a:schemeClr val="bg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9777971" y="747154"/>
            <a:ext cx="701282" cy="70128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913676" y="745370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58186" y="732352"/>
            <a:ext cx="6060766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Target High-Risk Groups with Personalized Campaigns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777971" y="2042373"/>
            <a:ext cx="701282" cy="70128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913676" y="2040588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10059" y="2207266"/>
            <a:ext cx="6060766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Region-Specific Solutions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777971" y="3350230"/>
            <a:ext cx="701282" cy="70128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913676" y="3348446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855335" y="3521871"/>
            <a:ext cx="6060766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Support Low Credit Score Customers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777971" y="4645449"/>
            <a:ext cx="701282" cy="70128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913676" y="4643664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855335" y="4749510"/>
            <a:ext cx="6060766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Strengthen Customer Loyalty Programs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777971" y="5953306"/>
            <a:ext cx="701282" cy="70128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9913676" y="5951522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858186" y="5934615"/>
            <a:ext cx="6060766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Engage Credit Card Holders with Tailored Benefits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777971" y="7248525"/>
            <a:ext cx="701282" cy="701282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9913676" y="7246741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855335" y="7331379"/>
            <a:ext cx="6060766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Proactive Churn </a:t>
            </a:r>
            <a:r>
              <a:rPr lang="en-US" sz="2400" dirty="0">
                <a:solidFill>
                  <a:schemeClr val="bg1"/>
                </a:solidFill>
              </a:rPr>
              <a:t>Prevention</a:t>
            </a:r>
          </a:p>
        </p:txBody>
      </p:sp>
      <p:sp>
        <p:nvSpPr>
          <p:cNvPr id="39" name="Freeform 39"/>
          <p:cNvSpPr/>
          <p:nvPr/>
        </p:nvSpPr>
        <p:spPr>
          <a:xfrm>
            <a:off x="15806801" y="7769468"/>
            <a:ext cx="3626153" cy="3375619"/>
          </a:xfrm>
          <a:custGeom>
            <a:avLst/>
            <a:gdLst/>
            <a:ahLst/>
            <a:cxnLst/>
            <a:rect l="l" t="t" r="r" b="b"/>
            <a:pathLst>
              <a:path w="3626153" h="3375619">
                <a:moveTo>
                  <a:pt x="0" y="0"/>
                </a:moveTo>
                <a:lnTo>
                  <a:pt x="3626153" y="0"/>
                </a:lnTo>
                <a:lnTo>
                  <a:pt x="3626153" y="3375618"/>
                </a:lnTo>
                <a:lnTo>
                  <a:pt x="0" y="3375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 flipH="1" flipV="1">
            <a:off x="-1218332" y="-659109"/>
            <a:ext cx="3626153" cy="3375619"/>
          </a:xfrm>
          <a:custGeom>
            <a:avLst/>
            <a:gdLst/>
            <a:ahLst/>
            <a:cxnLst/>
            <a:rect l="l" t="t" r="r" b="b"/>
            <a:pathLst>
              <a:path w="3626153" h="3375619">
                <a:moveTo>
                  <a:pt x="3626152" y="3375618"/>
                </a:moveTo>
                <a:lnTo>
                  <a:pt x="0" y="3375618"/>
                </a:lnTo>
                <a:lnTo>
                  <a:pt x="0" y="0"/>
                </a:lnTo>
                <a:lnTo>
                  <a:pt x="3626152" y="0"/>
                </a:lnTo>
                <a:lnTo>
                  <a:pt x="3626152" y="33756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34"/>
          <p:cNvGrpSpPr/>
          <p:nvPr/>
        </p:nvGrpSpPr>
        <p:grpSpPr>
          <a:xfrm>
            <a:off x="9777971" y="8551544"/>
            <a:ext cx="701282" cy="701282"/>
            <a:chOff x="0" y="0"/>
            <a:chExt cx="812800" cy="812800"/>
          </a:xfrm>
        </p:grpSpPr>
        <p:sp>
          <p:nvSpPr>
            <p:cNvPr id="42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43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37"/>
          <p:cNvSpPr txBox="1"/>
          <p:nvPr/>
        </p:nvSpPr>
        <p:spPr>
          <a:xfrm>
            <a:off x="9913676" y="8549760"/>
            <a:ext cx="42987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smtClean="0">
                <a:solidFill>
                  <a:schemeClr val="bg1"/>
                </a:solidFill>
                <a:latin typeface="Bungee"/>
                <a:ea typeface="Bungee"/>
                <a:cs typeface="Bungee"/>
                <a:sym typeface="Bungee"/>
              </a:rPr>
              <a:t>7</a:t>
            </a:r>
            <a:endParaRPr lang="en-US" sz="3000" dirty="0">
              <a:solidFill>
                <a:schemeClr val="bg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10810059" y="8584417"/>
            <a:ext cx="6060766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Enhance Customer Service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18332" y="5887393"/>
            <a:ext cx="9216225" cy="4507572"/>
          </a:xfrm>
          <a:custGeom>
            <a:avLst/>
            <a:gdLst/>
            <a:ahLst/>
            <a:cxnLst/>
            <a:rect l="l" t="t" r="r" b="b"/>
            <a:pathLst>
              <a:path w="9216225" h="4507572">
                <a:moveTo>
                  <a:pt x="0" y="0"/>
                </a:moveTo>
                <a:lnTo>
                  <a:pt x="9216225" y="0"/>
                </a:lnTo>
                <a:lnTo>
                  <a:pt x="9216225" y="4507572"/>
                </a:lnTo>
                <a:lnTo>
                  <a:pt x="0" y="4507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055337" y="50013"/>
            <a:ext cx="12654199" cy="10344952"/>
            <a:chOff x="0" y="0"/>
            <a:chExt cx="2115552" cy="1730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15552" cy="1730982"/>
            </a:xfrm>
            <a:custGeom>
              <a:avLst/>
              <a:gdLst/>
              <a:ahLst/>
              <a:cxnLst/>
              <a:rect l="l" t="t" r="r" b="b"/>
              <a:pathLst>
                <a:path w="2115552" h="1730982">
                  <a:moveTo>
                    <a:pt x="203200" y="0"/>
                  </a:moveTo>
                  <a:lnTo>
                    <a:pt x="2115552" y="0"/>
                  </a:lnTo>
                  <a:lnTo>
                    <a:pt x="1912352" y="1730982"/>
                  </a:lnTo>
                  <a:lnTo>
                    <a:pt x="0" y="17309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D296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912352" cy="17690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 flipV="1">
            <a:off x="-1218332" y="-659109"/>
            <a:ext cx="3626153" cy="3375619"/>
          </a:xfrm>
          <a:custGeom>
            <a:avLst/>
            <a:gdLst/>
            <a:ahLst/>
            <a:cxnLst/>
            <a:rect l="l" t="t" r="r" b="b"/>
            <a:pathLst>
              <a:path w="3626153" h="3375619">
                <a:moveTo>
                  <a:pt x="3626152" y="3375618"/>
                </a:moveTo>
                <a:lnTo>
                  <a:pt x="0" y="3375618"/>
                </a:lnTo>
                <a:lnTo>
                  <a:pt x="0" y="0"/>
                </a:lnTo>
                <a:lnTo>
                  <a:pt x="3626152" y="0"/>
                </a:lnTo>
                <a:lnTo>
                  <a:pt x="3626152" y="33756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375056">
            <a:off x="4360029" y="1345057"/>
            <a:ext cx="2754483" cy="1492429"/>
          </a:xfrm>
          <a:custGeom>
            <a:avLst/>
            <a:gdLst/>
            <a:ahLst/>
            <a:cxnLst/>
            <a:rect l="l" t="t" r="r" b="b"/>
            <a:pathLst>
              <a:path w="2754483" h="1492429">
                <a:moveTo>
                  <a:pt x="0" y="0"/>
                </a:moveTo>
                <a:lnTo>
                  <a:pt x="2754483" y="0"/>
                </a:lnTo>
                <a:lnTo>
                  <a:pt x="2754483" y="1492429"/>
                </a:lnTo>
                <a:lnTo>
                  <a:pt x="0" y="1492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03369" y="2983008"/>
            <a:ext cx="3572822" cy="2598416"/>
          </a:xfrm>
          <a:custGeom>
            <a:avLst/>
            <a:gdLst/>
            <a:ahLst/>
            <a:cxnLst/>
            <a:rect l="l" t="t" r="r" b="b"/>
            <a:pathLst>
              <a:path w="3572822" h="2598416">
                <a:moveTo>
                  <a:pt x="0" y="0"/>
                </a:moveTo>
                <a:lnTo>
                  <a:pt x="3572822" y="0"/>
                </a:lnTo>
                <a:lnTo>
                  <a:pt x="3572822" y="2598416"/>
                </a:lnTo>
                <a:lnTo>
                  <a:pt x="0" y="2598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440857" y="5845704"/>
            <a:ext cx="5187363" cy="218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3600" dirty="0" smtClean="0">
                <a:solidFill>
                  <a:srgbClr val="FFFFFF"/>
                </a:solidFill>
                <a:latin typeface="Mongolian Baiti" panose="03000500000000000000" pitchFamily="66" charset="0"/>
                <a:ea typeface="Muli"/>
                <a:cs typeface="Mongolian Baiti" panose="03000500000000000000" pitchFamily="66" charset="0"/>
                <a:sym typeface="Muli"/>
              </a:rPr>
              <a:t>Mahmoud </a:t>
            </a:r>
            <a:r>
              <a:rPr lang="en-US" sz="3600" dirty="0" err="1" smtClean="0">
                <a:solidFill>
                  <a:srgbClr val="FFFFFF"/>
                </a:solidFill>
                <a:latin typeface="Mongolian Baiti" panose="03000500000000000000" pitchFamily="66" charset="0"/>
                <a:ea typeface="Muli"/>
                <a:cs typeface="Mongolian Baiti" panose="03000500000000000000" pitchFamily="66" charset="0"/>
                <a:sym typeface="Muli"/>
              </a:rPr>
              <a:t>Shogaa</a:t>
            </a:r>
            <a:endParaRPr lang="en-US" sz="3600" dirty="0" smtClean="0">
              <a:solidFill>
                <a:srgbClr val="FFFFFF"/>
              </a:solidFill>
              <a:latin typeface="Mongolian Baiti" panose="03000500000000000000" pitchFamily="66" charset="0"/>
              <a:ea typeface="Muli"/>
              <a:cs typeface="Mongolian Baiti" panose="03000500000000000000" pitchFamily="66" charset="0"/>
              <a:sym typeface="Muli"/>
            </a:endParaRPr>
          </a:p>
          <a:p>
            <a:pPr algn="ctr">
              <a:lnSpc>
                <a:spcPts val="3359"/>
              </a:lnSpc>
            </a:pPr>
            <a:endParaRPr lang="en-US" sz="3600" dirty="0" smtClean="0">
              <a:solidFill>
                <a:srgbClr val="FFFFFF"/>
              </a:solidFill>
              <a:latin typeface="Mongolian Baiti" panose="03000500000000000000" pitchFamily="66" charset="0"/>
              <a:ea typeface="Muli"/>
              <a:cs typeface="Mongolian Baiti" panose="03000500000000000000" pitchFamily="66" charset="0"/>
              <a:sym typeface="Muli"/>
            </a:endParaRPr>
          </a:p>
          <a:p>
            <a:pPr algn="ctr">
              <a:lnSpc>
                <a:spcPts val="3359"/>
              </a:lnSpc>
            </a:pPr>
            <a:r>
              <a:rPr lang="en-US" sz="3600" dirty="0" smtClean="0">
                <a:solidFill>
                  <a:srgbClr val="FFFFFF"/>
                </a:solidFill>
                <a:latin typeface="Mongolian Baiti" panose="03000500000000000000" pitchFamily="66" charset="0"/>
                <a:ea typeface="Muli"/>
                <a:cs typeface="Mongolian Baiti" panose="03000500000000000000" pitchFamily="66" charset="0"/>
                <a:sym typeface="Muli"/>
              </a:rPr>
              <a:t>Hassan </a:t>
            </a:r>
            <a:r>
              <a:rPr lang="en-US" sz="3600" dirty="0" err="1" smtClean="0">
                <a:solidFill>
                  <a:srgbClr val="FFFFFF"/>
                </a:solidFill>
                <a:latin typeface="Mongolian Baiti" panose="03000500000000000000" pitchFamily="66" charset="0"/>
                <a:ea typeface="Muli"/>
                <a:cs typeface="Mongolian Baiti" panose="03000500000000000000" pitchFamily="66" charset="0"/>
                <a:sym typeface="Muli"/>
              </a:rPr>
              <a:t>Medhat</a:t>
            </a:r>
            <a:endParaRPr lang="en-US" sz="3600" dirty="0" smtClean="0">
              <a:solidFill>
                <a:srgbClr val="FFFFFF"/>
              </a:solidFill>
              <a:latin typeface="Mongolian Baiti" panose="03000500000000000000" pitchFamily="66" charset="0"/>
              <a:ea typeface="Muli"/>
              <a:cs typeface="Mongolian Baiti" panose="03000500000000000000" pitchFamily="66" charset="0"/>
              <a:sym typeface="Muli"/>
            </a:endParaRPr>
          </a:p>
          <a:p>
            <a:pPr algn="ctr">
              <a:lnSpc>
                <a:spcPts val="3359"/>
              </a:lnSpc>
            </a:pPr>
            <a:endParaRPr lang="en-US" sz="3600" dirty="0" smtClean="0">
              <a:solidFill>
                <a:srgbClr val="FFFFFF"/>
              </a:solidFill>
              <a:latin typeface="Mongolian Baiti" panose="03000500000000000000" pitchFamily="66" charset="0"/>
              <a:ea typeface="Muli"/>
              <a:cs typeface="Mongolian Baiti" panose="03000500000000000000" pitchFamily="66" charset="0"/>
              <a:sym typeface="Muli"/>
            </a:endParaRPr>
          </a:p>
          <a:p>
            <a:pPr algn="ctr">
              <a:lnSpc>
                <a:spcPts val="3359"/>
              </a:lnSpc>
            </a:pPr>
            <a:r>
              <a:rPr lang="en-US" sz="3600" dirty="0" err="1" smtClean="0">
                <a:solidFill>
                  <a:srgbClr val="FFFFFF"/>
                </a:solidFill>
                <a:latin typeface="Mongolian Baiti" panose="03000500000000000000" pitchFamily="66" charset="0"/>
                <a:ea typeface="Muli"/>
                <a:cs typeface="Mongolian Baiti" panose="03000500000000000000" pitchFamily="66" charset="0"/>
                <a:sym typeface="Muli"/>
              </a:rPr>
              <a:t>Abdelrahman</a:t>
            </a:r>
            <a:r>
              <a:rPr lang="en-US" sz="3600" dirty="0" smtClean="0">
                <a:solidFill>
                  <a:srgbClr val="FFFFFF"/>
                </a:solidFill>
                <a:latin typeface="Mongolian Baiti" panose="03000500000000000000" pitchFamily="66" charset="0"/>
                <a:ea typeface="Muli"/>
                <a:cs typeface="Mongolian Baiti" panose="03000500000000000000" pitchFamily="66" charset="0"/>
                <a:sym typeface="Muli"/>
              </a:rPr>
              <a:t> Saleh</a:t>
            </a:r>
            <a:endParaRPr lang="en-US" sz="3600" dirty="0">
              <a:solidFill>
                <a:srgbClr val="FFFFFF"/>
              </a:solidFill>
              <a:latin typeface="Mongolian Baiti" panose="03000500000000000000" pitchFamily="66" charset="0"/>
              <a:ea typeface="Muli"/>
              <a:cs typeface="Mongolian Baiti" panose="03000500000000000000" pitchFamily="66" charset="0"/>
              <a:sym typeface="Muli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122570" y="1627210"/>
            <a:ext cx="3823944" cy="714457"/>
            <a:chOff x="0" y="0"/>
            <a:chExt cx="1007129" cy="1881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7129" cy="188170"/>
            </a:xfrm>
            <a:custGeom>
              <a:avLst/>
              <a:gdLst/>
              <a:ahLst/>
              <a:cxnLst/>
              <a:rect l="l" t="t" r="r" b="b"/>
              <a:pathLst>
                <a:path w="1007129" h="188170">
                  <a:moveTo>
                    <a:pt x="94085" y="0"/>
                  </a:moveTo>
                  <a:lnTo>
                    <a:pt x="913044" y="0"/>
                  </a:lnTo>
                  <a:cubicBezTo>
                    <a:pt x="965006" y="0"/>
                    <a:pt x="1007129" y="42123"/>
                    <a:pt x="1007129" y="94085"/>
                  </a:cubicBezTo>
                  <a:lnTo>
                    <a:pt x="1007129" y="94085"/>
                  </a:lnTo>
                  <a:cubicBezTo>
                    <a:pt x="1007129" y="119038"/>
                    <a:pt x="997217" y="142969"/>
                    <a:pt x="979573" y="160613"/>
                  </a:cubicBezTo>
                  <a:cubicBezTo>
                    <a:pt x="961928" y="178257"/>
                    <a:pt x="937997" y="188170"/>
                    <a:pt x="913044" y="188170"/>
                  </a:cubicBezTo>
                  <a:lnTo>
                    <a:pt x="94085" y="188170"/>
                  </a:lnTo>
                  <a:cubicBezTo>
                    <a:pt x="42123" y="188170"/>
                    <a:pt x="0" y="146047"/>
                    <a:pt x="0" y="94085"/>
                  </a:cubicBezTo>
                  <a:lnTo>
                    <a:pt x="0" y="94085"/>
                  </a:lnTo>
                  <a:cubicBezTo>
                    <a:pt x="0" y="42123"/>
                    <a:pt x="42123" y="0"/>
                    <a:pt x="94085" y="0"/>
                  </a:cubicBezTo>
                  <a:close/>
                </a:path>
              </a:pathLst>
            </a:custGeom>
            <a:solidFill>
              <a:srgbClr val="B153F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007129" cy="226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432920" y="1668653"/>
            <a:ext cx="29332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 smtClean="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ThAnks</a:t>
            </a:r>
            <a:endParaRPr lang="en-US" sz="3399" dirty="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593224" y="3297436"/>
            <a:ext cx="6882631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dirty="0" smtClean="0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Do you have any questions?</a:t>
            </a:r>
            <a:endParaRPr lang="en-US" sz="4500" dirty="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158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Muli Bold</vt:lpstr>
      <vt:lpstr>Calibri</vt:lpstr>
      <vt:lpstr>Mongolian Baiti</vt:lpstr>
      <vt:lpstr>Muli</vt:lpstr>
      <vt:lpstr>Bungee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Research Presentation in Blue and Purple in Illustrative Style</dc:title>
  <dc:creator>CRIZMA MEGA STORE</dc:creator>
  <cp:lastModifiedBy>eldawly</cp:lastModifiedBy>
  <cp:revision>6</cp:revision>
  <dcterms:created xsi:type="dcterms:W3CDTF">2006-08-16T00:00:00Z</dcterms:created>
  <dcterms:modified xsi:type="dcterms:W3CDTF">2024-10-16T09:34:59Z</dcterms:modified>
  <dc:identifier>DAGTuQQnIs4</dc:identifier>
</cp:coreProperties>
</file>