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62" r:id="rId17"/>
    <p:sldId id="274" r:id="rId18"/>
    <p:sldId id="272" r:id="rId19"/>
    <p:sldId id="256" r:id="rId20"/>
    <p:sldId id="273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1850" autoAdjust="0"/>
  </p:normalViewPr>
  <p:slideViewPr>
    <p:cSldViewPr snapToGrid="0">
      <p:cViewPr varScale="1">
        <p:scale>
          <a:sx n="90" d="100"/>
          <a:sy n="90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25A60-9DC6-4706-92FA-B3E2EA621A49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1428-D2E5-4034-B7C0-9AA6A8F85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3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</a:t>
            </a:r>
            <a:r>
              <a:rPr lang="en-US" altLang="zh-TW" dirty="0"/>
              <a:t>offset</a:t>
            </a:r>
            <a:r>
              <a:rPr lang="zh-TW" altLang="en-US" dirty="0"/>
              <a:t>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56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</a:t>
            </a:r>
            <a:r>
              <a:rPr lang="en-US" altLang="zh-TW" dirty="0"/>
              <a:t>offset</a:t>
            </a:r>
            <a:r>
              <a:rPr lang="zh-TW" altLang="en-US" dirty="0"/>
              <a:t>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</a:t>
            </a:r>
            <a:r>
              <a:rPr lang="en-US" altLang="zh-TW" dirty="0"/>
              <a:t>offset</a:t>
            </a:r>
            <a:r>
              <a:rPr lang="zh-TW" altLang="en-US" dirty="0"/>
              <a:t>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.section .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tells the pi where to put the code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.global _start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equ</a:t>
            </a:r>
            <a:r>
              <a:rPr lang="zh-TW" altLang="en-US" dirty="0"/>
              <a:t> 增加程式可讀性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2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70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1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首先當我們將板子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的處理器目前是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的狀態，而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SDRAM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的狀態， 而是利用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booting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裡執行</a:t>
            </a:r>
            <a:r>
              <a:rPr lang="zh-TW" altLang="en-US" dirty="0"/>
              <a:t>第 </a:t>
            </a:r>
            <a:r>
              <a:rPr lang="en-US" altLang="zh-TW" dirty="0"/>
              <a:t>1 </a:t>
            </a:r>
            <a:r>
              <a:rPr lang="zh-TW" altLang="en-US" dirty="0"/>
              <a:t>階段 </a:t>
            </a:r>
            <a:r>
              <a:rPr lang="en-US" altLang="zh-TW" dirty="0"/>
              <a:t>bootloader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又會去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卡中讀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FAT32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分區的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bootcode.bin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可讀到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卡會亮綠燈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bootcode.bin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dirty="0"/>
              <a:t>第 </a:t>
            </a:r>
            <a:r>
              <a:rPr lang="en-US" altLang="zh-TW" dirty="0"/>
              <a:t>2 </a:t>
            </a:r>
            <a:r>
              <a:rPr lang="zh-TW" altLang="en-US" dirty="0"/>
              <a:t>階段 </a:t>
            </a:r>
            <a:r>
              <a:rPr lang="en-US" altLang="zh-TW" dirty="0"/>
              <a:t>bootloader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他做兩件事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SDRAM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載入且執行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start.elf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第 </a:t>
            </a:r>
            <a:r>
              <a:rPr lang="en-US" altLang="zh-TW" dirty="0"/>
              <a:t>3 </a:t>
            </a:r>
            <a:r>
              <a:rPr lang="zh-TW" altLang="en-US" dirty="0"/>
              <a:t>階段 </a:t>
            </a:r>
            <a:r>
              <a:rPr lang="en-US" altLang="zh-TW" dirty="0"/>
              <a:t>bootloader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start.elf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讀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image(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kernel.img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 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config.txt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 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command line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參數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(cmdline.txt)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把這些都載入記憶體然後再喚醒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6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3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1428-D2E5-4034-B7C0-9AA6A8F85B2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57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0">
            <a:extLst>
              <a:ext uri="{FF2B5EF4-FFF2-40B4-BE49-F238E27FC236}">
                <a16:creationId xmlns:a16="http://schemas.microsoft.com/office/drawing/2014/main" id="{47524980-D7CB-419E-BF89-291A86A311F0}"/>
              </a:ext>
            </a:extLst>
          </p:cNvPr>
          <p:cNvSpPr/>
          <p:nvPr/>
        </p:nvSpPr>
        <p:spPr>
          <a:xfrm>
            <a:off x="1206500" y="2206626"/>
            <a:ext cx="97536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32">
            <a:extLst>
              <a:ext uri="{FF2B5EF4-FFF2-40B4-BE49-F238E27FC236}">
                <a16:creationId xmlns:a16="http://schemas.microsoft.com/office/drawing/2014/main" id="{942EB4A4-3569-4656-A58A-2F0A5F758B88}"/>
              </a:ext>
            </a:extLst>
          </p:cNvPr>
          <p:cNvSpPr/>
          <p:nvPr/>
        </p:nvSpPr>
        <p:spPr>
          <a:xfrm>
            <a:off x="1219200" y="3606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1ED8E4D3-A3C2-460D-914E-3EC65DA4352A}"/>
              </a:ext>
            </a:extLst>
          </p:cNvPr>
          <p:cNvSpPr/>
          <p:nvPr/>
        </p:nvSpPr>
        <p:spPr>
          <a:xfrm>
            <a:off x="1206500" y="2206626"/>
            <a:ext cx="3048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31">
            <a:extLst>
              <a:ext uri="{FF2B5EF4-FFF2-40B4-BE49-F238E27FC236}">
                <a16:creationId xmlns:a16="http://schemas.microsoft.com/office/drawing/2014/main" id="{8CB337CC-4A02-433D-BEE6-5C60DDB361DA}"/>
              </a:ext>
            </a:extLst>
          </p:cNvPr>
          <p:cNvSpPr/>
          <p:nvPr/>
        </p:nvSpPr>
        <p:spPr>
          <a:xfrm>
            <a:off x="10703984" y="3606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10" name="Picture 2" descr="http://140.116.72.245/images/labbar.jpg">
            <a:extLst>
              <a:ext uri="{FF2B5EF4-FFF2-40B4-BE49-F238E27FC236}">
                <a16:creationId xmlns:a16="http://schemas.microsoft.com/office/drawing/2014/main" id="{3897A19E-2627-4287-AF02-4C2D59D3F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5373688"/>
            <a:ext cx="7810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副標題 8">
            <a:extLst>
              <a:ext uri="{FF2B5EF4-FFF2-40B4-BE49-F238E27FC236}">
                <a16:creationId xmlns:a16="http://schemas.microsoft.com/office/drawing/2014/main" id="{BB840655-83CC-4489-9EA9-1D54F197A93D}"/>
              </a:ext>
            </a:extLst>
          </p:cNvPr>
          <p:cNvSpPr txBox="1">
            <a:spLocks/>
          </p:cNvSpPr>
          <p:nvPr userDrawn="1"/>
        </p:nvSpPr>
        <p:spPr>
          <a:xfrm>
            <a:off x="1606551" y="1557338"/>
            <a:ext cx="900218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endParaRPr kumimoji="0" lang="en-US" sz="2400" dirty="0">
              <a:latin typeface="Century" pitchFamily="18" charset="0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4B68555F-0F89-4B32-8859-5481D8154C5B}"/>
              </a:ext>
            </a:extLst>
          </p:cNvPr>
          <p:cNvSpPr/>
          <p:nvPr userDrawn="1"/>
        </p:nvSpPr>
        <p:spPr>
          <a:xfrm>
            <a:off x="1200151" y="1447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195075B8-7317-4927-A214-14F95A7AD7B4}"/>
              </a:ext>
            </a:extLst>
          </p:cNvPr>
          <p:cNvSpPr/>
          <p:nvPr userDrawn="1"/>
        </p:nvSpPr>
        <p:spPr>
          <a:xfrm>
            <a:off x="12001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7DC3A410-71D8-4165-800B-7F2EFAE8DD4E}"/>
              </a:ext>
            </a:extLst>
          </p:cNvPr>
          <p:cNvSpPr/>
          <p:nvPr userDrawn="1"/>
        </p:nvSpPr>
        <p:spPr>
          <a:xfrm>
            <a:off x="10687051" y="1447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2276872"/>
            <a:ext cx="9144000" cy="1158974"/>
          </a:xfrm>
        </p:spPr>
        <p:txBody>
          <a:bodyPr anchor="t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583499" y="3683496"/>
            <a:ext cx="9025003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5" name="日期版面配置區 27">
            <a:extLst>
              <a:ext uri="{FF2B5EF4-FFF2-40B4-BE49-F238E27FC236}">
                <a16:creationId xmlns:a16="http://schemas.microsoft.com/office/drawing/2014/main" id="{019C5B47-0C86-44C6-8FA4-659B5F6E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16" name="頁尾版面配置區 16">
            <a:extLst>
              <a:ext uri="{FF2B5EF4-FFF2-40B4-BE49-F238E27FC236}">
                <a16:creationId xmlns:a16="http://schemas.microsoft.com/office/drawing/2014/main" id="{7D84F626-2AA0-4FB9-8593-0F630C1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7" name="投影片編號版面配置區 28">
            <a:extLst>
              <a:ext uri="{FF2B5EF4-FFF2-40B4-BE49-F238E27FC236}">
                <a16:creationId xmlns:a16="http://schemas.microsoft.com/office/drawing/2014/main" id="{3C2F031B-9A23-484C-AD4B-28BFBB3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ECE917C5-CF7D-42AE-ABBD-43460FFF6B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7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8898E49-FBED-4169-82B3-56C5D8F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A34350D4-7DAA-423B-B7FD-1B85100D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8E7D7CBE-2E59-4BE3-9264-DE11F0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F01C2-C56F-4DA5-9ADB-B9C4664237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6">
            <a:extLst>
              <a:ext uri="{FF2B5EF4-FFF2-40B4-BE49-F238E27FC236}">
                <a16:creationId xmlns:a16="http://schemas.microsoft.com/office/drawing/2014/main" id="{D9941F2E-D7B0-4D13-A5C3-1B10C3FBE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5" name="等腰三角形 7">
            <a:extLst>
              <a:ext uri="{FF2B5EF4-FFF2-40B4-BE49-F238E27FC236}">
                <a16:creationId xmlns:a16="http://schemas.microsoft.com/office/drawing/2014/main" id="{12113770-9355-425A-BCA4-3C75B49319DA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直線接點 8">
            <a:extLst>
              <a:ext uri="{FF2B5EF4-FFF2-40B4-BE49-F238E27FC236}">
                <a16:creationId xmlns:a16="http://schemas.microsoft.com/office/drawing/2014/main" id="{26DD11A8-4FF1-4D22-919E-D50E49D464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54BA3D6-D745-45DB-8152-3824671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D8210BA-8558-4B8E-9DFC-AB4D26EE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592A89B-D352-4875-98A7-9B140B5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11A0B-6142-4969-A473-3479B658E8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76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B5FE5-11A6-45F9-9C53-7B24564C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311F93-2563-4E30-AAFF-657459C76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BDEAC-7924-4923-80D6-3FE9023F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9100D-F419-4426-B941-E1DDADC7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CBC0C-138A-45A5-A5BC-010DCBD2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D7A87-E2B8-4BD2-897B-BAAB24BA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0199-4DB7-40F1-96F8-77A53F9B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4B526-008E-4FD1-91EA-4AC52D9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91DED-9ABD-45E5-B438-61D058E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7B33A-6574-4AB3-9A79-C212D38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97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45A1-6264-4719-BB5C-964E2B7E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5755FF-7E98-47A2-8A8F-9B2D796A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93D2C-0D0B-439A-A28C-11783BB9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120A53-E27E-4BC4-B0B8-1B756DB2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94558-11AC-413C-BAC1-71590F4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7058A-C3BA-4C2B-AF8B-FAF4241C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14424-E50F-4063-9EF5-370CCED19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532732-2D14-4191-8917-5FB95D1C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401CAA-E0E8-4074-BF31-612B2F9F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98682C-02F0-4712-98E5-B35C90E6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0D271-64A5-48F3-A7E5-FAB14F27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2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421B8-908F-4724-83DB-CFBC048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E1DA3F-5F42-46B3-91AD-38D60489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068AAF-CD2B-4ADA-9AEF-0BAEB13C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215B77-E9AC-4B00-895D-3039CBA6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CE9E54-2CB5-4BF0-BF23-FD7BE67FF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FA42E9-B007-4700-A472-0EE1936C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88E05C-8023-4220-8056-D4C1B555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804688-9B22-4CE9-990D-B02010B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05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B0A17-6EFB-46BA-AE40-C98A22F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579BEF-7A1B-4B0F-A152-FAC018E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D7C09C-E295-4337-A424-AFD727FD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E1DD62-47C2-4C3B-9A6D-FD92CDB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657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8BAEAC-C5F9-45D1-88C3-A6D1A01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5F5518-82AA-4E63-AA04-B0D3FC46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09EE9-EBAC-49E2-B417-A874787D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46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DC4D7-21EA-4AA5-AB53-3659E9F3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02DB0-850E-42FD-AA02-9FDC1F42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8B25-0143-4480-A101-BEE36A4E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F6F40-E86F-46CF-80F1-131E108C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73038B-4FF5-4EFC-94CC-3831CA1F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5ED12-DE03-468B-B10A-C30634C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>
            <a:extLst>
              <a:ext uri="{FF2B5EF4-FFF2-40B4-BE49-F238E27FC236}">
                <a16:creationId xmlns:a16="http://schemas.microsoft.com/office/drawing/2014/main" id="{8A5BA6F9-16B5-4578-A904-81A70144CB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84467" y="6453189"/>
            <a:ext cx="7683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400">
                <a:latin typeface="Gill Sans MT" panose="020B0502020104020203" pitchFamily="34" charset="0"/>
              </a:rPr>
              <a:t>P. </a:t>
            </a:r>
            <a:fld id="{07F878F5-D8DD-4379-BF44-1D94797BDF1D}" type="slidenum">
              <a:rPr kumimoji="0" lang="en-US" altLang="zh-TW" sz="1400">
                <a:latin typeface="Gill Sans MT" panose="020B0502020104020203" pitchFamily="34" charset="0"/>
              </a:rPr>
              <a:pPr algn="r" eaLnBrk="1" hangingPunct="1"/>
              <a:t>‹#›</a:t>
            </a:fld>
            <a:endParaRPr kumimoji="0" lang="zh-TW" altLang="en-US" sz="1400">
              <a:latin typeface="Gill Sans MT" panose="020B0502020104020203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35360" y="980728"/>
            <a:ext cx="11617291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8694271-A8BF-4FD6-8B7B-7FEAEF4D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2517" y="6456364"/>
            <a:ext cx="1344083" cy="365125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67CC58C-8793-42FD-85E7-9077CE63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8318" y="6456364"/>
            <a:ext cx="5568949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777D946-D06B-445F-B9EE-C649327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6867" y="6456364"/>
            <a:ext cx="1344084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2011/7/14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1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3908A-C9F4-486B-A1DA-A37D91B7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488132-4317-4B96-B9EC-0A9B2164C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9493DC-3133-42BC-8FDB-1483E7D9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8A8E87-F5CB-4A3E-B67C-A8D5337D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9A04F-D0F1-4DC6-A8E0-DABD81B5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E40ED5-FD22-4DD5-9A89-56A3592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968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A96F0-D71E-427B-9CEF-04E2DAE1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739FC9-1CC8-49E1-BB28-65065315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6EBF07-3AF6-4045-8E24-6291783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C2A90-6AA8-457B-BA76-633523BD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339A4-B99F-49E8-976D-FA3CD727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30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BBD619-D7D4-4CA8-A2A0-F9E7C2517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AC03CE-135F-48E7-A4D9-30A4AD351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E4A10-054D-4D46-92F3-71B385AB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171612-A2A5-43F3-ACBB-2D7CF163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04D5B-AE68-4DEC-B813-C479D2B9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48CCEF06-F055-4C02-A0BD-319A37741F30}"/>
              </a:ext>
            </a:extLst>
          </p:cNvPr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6E5EC17D-D087-4EE1-8785-69B5D32382FE}"/>
              </a:ext>
            </a:extLst>
          </p:cNvPr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A62849F-F56F-4C1C-B9DF-57619B8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7258C488-5856-401C-8708-6F2DB65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2448FF87-BEDE-4E14-BD88-8D4850F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1A363480-EB25-4885-8F58-FB65ABC1B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2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5F0035F-F9A5-4D47-BEF1-FD49A7DB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2DEFADAB-4AC4-44FD-98D8-A5079455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360E38E0-B5E7-4F3A-B080-F82D5D27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E6C88-9A26-4967-A5FA-78AC1F0E6D3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7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2E393706-AA7D-4532-984E-AF3215EF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0C053DEB-C043-40F7-9382-4C67E860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A1742C45-F009-4F37-BD0D-4C8DD3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3686C-042A-4864-8FED-915AF4367A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2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>
            <a:extLst>
              <a:ext uri="{FF2B5EF4-FFF2-40B4-BE49-F238E27FC236}">
                <a16:creationId xmlns:a16="http://schemas.microsoft.com/office/drawing/2014/main" id="{1FEB7BFA-04C2-4AD3-9ADD-1389A7E6416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2">
            <a:extLst>
              <a:ext uri="{FF2B5EF4-FFF2-40B4-BE49-F238E27FC236}">
                <a16:creationId xmlns:a16="http://schemas.microsoft.com/office/drawing/2014/main" id="{97E4602F-6C62-4DA4-9A4A-84B5D20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60F66F9-44DE-45C0-9267-E168562D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029E6EA9-A390-45FE-9C54-341A1A4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F3C4A-9F66-4D39-BA65-D77419ED39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4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4">
            <a:extLst>
              <a:ext uri="{FF2B5EF4-FFF2-40B4-BE49-F238E27FC236}">
                <a16:creationId xmlns:a16="http://schemas.microsoft.com/office/drawing/2014/main" id="{9C288563-68ED-4A4E-A87F-28DC94AC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3" name="等腰三角形 5">
            <a:extLst>
              <a:ext uri="{FF2B5EF4-FFF2-40B4-BE49-F238E27FC236}">
                <a16:creationId xmlns:a16="http://schemas.microsoft.com/office/drawing/2014/main" id="{A3386CD8-F161-4153-952D-2C75D7BF25F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4" name="日期版面配置區 1">
            <a:extLst>
              <a:ext uri="{FF2B5EF4-FFF2-40B4-BE49-F238E27FC236}">
                <a16:creationId xmlns:a16="http://schemas.microsoft.com/office/drawing/2014/main" id="{037BE58B-9658-42D6-98E8-9546DAB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99847D5-25D9-4AD0-9830-0C736DA1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845887BC-12B2-4B05-89F4-A7B6BCA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021AA-A580-4CAC-90D4-EBE9503E73D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8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9D96B72D-C723-42B3-9588-CC5AEE8A0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直線接點 9">
            <a:extLst>
              <a:ext uri="{FF2B5EF4-FFF2-40B4-BE49-F238E27FC236}">
                <a16:creationId xmlns:a16="http://schemas.microsoft.com/office/drawing/2014/main" id="{284521B0-DADE-4971-ABC7-257FD69DBE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7" name="等腰三角形 8">
            <a:extLst>
              <a:ext uri="{FF2B5EF4-FFF2-40B4-BE49-F238E27FC236}">
                <a16:creationId xmlns:a16="http://schemas.microsoft.com/office/drawing/2014/main" id="{E36EE3F3-BF43-4708-A281-9161224A5C7F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7846EB26-A488-439C-932A-B8DEA3C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劉建宏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4FC6286-400E-4945-A099-B736A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2F96B194-CAD6-421E-9276-66216EF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D978B-9314-40D8-989D-DD081338F34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7">
            <a:extLst>
              <a:ext uri="{FF2B5EF4-FFF2-40B4-BE49-F238E27FC236}">
                <a16:creationId xmlns:a16="http://schemas.microsoft.com/office/drawing/2014/main" id="{343A87C0-74BF-4F16-97EC-26096F41D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1A8ABB7D-A850-42E6-91A9-FF8731044510}"/>
              </a:ext>
            </a:extLst>
          </p:cNvPr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C5C9209-133C-442E-95B1-4DC9D14E0C7D}"/>
              </a:ext>
            </a:extLst>
          </p:cNvPr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207A7B93-F8A9-49CC-A04E-838483B3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D08B8C36-67BE-4C79-95C9-DBD8FB5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356D8258-7166-4C05-B2D7-33E6332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48C23-8D30-452F-A2B7-86E11E3034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3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B6B06972-1FAB-484E-8985-F66C0AB3E9F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4918" y="152401"/>
            <a:ext cx="111379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FF38F6BA-14F0-4562-864C-279F212EDC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34433" y="981076"/>
            <a:ext cx="116183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861DDA48-EF6B-4975-ACAA-D0B36171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6785" y="6456364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吳宜澧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174D-4F44-4A77-8259-C15AA5BA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5033" y="6456364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8478B65F-1532-457C-8E37-171D21B31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6456364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8F103A6A-E153-4011-9D94-F295CA4D50DF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直線接點 27">
            <a:extLst>
              <a:ext uri="{FF2B5EF4-FFF2-40B4-BE49-F238E27FC236}">
                <a16:creationId xmlns:a16="http://schemas.microsoft.com/office/drawing/2014/main" id="{35385505-D461-424A-8794-CFE72B0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6453188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32" name="直線接點 28">
            <a:extLst>
              <a:ext uri="{FF2B5EF4-FFF2-40B4-BE49-F238E27FC236}">
                <a16:creationId xmlns:a16="http://schemas.microsoft.com/office/drawing/2014/main" id="{17438F44-2B4A-4D41-8B8E-B755FAE99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33" y="908050"/>
            <a:ext cx="11618384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800">
              <a:latin typeface="Arial" charset="0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074C5A1-855F-403B-8537-316DD026DFEA}"/>
              </a:ext>
            </a:extLst>
          </p:cNvPr>
          <p:cNvSpPr>
            <a:spLocks noChangeAspect="1"/>
          </p:cNvSpPr>
          <p:nvPr/>
        </p:nvSpPr>
        <p:spPr>
          <a:xfrm rot="5400000">
            <a:off x="298451" y="343959"/>
            <a:ext cx="457200" cy="38523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2058" name="Picture 2" descr="http://140.116.72.245/images/labbar.jpg">
            <a:extLst>
              <a:ext uri="{FF2B5EF4-FFF2-40B4-BE49-F238E27FC236}">
                <a16:creationId xmlns:a16="http://schemas.microsoft.com/office/drawing/2014/main" id="{41A313B2-972C-4F30-A92B-A6952852A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6064"/>
            <a:ext cx="244263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7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983043-96F5-4481-88E4-73B213FB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0E828-FD4C-43F2-835D-89CD6CDF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A5390-5FA5-42D3-95F6-53B6DC606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CCCE-0DDD-4C7D-9562-F2D8214CB21B}" type="datetimeFigureOut">
              <a:rPr lang="zh-TW" altLang="en-US" smtClean="0"/>
              <a:t>2020/7/30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145EC-49BE-4BDE-86F7-7F18BC16B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4ACB7-40F3-4165-9C38-5027DC574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18DE-73FB-471B-8568-D304EEF87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3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raspberry-pi-o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1%A9%E5%B0%94%E6%96%AF%E7%94%B5%E7%A0%8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embedded/ARMv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7C6CE0E-B27F-47B9-AFA8-2D781CE7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450" y="2524125"/>
            <a:ext cx="6858000" cy="1158875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Embedded System Laboratory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E798E-425A-4762-BA97-0B9D3DC8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450" y="3683000"/>
            <a:ext cx="6769100" cy="5334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dirty="0"/>
              <a:t>Lecture 1: Kernel Build, Load &amp; GPIO Control</a:t>
            </a:r>
          </a:p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FBCF90C-D56A-4250-A69A-2FDD9BD98880}"/>
              </a:ext>
            </a:extLst>
          </p:cNvPr>
          <p:cNvSpPr txBox="1">
            <a:spLocks/>
          </p:cNvSpPr>
          <p:nvPr/>
        </p:nvSpPr>
        <p:spPr bwMode="auto">
          <a:xfrm>
            <a:off x="2743200" y="1573214"/>
            <a:ext cx="6858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1"/>
                </a:solidFill>
                <a:latin typeface="Century Schoolbook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Summer Training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41082F-7CAC-416F-8024-633EB4B47B06}"/>
              </a:ext>
            </a:extLst>
          </p:cNvPr>
          <p:cNvSpPr txBox="1"/>
          <p:nvPr/>
        </p:nvSpPr>
        <p:spPr>
          <a:xfrm>
            <a:off x="9480550" y="6401116"/>
            <a:ext cx="265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Made by </a:t>
            </a:r>
            <a:r>
              <a:rPr lang="zh-TW" altLang="en-US" dirty="0">
                <a:latin typeface="+mj-ea"/>
                <a:ea typeface="+mj-ea"/>
              </a:rPr>
              <a:t>許家偉 </a:t>
            </a:r>
            <a:r>
              <a:rPr lang="en-US" altLang="zh-TW" dirty="0">
                <a:latin typeface="+mj-ea"/>
                <a:ea typeface="+mj-ea"/>
              </a:rPr>
              <a:t>2020/7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031587-701C-4E00-9CA7-B0C92FC6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75" y="980727"/>
            <a:ext cx="6553370" cy="28611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63F084-CAED-4AF8-B2F4-F566262E3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775" y="3844415"/>
            <a:ext cx="6542851" cy="28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0F999-3C20-41AF-8B9D-D2C7C4B9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77" y="42390"/>
            <a:ext cx="8811855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ARM</a:t>
            </a:r>
            <a:r>
              <a:rPr lang="zh-TW" altLang="en-US" dirty="0"/>
              <a:t> </a:t>
            </a:r>
            <a:r>
              <a:rPr lang="en-US" altLang="zh-TW" dirty="0"/>
              <a:t>linker usually uses </a:t>
            </a:r>
            <a:r>
              <a:rPr lang="en-US" altLang="zh-TW" dirty="0">
                <a:solidFill>
                  <a:srgbClr val="FF0000"/>
                </a:solidFill>
              </a:rPr>
              <a:t>0x8000 </a:t>
            </a:r>
            <a:r>
              <a:rPr lang="en-US" altLang="zh-TW" dirty="0"/>
              <a:t>to start kernel(OS)</a:t>
            </a:r>
          </a:p>
          <a:p>
            <a:r>
              <a:rPr lang="en-US" altLang="zh-TW" dirty="0" err="1"/>
              <a:t>kernel.ld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602B64-75DF-4DBB-8CE1-6EE9018B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11" y="2111738"/>
            <a:ext cx="5056889" cy="39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9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Building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>
                <a:solidFill>
                  <a:srgbClr val="FF0000"/>
                </a:solidFill>
              </a:rPr>
              <a:t>arm-none-</a:t>
            </a:r>
            <a:r>
              <a:rPr lang="en-US" altLang="zh-TW" dirty="0" err="1">
                <a:solidFill>
                  <a:srgbClr val="FF0000"/>
                </a:solidFill>
              </a:rPr>
              <a:t>eabi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, The GNU Arm Embedded Toolchain</a:t>
            </a:r>
          </a:p>
          <a:p>
            <a:r>
              <a:rPr lang="en-US" altLang="zh-TW" dirty="0"/>
              <a:t>~$ make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E4DF63-7229-45F2-AC88-837A4CB0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15" y="1713427"/>
            <a:ext cx="704948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Boot Procedure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3EE471-0104-4744-94F0-FFAE370A75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 descr="Starting raspi-config&#10; ">
            <a:extLst>
              <a:ext uri="{FF2B5EF4-FFF2-40B4-BE49-F238E27FC236}">
                <a16:creationId xmlns:a16="http://schemas.microsoft.com/office/drawing/2014/main" id="{4C2E5B27-7A83-415D-88F3-8CFBB15B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1" y="989361"/>
            <a:ext cx="7640391" cy="573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1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Boot Procedure</a:t>
            </a: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en-US" altLang="zh-TW" dirty="0"/>
              <a:t>Format SD card to FAT32 file system</a:t>
            </a:r>
          </a:p>
          <a:p>
            <a:pPr lvl="1" eaLnBrk="1" hangingPunct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mkdosfs</a:t>
            </a:r>
            <a:r>
              <a:rPr lang="en-US" altLang="zh-TW" dirty="0"/>
              <a:t> -F 32 -v /dev/sdd1</a:t>
            </a:r>
          </a:p>
          <a:p>
            <a:pPr lvl="1" eaLnBrk="1" hangingPunct="1"/>
            <a:r>
              <a:rPr lang="en-US" altLang="zh-TW" dirty="0"/>
              <a:t>df -Th : list information of disk partition </a:t>
            </a:r>
          </a:p>
          <a:p>
            <a:r>
              <a:rPr lang="en-US" altLang="zh-TW" dirty="0"/>
              <a:t>Copy file into SD card</a:t>
            </a:r>
          </a:p>
          <a:p>
            <a:pPr lvl="1"/>
            <a:r>
              <a:rPr lang="en-US" altLang="zh-TW" dirty="0" err="1"/>
              <a:t>bootcode.bin</a:t>
            </a:r>
            <a:endParaRPr lang="en-US" altLang="zh-TW" dirty="0"/>
          </a:p>
          <a:p>
            <a:pPr lvl="1"/>
            <a:r>
              <a:rPr lang="en-US" altLang="zh-TW" dirty="0" err="1"/>
              <a:t>start.elf</a:t>
            </a:r>
            <a:endParaRPr lang="en-US" altLang="zh-TW" dirty="0"/>
          </a:p>
          <a:p>
            <a:pPr lvl="1"/>
            <a:r>
              <a:rPr lang="en-US" altLang="zh-TW" dirty="0" err="1"/>
              <a:t>kernel.img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26DA55-3812-4A46-AA8A-977E61C2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89" y="2495608"/>
            <a:ext cx="6459885" cy="42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Build </a:t>
            </a:r>
            <a:r>
              <a:rPr lang="it-IT" altLang="zh-TW" dirty="0"/>
              <a:t>Raspberry Pi OS Image</a:t>
            </a:r>
            <a:endParaRPr lang="en-US" altLang="zh-TW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en-US" altLang="zh-TW" dirty="0"/>
              <a:t>Purpose: get </a:t>
            </a:r>
            <a:r>
              <a:rPr lang="en-US" altLang="zh-TW" dirty="0" err="1">
                <a:solidFill>
                  <a:srgbClr val="FF0000"/>
                </a:solidFill>
              </a:rPr>
              <a:t>bootcode.bin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&amp; </a:t>
            </a:r>
            <a:r>
              <a:rPr lang="en-US" altLang="zh-TW" dirty="0" err="1">
                <a:solidFill>
                  <a:srgbClr val="FF0000"/>
                </a:solidFill>
              </a:rPr>
              <a:t>start.elf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>
                <a:hlinkClick r:id="rId2"/>
              </a:rPr>
              <a:t>Download image</a:t>
            </a:r>
            <a:endParaRPr lang="en-US" altLang="zh-TW" dirty="0"/>
          </a:p>
          <a:p>
            <a:pPr eaLnBrk="1" hangingPunct="1"/>
            <a:r>
              <a:rPr lang="en-US" altLang="zh-TW" dirty="0"/>
              <a:t>unzip 2020-05-27-raspios-buster-lite-armhf.zip</a:t>
            </a:r>
          </a:p>
          <a:p>
            <a:pPr eaLnBrk="1" hangingPunct="1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mkdosfs</a:t>
            </a:r>
            <a:r>
              <a:rPr lang="en-US" altLang="zh-TW" dirty="0"/>
              <a:t> -F 32 -v /dev/sdd1</a:t>
            </a:r>
          </a:p>
          <a:p>
            <a:pPr eaLnBrk="1" hangingPunct="1"/>
            <a:r>
              <a:rPr lang="en-US" altLang="zh-TW" dirty="0" err="1"/>
              <a:t>umount</a:t>
            </a:r>
            <a:r>
              <a:rPr lang="en-US" altLang="zh-TW" dirty="0"/>
              <a:t> /dev/</a:t>
            </a:r>
            <a:r>
              <a:rPr lang="en-US" altLang="zh-TW" dirty="0" err="1"/>
              <a:t>sdd</a:t>
            </a:r>
            <a:endParaRPr lang="en-US" altLang="zh-TW" dirty="0"/>
          </a:p>
          <a:p>
            <a:pPr eaLnBrk="1" hangingPunct="1"/>
            <a:r>
              <a:rPr lang="en-US" altLang="zh-TW" dirty="0"/>
              <a:t>dd bs=4M if= 2020-05-27-raspios-buster-lite-armhf.img of=/dev/</a:t>
            </a:r>
            <a:r>
              <a:rPr lang="en-US" altLang="zh-TW" dirty="0" err="1"/>
              <a:t>sdd</a:t>
            </a:r>
            <a:r>
              <a:rPr lang="en-US" altLang="zh-TW" dirty="0"/>
              <a:t> conv=</a:t>
            </a:r>
            <a:r>
              <a:rPr lang="en-US" altLang="zh-TW" dirty="0" err="1"/>
              <a:t>fsync</a:t>
            </a:r>
            <a:endParaRPr lang="en-US" altLang="zh-TW" dirty="0"/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Circuit &amp; Pins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3EE471-0104-4744-94F0-FFAE370A75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Raspberry Pi 2 &amp; 3 釘選標頭">
            <a:extLst>
              <a:ext uri="{FF2B5EF4-FFF2-40B4-BE49-F238E27FC236}">
                <a16:creationId xmlns:a16="http://schemas.microsoft.com/office/drawing/2014/main" id="{84F047C3-5156-4694-86AE-F53FDAB4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89" y="823528"/>
            <a:ext cx="95821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號: 向下 1">
            <a:extLst>
              <a:ext uri="{FF2B5EF4-FFF2-40B4-BE49-F238E27FC236}">
                <a16:creationId xmlns:a16="http://schemas.microsoft.com/office/drawing/2014/main" id="{F6E2D9D1-01B0-45AF-8FBD-20952516E21D}"/>
              </a:ext>
            </a:extLst>
          </p:cNvPr>
          <p:cNvSpPr/>
          <p:nvPr/>
        </p:nvSpPr>
        <p:spPr>
          <a:xfrm rot="5400000">
            <a:off x="11325313" y="5912766"/>
            <a:ext cx="322663" cy="77166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49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D1493-8C2E-4240-A50C-60B292715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Hands-on Time</a:t>
            </a:r>
            <a:endParaRPr lang="zh-TW" alt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AF36B6-06AA-456F-9B25-BE54AB69C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Working man Icon of Glyph style - Available in SVG, PNG, EPS, AI ...">
            <a:extLst>
              <a:ext uri="{FF2B5EF4-FFF2-40B4-BE49-F238E27FC236}">
                <a16:creationId xmlns:a16="http://schemas.microsoft.com/office/drawing/2014/main" id="{B7A051AC-D341-4312-8CC2-6D483E14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063" y="42782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7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Homework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C3EE471-0104-4744-94F0-FFAE370A75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摩斯電碼</a:t>
            </a:r>
            <a:endParaRPr lang="en-US" altLang="zh-TW" dirty="0"/>
          </a:p>
          <a:p>
            <a:r>
              <a:rPr lang="en-US" altLang="zh-TW" dirty="0"/>
              <a:t>Make LEDs blink, show the word </a:t>
            </a:r>
          </a:p>
          <a:p>
            <a:pPr marL="0" indent="0">
              <a:buNone/>
            </a:pPr>
            <a:r>
              <a:rPr lang="en-US" altLang="zh-TW" dirty="0"/>
              <a:t>“</a:t>
            </a:r>
            <a:r>
              <a:rPr lang="en-US" altLang="zh-TW" dirty="0" err="1"/>
              <a:t>RTES”in</a:t>
            </a:r>
            <a:r>
              <a:rPr lang="en-US" altLang="zh-TW" dirty="0"/>
              <a:t> Morse code.</a:t>
            </a:r>
          </a:p>
          <a:p>
            <a:r>
              <a:rPr lang="en-US" altLang="zh-TW" dirty="0"/>
              <a:t>Care the time interval (1 time &amp; 3 times)</a:t>
            </a:r>
          </a:p>
          <a:p>
            <a:r>
              <a:rPr lang="en-US" altLang="zh-TW" dirty="0"/>
              <a:t>Write comments</a:t>
            </a:r>
          </a:p>
          <a:p>
            <a:r>
              <a:rPr lang="en-US" altLang="zh-TW" dirty="0"/>
              <a:t>Shorten your code</a:t>
            </a:r>
            <a:r>
              <a:rPr lang="zh-TW" altLang="en-US" dirty="0"/>
              <a:t> </a:t>
            </a:r>
            <a:r>
              <a:rPr lang="en-US" altLang="zh-TW"/>
              <a:t>(hint: use </a:t>
            </a:r>
            <a:r>
              <a:rPr lang="en-US" altLang="zh-TW">
                <a:solidFill>
                  <a:srgbClr val="FF0000"/>
                </a:solidFill>
              </a:rPr>
              <a:t>macro)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Explain your code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 descr="https://upload.wikimedia.org/wikipedia/commons/thumb/9/93/%E5%9B%BD%E9%99%85%E6%91%A9%E5%B0%94%E6%96%AF%E7%94%B5%E7%A0%81.svg/315px-%E5%9B%BD%E9%99%85%E6%91%A9%E5%B0%94%E6%96%AF%E7%94%B5%E7%A0%81.svg.png">
            <a:extLst>
              <a:ext uri="{FF2B5EF4-FFF2-40B4-BE49-F238E27FC236}">
                <a16:creationId xmlns:a16="http://schemas.microsoft.com/office/drawing/2014/main" id="{212B1834-6229-4EFE-9081-4EADBC44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43" y="685265"/>
            <a:ext cx="4670949" cy="602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r>
              <a:rPr lang="it-IT" altLang="zh-TW" dirty="0"/>
              <a:t>Specification of Raspberry Pi 3 Model B+ </a:t>
            </a:r>
          </a:p>
          <a:p>
            <a:pPr eaLnBrk="1" hangingPunct="1"/>
            <a:r>
              <a:rPr lang="en-US" altLang="zh-TW" dirty="0"/>
              <a:t>Implementation</a:t>
            </a:r>
          </a:p>
          <a:p>
            <a:pPr eaLnBrk="1" hangingPunct="1"/>
            <a:r>
              <a:rPr lang="en-US" altLang="zh-TW" dirty="0"/>
              <a:t>Kernel Building</a:t>
            </a:r>
          </a:p>
          <a:p>
            <a:pPr eaLnBrk="1" hangingPunct="1"/>
            <a:r>
              <a:rPr lang="en-US" altLang="zh-TW" dirty="0"/>
              <a:t>Boot Procedure</a:t>
            </a:r>
          </a:p>
          <a:p>
            <a:pPr eaLnBrk="1" hangingPunct="1"/>
            <a:r>
              <a:rPr lang="en-US" altLang="zh-TW" dirty="0"/>
              <a:t>Build </a:t>
            </a:r>
            <a:r>
              <a:rPr lang="it-IT" altLang="zh-TW" dirty="0"/>
              <a:t>Raspberry Pi OS Image</a:t>
            </a:r>
            <a:endParaRPr lang="en-US" altLang="zh-TW" dirty="0"/>
          </a:p>
          <a:p>
            <a:pPr eaLnBrk="1" hangingPunct="1"/>
            <a:r>
              <a:rPr lang="en-US" altLang="zh-TW" dirty="0"/>
              <a:t>Circuit &amp; Pins</a:t>
            </a:r>
          </a:p>
          <a:p>
            <a:pPr eaLnBrk="1" hangingPunct="1"/>
            <a:r>
              <a:rPr lang="en-US" altLang="zh-TW" dirty="0"/>
              <a:t>Hands-on Time</a:t>
            </a:r>
          </a:p>
          <a:p>
            <a:pPr eaLnBrk="1" hangingPunct="1"/>
            <a:r>
              <a:rPr lang="en-US" altLang="zh-TW" dirty="0"/>
              <a:t>Homework</a:t>
            </a:r>
          </a:p>
          <a:p>
            <a:pPr eaLnBrk="1" hangingPunct="1"/>
            <a:r>
              <a:rPr lang="en-US" altLang="zh-TW" dirty="0"/>
              <a:t>Sincere Blessings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Sincere blessings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7F1C0F-D106-43E2-BD73-BD0E17FD74F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361737" y="836614"/>
            <a:ext cx="8044262" cy="58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TW" dirty="0"/>
              <a:t>Specification of Raspberry Pi 3 Model B+ </a:t>
            </a:r>
            <a:endParaRPr lang="en-US" altLang="zh-TW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endParaRPr lang="zh-TW" altLang="en-US" dirty="0"/>
          </a:p>
        </p:txBody>
      </p:sp>
      <p:pic>
        <p:nvPicPr>
          <p:cNvPr id="1026" name="Picture 2" descr="Raspberry Pi 3 Model B+ 樹莓派3代2019 Plus 最新版本NCC認證英國RS ...">
            <a:extLst>
              <a:ext uri="{FF2B5EF4-FFF2-40B4-BE49-F238E27FC236}">
                <a16:creationId xmlns:a16="http://schemas.microsoft.com/office/drawing/2014/main" id="{BA363547-C924-4D21-9EF2-0E5A5CD9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79" y="836614"/>
            <a:ext cx="97536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F0380637-382D-400F-840A-F03DCF0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TW" dirty="0"/>
              <a:t>Specification of Raspberry Pi 3 Model B+ </a:t>
            </a:r>
            <a:endParaRPr lang="en-US" altLang="zh-TW" dirty="0"/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C1AF9E81-16F0-4097-8A10-A602532B5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740" y="981076"/>
            <a:ext cx="11571078" cy="5400675"/>
          </a:xfrm>
        </p:spPr>
        <p:txBody>
          <a:bodyPr/>
          <a:lstStyle/>
          <a:p>
            <a:pPr eaLnBrk="1" hangingPunct="1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8F4918-460E-4629-B112-47F95404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19" y="836614"/>
            <a:ext cx="6551556" cy="61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ACCD0-5D32-4D26-85AD-1EA367D8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793E3-AFA4-44F6-87C4-8E36B4AEAD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Written in ARM assembly language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equ</a:t>
            </a:r>
            <a:r>
              <a:rPr lang="en-US" altLang="zh-TW" dirty="0"/>
              <a:t> : assigns a value to a symbol , </a:t>
            </a:r>
            <a:r>
              <a:rPr lang="en-US" altLang="zh-TW" dirty="0" err="1"/>
              <a:t>i.e</a:t>
            </a:r>
            <a:r>
              <a:rPr lang="en-US" altLang="zh-TW" dirty="0"/>
              <a:t>  </a:t>
            </a:r>
            <a:r>
              <a:rPr lang="en-US" altLang="zh-TW" dirty="0" err="1"/>
              <a:t>abc</a:t>
            </a:r>
            <a:r>
              <a:rPr lang="en-US" altLang="zh-TW" dirty="0"/>
              <a:t> .</a:t>
            </a:r>
            <a:r>
              <a:rPr lang="en-US" altLang="zh-TW" dirty="0" err="1"/>
              <a:t>equ</a:t>
            </a:r>
            <a:r>
              <a:rPr lang="en-US" altLang="zh-TW" dirty="0"/>
              <a:t> 5 ,  </a:t>
            </a:r>
            <a:r>
              <a:rPr lang="en-US" altLang="zh-TW" dirty="0" err="1"/>
              <a:t>abc</a:t>
            </a:r>
            <a:r>
              <a:rPr lang="en-US" altLang="zh-TW" dirty="0"/>
              <a:t> now represents five</a:t>
            </a:r>
          </a:p>
          <a:p>
            <a:pPr lvl="1"/>
            <a:r>
              <a:rPr lang="en-US" altLang="zh-TW" dirty="0" err="1"/>
              <a:t>ldr</a:t>
            </a:r>
            <a:r>
              <a:rPr lang="en-US" altLang="zh-TW" dirty="0"/>
              <a:t> : loads from memory</a:t>
            </a:r>
          </a:p>
          <a:p>
            <a:pPr lvl="1"/>
            <a:r>
              <a:rPr lang="en-US" altLang="zh-TW" dirty="0"/>
              <a:t>str : writes to memory</a:t>
            </a:r>
          </a:p>
          <a:p>
            <a:pPr lvl="1"/>
            <a:r>
              <a:rPr lang="en-US" altLang="zh-TW" dirty="0" err="1"/>
              <a:t>cmp</a:t>
            </a:r>
            <a:r>
              <a:rPr lang="en-US" altLang="zh-TW" dirty="0"/>
              <a:t> : compares two values by performing a subtraction. Sets flags.</a:t>
            </a:r>
          </a:p>
          <a:p>
            <a:pPr lvl="1"/>
            <a:r>
              <a:rPr lang="en-US" altLang="zh-TW" dirty="0"/>
              <a:t>b : branch to label</a:t>
            </a:r>
          </a:p>
          <a:p>
            <a:pPr lvl="1"/>
            <a:r>
              <a:rPr lang="en-US" altLang="zh-TW" dirty="0"/>
              <a:t>add : performs arithmetic</a:t>
            </a:r>
          </a:p>
          <a:p>
            <a:r>
              <a:rPr lang="en-US" altLang="zh-TW" dirty="0"/>
              <a:t>Reference: </a:t>
            </a:r>
            <a:r>
              <a:rPr lang="zh-TW" altLang="en-US" dirty="0">
                <a:hlinkClick r:id="rId2"/>
              </a:rPr>
              <a:t>成大資工 </a:t>
            </a:r>
            <a:r>
              <a:rPr lang="en-US" altLang="zh-TW" dirty="0">
                <a:hlinkClick r:id="rId2"/>
              </a:rPr>
              <a:t>Wiki – ARMv8</a:t>
            </a:r>
            <a:r>
              <a:rPr lang="en-US" altLang="zh-TW" dirty="0"/>
              <a:t> , ARM.Reference_Manual.pdf</a:t>
            </a:r>
          </a:p>
        </p:txBody>
      </p:sp>
    </p:spTree>
    <p:extLst>
      <p:ext uri="{BB962C8B-B14F-4D97-AF65-F5344CB8AC3E}">
        <p14:creationId xmlns:p14="http://schemas.microsoft.com/office/powerpoint/2010/main" val="25497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ACCD0-5D32-4D26-85AD-1EA367D8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793E3-AFA4-44F6-87C4-8E36B4AEAD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5D2F24-EA3B-47B6-826A-FE7269C0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37" y="86911"/>
            <a:ext cx="9644535" cy="67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ACCD0-5D32-4D26-85AD-1EA367D8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793E3-AFA4-44F6-87C4-8E36B4AEAD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Base address of GPIO : </a:t>
            </a:r>
            <a:r>
              <a:rPr lang="en-US" altLang="zh-TW" dirty="0">
                <a:solidFill>
                  <a:srgbClr val="FF0000"/>
                </a:solidFill>
              </a:rPr>
              <a:t>0x3f200000</a:t>
            </a:r>
          </a:p>
          <a:p>
            <a:r>
              <a:rPr lang="en-US" altLang="zh-TW" dirty="0"/>
              <a:t>How to access GPIO ?</a:t>
            </a:r>
          </a:p>
          <a:p>
            <a:pPr lvl="1"/>
            <a:r>
              <a:rPr lang="en-US" altLang="zh-TW" dirty="0"/>
              <a:t>SELECT reg. : select GPIO for input/output</a:t>
            </a:r>
          </a:p>
          <a:p>
            <a:pPr lvl="1"/>
            <a:r>
              <a:rPr lang="en-US" altLang="zh-TW" dirty="0"/>
              <a:t>SET reg.        : set GPIO for high vol.</a:t>
            </a:r>
          </a:p>
          <a:p>
            <a:pPr lvl="1"/>
            <a:r>
              <a:rPr lang="en-US" altLang="zh-TW" dirty="0"/>
              <a:t>CLEAR reg.   : clear GPIO for low vol.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75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E93917-0DB6-423D-88BC-357B922D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26" y="1033181"/>
            <a:ext cx="8768348" cy="54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98C69-275B-44E9-B942-7011DB6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6B764-0FE7-48C4-909E-3CDA93A04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5AFD7B-3FDF-4425-A497-A509E259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81" y="904011"/>
            <a:ext cx="7216781" cy="55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92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543</Words>
  <Application>Microsoft Office PowerPoint</Application>
  <PresentationFormat>寬螢幕</PresentationFormat>
  <Paragraphs>90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5" baseType="lpstr">
      <vt:lpstr>微軟正黑體</vt:lpstr>
      <vt:lpstr>新細明體</vt:lpstr>
      <vt:lpstr>標楷體</vt:lpstr>
      <vt:lpstr>Arial</vt:lpstr>
      <vt:lpstr>Bookman Old Style</vt:lpstr>
      <vt:lpstr>Calibri</vt:lpstr>
      <vt:lpstr>Calibri Light</vt:lpstr>
      <vt:lpstr>Century</vt:lpstr>
      <vt:lpstr>Century Schoolbook</vt:lpstr>
      <vt:lpstr>Gill Sans MT</vt:lpstr>
      <vt:lpstr>Segoe UI Semilight</vt:lpstr>
      <vt:lpstr>Wingdings</vt:lpstr>
      <vt:lpstr>Wingdings 3</vt:lpstr>
      <vt:lpstr>原創</vt:lpstr>
      <vt:lpstr>Office 佈景主題</vt:lpstr>
      <vt:lpstr>Embedded System Laboratory</vt:lpstr>
      <vt:lpstr>Outline</vt:lpstr>
      <vt:lpstr>Specification of Raspberry Pi 3 Model B+ </vt:lpstr>
      <vt:lpstr>Specification of Raspberry Pi 3 Model B+ </vt:lpstr>
      <vt:lpstr>Implementation</vt:lpstr>
      <vt:lpstr>PowerPoint 簡報</vt:lpstr>
      <vt:lpstr>Implementation</vt:lpstr>
      <vt:lpstr>Implementation</vt:lpstr>
      <vt:lpstr>Implementation</vt:lpstr>
      <vt:lpstr>Implementation</vt:lpstr>
      <vt:lpstr>PowerPoint 簡報</vt:lpstr>
      <vt:lpstr>Implementation</vt:lpstr>
      <vt:lpstr>Kernel Building</vt:lpstr>
      <vt:lpstr>Boot Procedure</vt:lpstr>
      <vt:lpstr>Boot Procedure</vt:lpstr>
      <vt:lpstr>Build Raspberry Pi OS Image</vt:lpstr>
      <vt:lpstr>Circuit &amp; Pins</vt:lpstr>
      <vt:lpstr>Hands-on Time</vt:lpstr>
      <vt:lpstr>Homework</vt:lpstr>
      <vt:lpstr>Sincere blessings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Laboratory</dc:title>
  <dc:creator>家偉 許</dc:creator>
  <cp:lastModifiedBy>User</cp:lastModifiedBy>
  <cp:revision>46</cp:revision>
  <dcterms:created xsi:type="dcterms:W3CDTF">2020-07-15T03:30:31Z</dcterms:created>
  <dcterms:modified xsi:type="dcterms:W3CDTF">2020-07-29T16:05:06Z</dcterms:modified>
</cp:coreProperties>
</file>