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87" r:id="rId6"/>
    <p:sldId id="268" r:id="rId7"/>
    <p:sldId id="289" r:id="rId8"/>
    <p:sldId id="290" r:id="rId9"/>
    <p:sldId id="261" r:id="rId10"/>
    <p:sldId id="274" r:id="rId11"/>
    <p:sldId id="275" r:id="rId12"/>
    <p:sldId id="276" r:id="rId13"/>
    <p:sldId id="291" r:id="rId14"/>
    <p:sldId id="292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8" r:id="rId25"/>
    <p:sldId id="305" r:id="rId26"/>
    <p:sldId id="306" r:id="rId27"/>
    <p:sldId id="309" r:id="rId28"/>
    <p:sldId id="30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1920" autoAdjust="0"/>
  </p:normalViewPr>
  <p:slideViewPr>
    <p:cSldViewPr snapToGrid="0">
      <p:cViewPr varScale="1">
        <p:scale>
          <a:sx n="101" d="100"/>
          <a:sy n="101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20277-27C5-4230-B74E-29159534B250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2EA8-DE73-4BC0-9E80-0A8311969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26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05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一個是完整功能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PL011 (UART0).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目前內建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driver /dev/ttyAMA0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5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78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2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2EA8-DE73-4BC0-9E80-0A8311969C9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7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9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">
            <a:extLst>
              <a:ext uri="{FF2B5EF4-FFF2-40B4-BE49-F238E27FC236}">
                <a16:creationId xmlns:a16="http://schemas.microsoft.com/office/drawing/2014/main" id="{47524980-D7CB-419E-BF89-291A86A311F0}"/>
              </a:ext>
            </a:extLst>
          </p:cNvPr>
          <p:cNvSpPr/>
          <p:nvPr/>
        </p:nvSpPr>
        <p:spPr>
          <a:xfrm>
            <a:off x="1206500" y="2206626"/>
            <a:ext cx="97536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32">
            <a:extLst>
              <a:ext uri="{FF2B5EF4-FFF2-40B4-BE49-F238E27FC236}">
                <a16:creationId xmlns:a16="http://schemas.microsoft.com/office/drawing/2014/main" id="{942EB4A4-3569-4656-A58A-2F0A5F758B88}"/>
              </a:ext>
            </a:extLst>
          </p:cNvPr>
          <p:cNvSpPr/>
          <p:nvPr/>
        </p:nvSpPr>
        <p:spPr>
          <a:xfrm>
            <a:off x="1219200" y="3606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1ED8E4D3-A3C2-460D-914E-3EC65DA4352A}"/>
              </a:ext>
            </a:extLst>
          </p:cNvPr>
          <p:cNvSpPr/>
          <p:nvPr/>
        </p:nvSpPr>
        <p:spPr>
          <a:xfrm>
            <a:off x="1206500" y="2206626"/>
            <a:ext cx="3048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31">
            <a:extLst>
              <a:ext uri="{FF2B5EF4-FFF2-40B4-BE49-F238E27FC236}">
                <a16:creationId xmlns:a16="http://schemas.microsoft.com/office/drawing/2014/main" id="{8CB337CC-4A02-433D-BEE6-5C60DDB361DA}"/>
              </a:ext>
            </a:extLst>
          </p:cNvPr>
          <p:cNvSpPr/>
          <p:nvPr/>
        </p:nvSpPr>
        <p:spPr>
          <a:xfrm>
            <a:off x="10703984" y="3606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10" name="Picture 2" descr="http://140.116.72.245/images/labbar.jpg">
            <a:extLst>
              <a:ext uri="{FF2B5EF4-FFF2-40B4-BE49-F238E27FC236}">
                <a16:creationId xmlns:a16="http://schemas.microsoft.com/office/drawing/2014/main" id="{3897A19E-2627-4287-AF02-4C2D59D3F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5373688"/>
            <a:ext cx="7810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副標題 8">
            <a:extLst>
              <a:ext uri="{FF2B5EF4-FFF2-40B4-BE49-F238E27FC236}">
                <a16:creationId xmlns:a16="http://schemas.microsoft.com/office/drawing/2014/main" id="{BB840655-83CC-4489-9EA9-1D54F197A93D}"/>
              </a:ext>
            </a:extLst>
          </p:cNvPr>
          <p:cNvSpPr txBox="1">
            <a:spLocks/>
          </p:cNvSpPr>
          <p:nvPr userDrawn="1"/>
        </p:nvSpPr>
        <p:spPr>
          <a:xfrm>
            <a:off x="1606551" y="1557338"/>
            <a:ext cx="900218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kumimoji="0" lang="en-US" sz="2400" dirty="0">
              <a:latin typeface="Century" pitchFamily="18" charset="0"/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4B68555F-0F89-4B32-8859-5481D8154C5B}"/>
              </a:ext>
            </a:extLst>
          </p:cNvPr>
          <p:cNvSpPr/>
          <p:nvPr userDrawn="1"/>
        </p:nvSpPr>
        <p:spPr>
          <a:xfrm>
            <a:off x="1200151" y="1447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195075B8-7317-4927-A214-14F95A7AD7B4}"/>
              </a:ext>
            </a:extLst>
          </p:cNvPr>
          <p:cNvSpPr/>
          <p:nvPr userDrawn="1"/>
        </p:nvSpPr>
        <p:spPr>
          <a:xfrm>
            <a:off x="12001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7DC3A410-71D8-4165-800B-7F2EFAE8DD4E}"/>
              </a:ext>
            </a:extLst>
          </p:cNvPr>
          <p:cNvSpPr/>
          <p:nvPr userDrawn="1"/>
        </p:nvSpPr>
        <p:spPr>
          <a:xfrm>
            <a:off x="106870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2276872"/>
            <a:ext cx="9144000" cy="1158974"/>
          </a:xfrm>
        </p:spPr>
        <p:txBody>
          <a:bodyPr anchor="t"/>
          <a:lstStyle>
            <a:lvl1pPr algn="l">
              <a:defRPr sz="3200" baseline="0">
                <a:solidFill>
                  <a:schemeClr val="tx1"/>
                </a:solidFill>
                <a:latin typeface="Century Schoolbook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583499" y="3683496"/>
            <a:ext cx="9025003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Century Schoolbook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5" name="日期版面配置區 27">
            <a:extLst>
              <a:ext uri="{FF2B5EF4-FFF2-40B4-BE49-F238E27FC236}">
                <a16:creationId xmlns:a16="http://schemas.microsoft.com/office/drawing/2014/main" id="{019C5B47-0C86-44C6-8FA4-659B5F6E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16" name="頁尾版面配置區 16">
            <a:extLst>
              <a:ext uri="{FF2B5EF4-FFF2-40B4-BE49-F238E27FC236}">
                <a16:creationId xmlns:a16="http://schemas.microsoft.com/office/drawing/2014/main" id="{7D84F626-2AA0-4FB9-8593-0F630C1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7" name="投影片編號版面配置區 28">
            <a:extLst>
              <a:ext uri="{FF2B5EF4-FFF2-40B4-BE49-F238E27FC236}">
                <a16:creationId xmlns:a16="http://schemas.microsoft.com/office/drawing/2014/main" id="{3C2F031B-9A23-484C-AD4B-28BFBB3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ECE917C5-CF7D-42AE-ABBD-43460FFF6B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0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8898E49-FBED-4169-82B3-56C5D8F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A34350D4-7DAA-423B-B7FD-1B85100D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8E7D7CBE-2E59-4BE3-9264-DE11F0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F01C2-C56F-4DA5-9ADB-B9C4664237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5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6">
            <a:extLst>
              <a:ext uri="{FF2B5EF4-FFF2-40B4-BE49-F238E27FC236}">
                <a16:creationId xmlns:a16="http://schemas.microsoft.com/office/drawing/2014/main" id="{D9941F2E-D7B0-4D13-A5C3-1B10C3FBE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5" name="等腰三角形 7">
            <a:extLst>
              <a:ext uri="{FF2B5EF4-FFF2-40B4-BE49-F238E27FC236}">
                <a16:creationId xmlns:a16="http://schemas.microsoft.com/office/drawing/2014/main" id="{12113770-9355-425A-BCA4-3C75B49319DA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直線接點 8">
            <a:extLst>
              <a:ext uri="{FF2B5EF4-FFF2-40B4-BE49-F238E27FC236}">
                <a16:creationId xmlns:a16="http://schemas.microsoft.com/office/drawing/2014/main" id="{26DD11A8-4FF1-4D22-919E-D50E49D464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D54BA3D6-D745-45DB-8152-3824671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D8210BA-8558-4B8E-9DFC-AB4D26EE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592A89B-D352-4875-98A7-9B140B5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1A0B-6142-4969-A473-3479B658E8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3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>
            <a:extLst>
              <a:ext uri="{FF2B5EF4-FFF2-40B4-BE49-F238E27FC236}">
                <a16:creationId xmlns:a16="http://schemas.microsoft.com/office/drawing/2014/main" id="{8A5BA6F9-16B5-4578-A904-81A70144CB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84467" y="6453189"/>
            <a:ext cx="7683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latin typeface="Gill Sans MT" panose="020B0502020104020203" pitchFamily="34" charset="0"/>
              </a:rPr>
              <a:t>P. </a:t>
            </a:r>
            <a:fld id="{07F878F5-D8DD-4379-BF44-1D94797BDF1D}" type="slidenum">
              <a:rPr kumimoji="0" lang="en-US" altLang="zh-TW" sz="1400">
                <a:latin typeface="Gill Sans MT" panose="020B0502020104020203" pitchFamily="34" charset="0"/>
              </a:rPr>
              <a:pPr algn="r" eaLnBrk="1" hangingPunct="1"/>
              <a:t>‹#›</a:t>
            </a:fld>
            <a:endParaRPr kumimoji="0" lang="zh-TW" altLang="en-US" sz="1400">
              <a:latin typeface="Gill Sans MT" panose="020B05020201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35360" y="980728"/>
            <a:ext cx="11617291" cy="54006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8694271-A8BF-4FD6-8B7B-7FEAEF4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2517" y="6456364"/>
            <a:ext cx="1344083" cy="365125"/>
          </a:xfrm>
        </p:spPr>
        <p:txBody>
          <a:bodyPr/>
          <a:lstStyle>
            <a:lvl1pPr algn="r">
              <a:defRPr b="1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67CC58C-8793-42FD-85E7-9077CE63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8318" y="6456364"/>
            <a:ext cx="5568949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777D946-D06B-445F-B9EE-C649327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6867" y="6456364"/>
            <a:ext cx="1344084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2011/7/14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48CCEF06-F055-4C02-A0BD-319A37741F30}"/>
              </a:ext>
            </a:extLst>
          </p:cNvPr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6E5EC17D-D087-4EE1-8785-69B5D32382FE}"/>
              </a:ext>
            </a:extLst>
          </p:cNvPr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DA62849F-F56F-4C1C-B9DF-57619B8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7258C488-5856-401C-8708-6F2DB65B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2448FF87-BEDE-4E14-BD88-8D4850FA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1A363480-EB25-4885-8F58-FB65ABC1B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7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5F0035F-F9A5-4D47-BEF1-FD49A7D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2DEFADAB-4AC4-44FD-98D8-A5079455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360E38E0-B5E7-4F3A-B080-F82D5D27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E6C88-9A26-4967-A5FA-78AC1F0E6D3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>
            <a:extLst>
              <a:ext uri="{FF2B5EF4-FFF2-40B4-BE49-F238E27FC236}">
                <a16:creationId xmlns:a16="http://schemas.microsoft.com/office/drawing/2014/main" id="{2E393706-AA7D-4532-984E-AF3215EF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0C053DEB-C043-40F7-9382-4C67E860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22">
            <a:extLst>
              <a:ext uri="{FF2B5EF4-FFF2-40B4-BE49-F238E27FC236}">
                <a16:creationId xmlns:a16="http://schemas.microsoft.com/office/drawing/2014/main" id="{A1742C45-F009-4F37-BD0D-4C8DD3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3686C-042A-4864-8FED-915AF4367A7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74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5">
            <a:extLst>
              <a:ext uri="{FF2B5EF4-FFF2-40B4-BE49-F238E27FC236}">
                <a16:creationId xmlns:a16="http://schemas.microsoft.com/office/drawing/2014/main" id="{1FEB7BFA-04C2-4AD3-9ADD-1389A7E6416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97E4602F-6C62-4DA4-9A4A-84B5D20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60F66F9-44DE-45C0-9267-E168562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29E6EA9-A390-45FE-9C54-341A1A4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F3C4A-9F66-4D39-BA65-D77419ED39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4">
            <a:extLst>
              <a:ext uri="{FF2B5EF4-FFF2-40B4-BE49-F238E27FC236}">
                <a16:creationId xmlns:a16="http://schemas.microsoft.com/office/drawing/2014/main" id="{9C288563-68ED-4A4E-A87F-28DC94AC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3" name="等腰三角形 5">
            <a:extLst>
              <a:ext uri="{FF2B5EF4-FFF2-40B4-BE49-F238E27FC236}">
                <a16:creationId xmlns:a16="http://schemas.microsoft.com/office/drawing/2014/main" id="{A3386CD8-F161-4153-952D-2C75D7BF25F9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4" name="日期版面配置區 1">
            <a:extLst>
              <a:ext uri="{FF2B5EF4-FFF2-40B4-BE49-F238E27FC236}">
                <a16:creationId xmlns:a16="http://schemas.microsoft.com/office/drawing/2014/main" id="{037BE58B-9658-42D6-98E8-9546DAB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299847D5-25D9-4AD0-9830-0C736DA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45887BC-12B2-4B05-89F4-A7B6BCA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021AA-A580-4CAC-90D4-EBE9503E73D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9D96B72D-C723-42B3-9588-CC5AEE8A0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直線接點 9">
            <a:extLst>
              <a:ext uri="{FF2B5EF4-FFF2-40B4-BE49-F238E27FC236}">
                <a16:creationId xmlns:a16="http://schemas.microsoft.com/office/drawing/2014/main" id="{284521B0-DADE-4971-ABC7-257FD69DBE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7" name="等腰三角形 8">
            <a:extLst>
              <a:ext uri="{FF2B5EF4-FFF2-40B4-BE49-F238E27FC236}">
                <a16:creationId xmlns:a16="http://schemas.microsoft.com/office/drawing/2014/main" id="{E36EE3F3-BF43-4708-A281-9161224A5C7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7846EB26-A488-439C-932A-B8DEA3C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劉建宏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4FC6286-400E-4945-A099-B736A8A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2F96B194-CAD6-421E-9276-66216EF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D978B-9314-40D8-989D-DD081338F34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343A87C0-74BF-4F16-97EC-26096F41D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1A8ABB7D-A850-42E6-91A9-FF8731044510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DC5C9209-133C-442E-95B1-4DC9D14E0C7D}"/>
              </a:ext>
            </a:extLst>
          </p:cNvPr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207A7B93-F8A9-49CC-A04E-838483B3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08B8C36-67BE-4C79-95C9-DBD8FB5F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356D8258-7166-4C05-B2D7-33E6332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48C23-8D30-452F-A2B7-86E11E3034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6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>
            <a:extLst>
              <a:ext uri="{FF2B5EF4-FFF2-40B4-BE49-F238E27FC236}">
                <a16:creationId xmlns:a16="http://schemas.microsoft.com/office/drawing/2014/main" id="{B6B06972-1FAB-484E-8985-F66C0AB3E9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4918" y="152401"/>
            <a:ext cx="111379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文字版面配置區 12">
            <a:extLst>
              <a:ext uri="{FF2B5EF4-FFF2-40B4-BE49-F238E27FC236}">
                <a16:creationId xmlns:a16="http://schemas.microsoft.com/office/drawing/2014/main" id="{FF38F6BA-14F0-4562-864C-279F212ED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34433" y="981076"/>
            <a:ext cx="1161838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861DDA48-EF6B-4975-ACAA-D0B36171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6785" y="6456364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6D174D-4F44-4A77-8259-C15AA5B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5033" y="6456364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8478B65F-1532-457C-8E37-171D21B3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800" y="6456364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8F103A6A-E153-4011-9D94-F295CA4D50DF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031" name="直線接點 27">
            <a:extLst>
              <a:ext uri="{FF2B5EF4-FFF2-40B4-BE49-F238E27FC236}">
                <a16:creationId xmlns:a16="http://schemas.microsoft.com/office/drawing/2014/main" id="{35385505-D461-424A-8794-CFE72B09E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6453188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32" name="直線接點 28">
            <a:extLst>
              <a:ext uri="{FF2B5EF4-FFF2-40B4-BE49-F238E27FC236}">
                <a16:creationId xmlns:a16="http://schemas.microsoft.com/office/drawing/2014/main" id="{17438F44-2B4A-4D41-8B8E-B755FAE99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908050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74C5A1-855F-403B-8537-316DD026DFEA}"/>
              </a:ext>
            </a:extLst>
          </p:cNvPr>
          <p:cNvSpPr>
            <a:spLocks noChangeAspect="1"/>
          </p:cNvSpPr>
          <p:nvPr/>
        </p:nvSpPr>
        <p:spPr>
          <a:xfrm rot="5400000">
            <a:off x="298451" y="343959"/>
            <a:ext cx="457200" cy="38523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2058" name="Picture 2" descr="http://140.116.72.245/images/labbar.jpg">
            <a:extLst>
              <a:ext uri="{FF2B5EF4-FFF2-40B4-BE49-F238E27FC236}">
                <a16:creationId xmlns:a16="http://schemas.microsoft.com/office/drawing/2014/main" id="{41A313B2-972C-4F30-A92B-A6952852AF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96064"/>
            <a:ext cx="244263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2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electricimp.com/resources/uar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z2o.com/Blog/Post/PL2303HX-Win8-Win8.1-Win1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7C6CE0E-B27F-47B9-AFA8-2D781CE7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450" y="2524125"/>
            <a:ext cx="6858000" cy="1158875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Embedded System Laboratory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4E798E-425A-4762-BA97-0B9D3DC8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450" y="3683000"/>
            <a:ext cx="6769100" cy="533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TW" dirty="0"/>
              <a:t>Lecture 2: UART</a:t>
            </a:r>
          </a:p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BCF90C-D56A-4250-A69A-2FDD9BD98880}"/>
              </a:ext>
            </a:extLst>
          </p:cNvPr>
          <p:cNvSpPr txBox="1">
            <a:spLocks/>
          </p:cNvSpPr>
          <p:nvPr/>
        </p:nvSpPr>
        <p:spPr bwMode="auto">
          <a:xfrm>
            <a:off x="2743200" y="1573214"/>
            <a:ext cx="6858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1"/>
                </a:solidFill>
                <a:latin typeface="Century Schoolbook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2020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itchFamily="18" charset="0"/>
                <a:ea typeface="標楷體" panose="03000509000000000000" pitchFamily="65" charset="-120"/>
                <a:cs typeface="+mj-cs"/>
              </a:rPr>
              <a:t>Summer Training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41082F-7CAC-416F-8024-633EB4B47B06}"/>
              </a:ext>
            </a:extLst>
          </p:cNvPr>
          <p:cNvSpPr txBox="1"/>
          <p:nvPr/>
        </p:nvSpPr>
        <p:spPr>
          <a:xfrm>
            <a:off x="9480550" y="6401116"/>
            <a:ext cx="26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Made by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許家偉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2020/7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07D598C-3BBB-4893-9F9D-C1BF26237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frame</a:t>
            </a:r>
            <a:endParaRPr lang="zh-TW" altLang="en-US" dirty="0"/>
          </a:p>
        </p:txBody>
      </p:sp>
      <p:pic>
        <p:nvPicPr>
          <p:cNvPr id="2050" name="Picture 2" descr="https://developer.electricimp.com/sites/default/files/attachments/images/uart/uart3.png">
            <a:extLst>
              <a:ext uri="{FF2B5EF4-FFF2-40B4-BE49-F238E27FC236}">
                <a16:creationId xmlns:a16="http://schemas.microsoft.com/office/drawing/2014/main" id="{54210161-DBD8-4E76-A948-5E7A9D27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87" y="1436356"/>
            <a:ext cx="7023346" cy="444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DB0DEB-1E4D-49CB-AD8B-1D85C9389028}"/>
              </a:ext>
            </a:extLst>
          </p:cNvPr>
          <p:cNvSpPr txBox="1"/>
          <p:nvPr/>
        </p:nvSpPr>
        <p:spPr>
          <a:xfrm>
            <a:off x="169507" y="6079358"/>
            <a:ext cx="97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https://developer.electricimp.com/resources/uart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4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is odd/even/non parity bit</a:t>
            </a:r>
          </a:p>
          <a:p>
            <a:pPr lvl="1" eaLnBrk="1" hangingPunct="1"/>
            <a:r>
              <a:rPr lang="en-US" altLang="zh-TW" dirty="0"/>
              <a:t>the number of bit 1 in an word either even or odd</a:t>
            </a:r>
          </a:p>
          <a:p>
            <a:pPr lvl="2" eaLnBrk="1" hangingPunct="1"/>
            <a:r>
              <a:rPr lang="en-US" altLang="zh-TW" dirty="0"/>
              <a:t>even parity : we add a parity bit that number of bit 1 are even</a:t>
            </a:r>
          </a:p>
          <a:p>
            <a:pPr lvl="2" eaLnBrk="1" hangingPunct="1"/>
            <a:r>
              <a:rPr lang="en-US" altLang="zh-TW" dirty="0"/>
              <a:t>odd parity : we add a parity bit that number of bit 1 are odd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What is parity bit function</a:t>
            </a:r>
          </a:p>
          <a:p>
            <a:pPr lvl="1" eaLnBrk="1" hangingPunct="1"/>
            <a:r>
              <a:rPr lang="en-US" altLang="zh-TW" dirty="0"/>
              <a:t>UART of transmitter will calculate parity bit and send it </a:t>
            </a:r>
          </a:p>
          <a:p>
            <a:pPr lvl="1" eaLnBrk="1" hangingPunct="1"/>
            <a:r>
              <a:rPr lang="en-US" altLang="zh-TW" dirty="0"/>
              <a:t>UART of receiver will calculate parity bit from the data it receive</a:t>
            </a:r>
          </a:p>
          <a:p>
            <a:pPr lvl="1" eaLnBrk="1" hangingPunct="1"/>
            <a:r>
              <a:rPr lang="en-US" altLang="zh-TW" dirty="0"/>
              <a:t>compare two parity bit are same or not </a:t>
            </a:r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39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35527" y="980728"/>
            <a:ext cx="11617291" cy="5400600"/>
          </a:xfrm>
        </p:spPr>
        <p:txBody>
          <a:bodyPr/>
          <a:lstStyle/>
          <a:p>
            <a:r>
              <a:rPr lang="en-US" altLang="zh-TW" sz="2800" dirty="0"/>
              <a:t>Example : parity bit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grpSp>
        <p:nvGrpSpPr>
          <p:cNvPr id="7" name="群組 6"/>
          <p:cNvGrpSpPr>
            <a:grpSpLocks/>
          </p:cNvGrpSpPr>
          <p:nvPr/>
        </p:nvGrpSpPr>
        <p:grpSpPr bwMode="auto">
          <a:xfrm>
            <a:off x="2263547" y="1753714"/>
            <a:ext cx="7493012" cy="1681384"/>
            <a:chOff x="899405" y="1988840"/>
            <a:chExt cx="6912955" cy="1152128"/>
          </a:xfrm>
        </p:grpSpPr>
        <p:sp>
          <p:nvSpPr>
            <p:cNvPr id="8" name="矩形 7"/>
            <p:cNvSpPr/>
            <p:nvPr/>
          </p:nvSpPr>
          <p:spPr>
            <a:xfrm>
              <a:off x="899405" y="1988840"/>
              <a:ext cx="3456477" cy="11521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altLang="zh-TW" dirty="0"/>
            </a:p>
            <a:p>
              <a:pPr>
                <a:defRPr/>
              </a:pPr>
              <a:r>
                <a:rPr lang="zh-TW" altLang="en-US" dirty="0"/>
                <a:t>假設傳送 </a:t>
              </a:r>
              <a:r>
                <a:rPr lang="en-US" altLang="zh-TW" dirty="0"/>
                <a:t>word :</a:t>
              </a:r>
              <a:r>
                <a:rPr lang="zh-TW" altLang="en-US" dirty="0"/>
                <a:t> </a:t>
              </a:r>
              <a:r>
                <a:rPr lang="en-US" altLang="zh-TW" dirty="0"/>
                <a:t>0100 0000 </a:t>
              </a:r>
            </a:p>
            <a:p>
              <a:pPr>
                <a:defRPr/>
              </a:pPr>
              <a:r>
                <a:rPr lang="en-US" altLang="zh-TW" dirty="0"/>
                <a:t>odd parity bit : 0</a:t>
              </a:r>
            </a:p>
            <a:p>
              <a:pPr>
                <a:defRPr/>
              </a:pPr>
              <a:r>
                <a:rPr lang="en-US" altLang="zh-TW" dirty="0"/>
                <a:t>even parity bit : 1</a:t>
              </a:r>
            </a:p>
            <a:p>
              <a:pPr>
                <a:defRPr/>
              </a:pPr>
              <a:endParaRPr lang="en-US" altLang="zh-TW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882" y="1988840"/>
              <a:ext cx="3456478" cy="11521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altLang="zh-TW" dirty="0"/>
            </a:p>
            <a:p>
              <a:pPr>
                <a:defRPr/>
              </a:pPr>
              <a:r>
                <a:rPr lang="zh-TW" altLang="en-US" dirty="0"/>
                <a:t>假設傳送</a:t>
              </a:r>
              <a:r>
                <a:rPr lang="en-US" altLang="zh-TW" dirty="0"/>
                <a:t>word</a:t>
              </a:r>
              <a:r>
                <a:rPr lang="zh-TW" altLang="en-US" dirty="0"/>
                <a:t> </a:t>
              </a:r>
              <a:r>
                <a:rPr lang="en-US" altLang="zh-TW" dirty="0"/>
                <a:t>:</a:t>
              </a:r>
              <a:r>
                <a:rPr lang="zh-TW" altLang="en-US" dirty="0"/>
                <a:t> </a:t>
              </a:r>
              <a:r>
                <a:rPr lang="en-US" altLang="zh-TW" dirty="0"/>
                <a:t>1111 1111</a:t>
              </a:r>
            </a:p>
            <a:p>
              <a:pPr>
                <a:defRPr/>
              </a:pPr>
              <a:r>
                <a:rPr lang="en-US" altLang="zh-TW" dirty="0"/>
                <a:t>odd parity bit : 1</a:t>
              </a:r>
            </a:p>
            <a:p>
              <a:pPr>
                <a:defRPr/>
              </a:pPr>
              <a:r>
                <a:rPr lang="en-US" altLang="zh-TW" dirty="0"/>
                <a:t>even parity bit : 0</a:t>
              </a:r>
            </a:p>
            <a:p>
              <a:pPr>
                <a:defRPr/>
              </a:pPr>
              <a:endParaRPr lang="zh-TW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473373" y="3797462"/>
            <a:ext cx="5073358" cy="629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dirty="0"/>
              <a:t>Example : how to work (odd parity) 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3476211" y="4513175"/>
            <a:ext cx="936196" cy="13640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Tx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221123" y="4513175"/>
            <a:ext cx="936196" cy="13640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>
          <a:xfrm>
            <a:off x="4412407" y="5195224"/>
            <a:ext cx="28087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75036" y="5366772"/>
            <a:ext cx="1483458" cy="42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1110 0110 </a:t>
            </a:r>
            <a:r>
              <a:rPr lang="en-US" altLang="zh-TW" dirty="0">
                <a:solidFill>
                  <a:srgbClr val="00B0F0"/>
                </a:solidFill>
              </a:rPr>
              <a:t>0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253 -0.00185 " pathEditMode="relative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02 0.00185 L 0.21389 0.04278 L 0.35747 0.04116 " pathEditMode="relative" rAng="0" ptsTypes="AAA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5360" y="980728"/>
            <a:ext cx="11617291" cy="5541992"/>
          </a:xfrm>
        </p:spPr>
        <p:txBody>
          <a:bodyPr/>
          <a:lstStyle/>
          <a:p>
            <a:r>
              <a:rPr lang="en-US" altLang="zh-TW" dirty="0"/>
              <a:t>UART in Raspberry 3</a:t>
            </a:r>
          </a:p>
          <a:p>
            <a:pPr lvl="1" eaLnBrk="1" hangingPunct="1"/>
            <a:r>
              <a:rPr lang="en-US" altLang="zh-TW" dirty="0"/>
              <a:t>UART0: PL011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UART1: mini UART</a:t>
            </a:r>
          </a:p>
          <a:p>
            <a:pPr eaLnBrk="1" hangingPunct="1"/>
            <a:r>
              <a:rPr lang="en-US" altLang="zh-TW" dirty="0"/>
              <a:t>The features of mini UART </a:t>
            </a:r>
          </a:p>
          <a:p>
            <a:pPr lvl="1" eaLnBrk="1" hangingPunct="1"/>
            <a:r>
              <a:rPr lang="en-US" altLang="zh-TW" dirty="0"/>
              <a:t>7 or 8 bit operation</a:t>
            </a:r>
          </a:p>
          <a:p>
            <a:pPr lvl="1" eaLnBrk="1" hangingPunct="1"/>
            <a:r>
              <a:rPr lang="en-US" altLang="zh-TW" dirty="0"/>
              <a:t>1 start and 1 stop bit</a:t>
            </a:r>
          </a:p>
          <a:p>
            <a:pPr lvl="1" eaLnBrk="1" hangingPunct="1"/>
            <a:r>
              <a:rPr lang="en-US" altLang="zh-TW" dirty="0"/>
              <a:t>No parities</a:t>
            </a:r>
          </a:p>
          <a:p>
            <a:pPr lvl="1" eaLnBrk="1" hangingPunct="1"/>
            <a:r>
              <a:rPr lang="en-US" altLang="zh-TW" dirty="0"/>
              <a:t>Break generation</a:t>
            </a:r>
          </a:p>
          <a:p>
            <a:pPr lvl="1" eaLnBrk="1" hangingPunct="1"/>
            <a:r>
              <a:rPr lang="en-US" altLang="zh-TW" dirty="0"/>
              <a:t>8 symbols deep FIFOs for receive and transmit</a:t>
            </a:r>
          </a:p>
          <a:p>
            <a:pPr lvl="1" eaLnBrk="1" hangingPunct="1"/>
            <a:r>
              <a:rPr lang="en-US" altLang="zh-TW" dirty="0"/>
              <a:t>SW controlled RTS, SW readable CTS</a:t>
            </a:r>
          </a:p>
          <a:p>
            <a:pPr lvl="1" eaLnBrk="1" hangingPunct="1"/>
            <a:r>
              <a:rPr lang="en-US" altLang="zh-TW" dirty="0"/>
              <a:t>Auto flow control with programmable FIFO level</a:t>
            </a:r>
          </a:p>
          <a:p>
            <a:pPr lvl="1" eaLnBrk="1" hangingPunct="1"/>
            <a:r>
              <a:rPr lang="en-US" altLang="zh-TW" dirty="0"/>
              <a:t>16550 like registers</a:t>
            </a:r>
          </a:p>
          <a:p>
            <a:pPr lvl="1" eaLnBrk="1" hangingPunct="1"/>
            <a:r>
              <a:rPr lang="en-US" altLang="zh-TW" dirty="0" err="1"/>
              <a:t>Baudrate</a:t>
            </a:r>
            <a:r>
              <a:rPr lang="en-US" altLang="zh-TW" dirty="0"/>
              <a:t> derived from system clock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12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D1761-FD38-4EB0-AF9E-D4BF802D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4499D-1EA9-403D-B8CA-BFB4571C43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1" y="980728"/>
            <a:ext cx="4023280" cy="5400600"/>
          </a:xfrm>
        </p:spPr>
        <p:txBody>
          <a:bodyPr/>
          <a:lstStyle/>
          <a:p>
            <a:r>
              <a:rPr lang="en-US" altLang="zh-TW" dirty="0"/>
              <a:t>Mini </a:t>
            </a:r>
            <a:r>
              <a:rPr lang="en-US" altLang="zh-TW" dirty="0" err="1"/>
              <a:t>uart</a:t>
            </a:r>
            <a:r>
              <a:rPr lang="en-US" altLang="zh-TW" dirty="0"/>
              <a:t> Reg.</a:t>
            </a:r>
          </a:p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AAD545-51E0-47BF-B98C-1FF069F5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35" y="227437"/>
            <a:ext cx="7172283" cy="62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0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5360" y="980728"/>
            <a:ext cx="11617291" cy="5541992"/>
          </a:xfrm>
        </p:spPr>
        <p:txBody>
          <a:bodyPr/>
          <a:lstStyle/>
          <a:p>
            <a:r>
              <a:rPr lang="en-US" altLang="zh-TW" dirty="0"/>
              <a:t>Mini </a:t>
            </a:r>
            <a:r>
              <a:rPr lang="en-US" altLang="zh-TW" dirty="0" err="1"/>
              <a:t>uart</a:t>
            </a:r>
            <a:r>
              <a:rPr lang="en-US" altLang="zh-TW" dirty="0"/>
              <a:t> GPIO</a:t>
            </a:r>
          </a:p>
        </p:txBody>
      </p:sp>
      <p:pic>
        <p:nvPicPr>
          <p:cNvPr id="2050" name="Picture 2" descr="Raspberry Pi GPIO function selector">
            <a:extLst>
              <a:ext uri="{FF2B5EF4-FFF2-40B4-BE49-F238E27FC236}">
                <a16:creationId xmlns:a16="http://schemas.microsoft.com/office/drawing/2014/main" id="{8387F5B1-6246-40F7-99DA-4D485F68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06" y="980728"/>
            <a:ext cx="7637145" cy="554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C02BC8A-CA3A-447A-B8FE-C40E218A4ED9}"/>
              </a:ext>
            </a:extLst>
          </p:cNvPr>
          <p:cNvSpPr/>
          <p:nvPr/>
        </p:nvSpPr>
        <p:spPr>
          <a:xfrm>
            <a:off x="6238113" y="2395728"/>
            <a:ext cx="3337560" cy="128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1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4098" name="Picture 2" descr="Raspberry Pi GPIO alternative functions">
            <a:extLst>
              <a:ext uri="{FF2B5EF4-FFF2-40B4-BE49-F238E27FC236}">
                <a16:creationId xmlns:a16="http://schemas.microsoft.com/office/drawing/2014/main" id="{5E69DBF8-B971-4830-A184-B3D03B8F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1D94E12-18AB-4A60-BEC9-9E7D93F56B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Mini </a:t>
            </a:r>
            <a:r>
              <a:rPr lang="en-US" altLang="zh-TW" dirty="0" err="1"/>
              <a:t>uart</a:t>
            </a:r>
            <a:r>
              <a:rPr lang="en-US" altLang="zh-TW" dirty="0"/>
              <a:t> GPIO functions</a:t>
            </a:r>
          </a:p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102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2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1D94E12-18AB-4A60-BEC9-9E7D93F56B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mini </a:t>
            </a:r>
            <a:r>
              <a:rPr lang="en-US" altLang="zh-TW" dirty="0" err="1"/>
              <a:t>uart</a:t>
            </a:r>
            <a:r>
              <a:rPr lang="en-US" altLang="zh-TW" dirty="0"/>
              <a:t> GPIO</a:t>
            </a:r>
          </a:p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102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358ABE-DFFB-4517-9674-6192BFC7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384"/>
            <a:ext cx="12192000" cy="8256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D29C869-6CE9-4123-B49A-7AE8E637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7617"/>
            <a:ext cx="12192000" cy="427306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F4B6F1DD-3B36-4C15-B1CC-01D56D833289}"/>
              </a:ext>
            </a:extLst>
          </p:cNvPr>
          <p:cNvSpPr/>
          <p:nvPr/>
        </p:nvSpPr>
        <p:spPr>
          <a:xfrm>
            <a:off x="11217062" y="432504"/>
            <a:ext cx="320040" cy="1076178"/>
          </a:xfrm>
          <a:prstGeom prst="down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39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9F781DB-A2C6-4F45-B29E-1BFBBC2FE9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Pull-up/down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03" y="1155116"/>
            <a:ext cx="3078555" cy="4044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107097"/>
            <a:ext cx="2927106" cy="4140141"/>
          </a:xfrm>
          <a:prstGeom prst="rect">
            <a:avLst/>
          </a:prstGeom>
        </p:spPr>
      </p:pic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329728" y="5135733"/>
            <a:ext cx="5179401" cy="24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not pressed (disconnect), the value read is “0”.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pressed (connect), the value read is “1”.		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2575034-D816-4264-9476-FB6F494C9564}"/>
              </a:ext>
            </a:extLst>
          </p:cNvPr>
          <p:cNvSpPr txBox="1">
            <a:spLocks/>
          </p:cNvSpPr>
          <p:nvPr/>
        </p:nvSpPr>
        <p:spPr bwMode="auto">
          <a:xfrm>
            <a:off x="742844" y="5135732"/>
            <a:ext cx="5179401" cy="24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not pressed (disconnect), the value read is “1”.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FF"/>
                </a:solidFill>
              </a:rPr>
              <a:t>pressed (connect), the value read is “0”.		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384FF-630B-4E30-ABD3-E250FD32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Pull-up/down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E444-C36F-4B18-8B07-5BDC736B5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91, 100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38CD34-998E-4064-BF47-8D51AB8F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" y="1743807"/>
            <a:ext cx="12192000" cy="15986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E82062-1A3B-4D8B-B09D-8231E2E8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" y="3637745"/>
            <a:ext cx="973590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it-IT" altLang="zh-TW" dirty="0"/>
              <a:t>Introduction</a:t>
            </a:r>
          </a:p>
          <a:p>
            <a:pPr eaLnBrk="1" hangingPunct="1"/>
            <a:r>
              <a:rPr lang="en-US" altLang="zh-TW" dirty="0"/>
              <a:t>Implementation</a:t>
            </a:r>
          </a:p>
          <a:p>
            <a:pPr eaLnBrk="1" hangingPunct="1"/>
            <a:r>
              <a:rPr lang="en-US" altLang="zh-TW" dirty="0"/>
              <a:t>Homework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265F2-6AEA-4C4E-A20E-D8ED25E2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Pull-up/down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DEB32-7752-4707-9F53-67E43D004E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1" y="980728"/>
            <a:ext cx="3002200" cy="5400600"/>
          </a:xfrm>
        </p:spPr>
        <p:txBody>
          <a:bodyPr/>
          <a:lstStyle/>
          <a:p>
            <a:r>
              <a:rPr lang="en-US" altLang="zh-TW" dirty="0"/>
              <a:t>BCM2837-ARM-Peripherals page </a:t>
            </a:r>
            <a:r>
              <a:rPr lang="en-US" altLang="zh-TW" dirty="0">
                <a:solidFill>
                  <a:srgbClr val="FF0000"/>
                </a:solidFill>
              </a:rPr>
              <a:t>101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11F1D4-0BEB-4D39-905E-4C5E4D77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30" y="799254"/>
            <a:ext cx="8564170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4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384FF-630B-4E30-ABD3-E250FD32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E444-C36F-4B18-8B07-5BDC736B5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Baud rate to </a:t>
            </a:r>
            <a:r>
              <a:rPr lang="en-US" altLang="zh-TW" dirty="0">
                <a:solidFill>
                  <a:srgbClr val="FF0000"/>
                </a:solidFill>
              </a:rPr>
              <a:t>115200</a:t>
            </a:r>
            <a:r>
              <a:rPr lang="en-US" altLang="zh-TW" dirty="0"/>
              <a:t> bit/s</a:t>
            </a:r>
          </a:p>
          <a:p>
            <a:r>
              <a:rPr lang="en-US" altLang="zh-TW" dirty="0"/>
              <a:t>page 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A36150-0813-472C-AD3B-921F644E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1520678"/>
            <a:ext cx="9174480" cy="5337322"/>
          </a:xfrm>
          <a:prstGeom prst="rect">
            <a:avLst/>
          </a:prstGeom>
        </p:spPr>
      </p:pic>
      <p:pic>
        <p:nvPicPr>
          <p:cNvPr id="7171" name="Picture 3" descr="Figure 2. UART receive frame synchronization and data sampling points.">
            <a:extLst>
              <a:ext uri="{FF2B5EF4-FFF2-40B4-BE49-F238E27FC236}">
                <a16:creationId xmlns:a16="http://schemas.microsoft.com/office/drawing/2014/main" id="{4B77DCB5-3932-4636-8372-1BA6C3E87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0"/>
            <a:ext cx="40100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384FF-630B-4E30-ABD3-E250FD32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0E444-C36F-4B18-8B07-5BDC736B57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Set AUX_MU_BAUD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page </a:t>
            </a:r>
            <a:r>
              <a:rPr lang="en-US" altLang="zh-TW" dirty="0">
                <a:solidFill>
                  <a:srgbClr val="FF0000"/>
                </a:solidFill>
              </a:rPr>
              <a:t>19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2EEFE9-EF48-41D7-9A17-5E1BBE92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38" y="2661652"/>
            <a:ext cx="868801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0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CB032-2ACE-4192-B58B-178A25CC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1A615-C7E1-4952-9D9C-33B60C404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ABF980-5B7F-4173-A126-F48A51B6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07" y="0"/>
            <a:ext cx="8220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CB032-2ACE-4192-B58B-178A25CC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1A615-C7E1-4952-9D9C-33B60C404A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03120" y="980728"/>
            <a:ext cx="9849531" cy="5400600"/>
          </a:xfrm>
        </p:spPr>
        <p:txBody>
          <a:bodyPr/>
          <a:lstStyle/>
          <a:p>
            <a:r>
              <a:rPr lang="en-US" altLang="zh-TW" dirty="0"/>
              <a:t>config.txt</a:t>
            </a:r>
          </a:p>
          <a:p>
            <a:pPr lvl="1"/>
            <a:r>
              <a:rPr lang="en-US" altLang="zh-TW" dirty="0" err="1"/>
              <a:t>kernel_old</a:t>
            </a:r>
            <a:r>
              <a:rPr lang="en-US" altLang="zh-TW" dirty="0"/>
              <a:t>=1  #</a:t>
            </a:r>
            <a:r>
              <a:rPr lang="zh-TW" altLang="en-US" dirty="0"/>
              <a:t> </a:t>
            </a:r>
            <a:r>
              <a:rPr lang="en-US" altLang="zh-TW" dirty="0"/>
              <a:t>load kernel from 0x0000</a:t>
            </a:r>
          </a:p>
          <a:p>
            <a:pPr lvl="1"/>
            <a:r>
              <a:rPr lang="en-US" altLang="zh-TW" dirty="0" err="1"/>
              <a:t>disable_commandline_tags</a:t>
            </a:r>
            <a:r>
              <a:rPr lang="en-US" altLang="zh-TW" dirty="0"/>
              <a:t>=1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kernel8.img</a:t>
            </a:r>
          </a:p>
          <a:p>
            <a:pPr lvl="1"/>
            <a:r>
              <a:rPr lang="en-US" altLang="zh-TW" dirty="0"/>
              <a:t>The object code of old kernel.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E3D049-6800-4547-81C6-B814A2E4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4" y="980728"/>
            <a:ext cx="1162212" cy="1552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BD133-9266-4D5D-80B5-769721D7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9" y="2677634"/>
            <a:ext cx="1086002" cy="15432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30C3C6-6A65-476F-8843-9D742A9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0" y="4238149"/>
            <a:ext cx="4608876" cy="21431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770DA9-40F1-40D0-BD93-871EC8CFE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58" y="4933326"/>
            <a:ext cx="102884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Circuit &amp; Pins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F2E26A-481E-42FC-A866-AAC164EE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029" y="3336036"/>
            <a:ext cx="3790950" cy="3467100"/>
          </a:xfrm>
          <a:prstGeom prst="rect">
            <a:avLst/>
          </a:prstGeom>
        </p:spPr>
      </p:pic>
      <p:pic>
        <p:nvPicPr>
          <p:cNvPr id="9" name="Picture 2" descr="Raspberry Pi 2 &amp; 3 釘選標頭">
            <a:extLst>
              <a:ext uri="{FF2B5EF4-FFF2-40B4-BE49-F238E27FC236}">
                <a16:creationId xmlns:a16="http://schemas.microsoft.com/office/drawing/2014/main" id="{BB128E31-06F9-477A-A7E4-7FE7D367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2076415"/>
            <a:ext cx="7761599" cy="46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F3CDED-83AA-411D-92B4-B7822E199C18}"/>
              </a:ext>
            </a:extLst>
          </p:cNvPr>
          <p:cNvSpPr/>
          <p:nvPr/>
        </p:nvSpPr>
        <p:spPr>
          <a:xfrm>
            <a:off x="5998464" y="2980944"/>
            <a:ext cx="1188720" cy="630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5917997B-8A0E-420A-82BD-DA0CDEE137BE}"/>
              </a:ext>
            </a:extLst>
          </p:cNvPr>
          <p:cNvSpPr/>
          <p:nvPr/>
        </p:nvSpPr>
        <p:spPr>
          <a:xfrm rot="4836305">
            <a:off x="7947493" y="2443858"/>
            <a:ext cx="298931" cy="144025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Terminal on the computer</a:t>
            </a:r>
          </a:p>
          <a:p>
            <a:r>
              <a:rPr lang="en-US" altLang="zh-TW" dirty="0"/>
              <a:t>Download </a:t>
            </a:r>
            <a:r>
              <a:rPr lang="en-US" altLang="zh-TW" dirty="0">
                <a:solidFill>
                  <a:srgbClr val="FF0000"/>
                </a:solidFill>
              </a:rPr>
              <a:t>PuTTY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47686B-B7CA-4E0D-B802-04F3E77D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98" y="980728"/>
            <a:ext cx="6068897" cy="58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18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driver of pl2303HXA</a:t>
            </a:r>
          </a:p>
          <a:p>
            <a:r>
              <a:rPr lang="en-US" altLang="zh-TW" dirty="0">
                <a:hlinkClick r:id="rId2"/>
              </a:rPr>
              <a:t>https://www.ez2o.com/Blog/Post/PL2303HX-Win8-Win8.1-Win10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7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EF59-C616-4C3C-B2F5-BA542D5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C3886-532F-4BDB-86AD-3E5D5A38B5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361" y="980728"/>
            <a:ext cx="5562520" cy="5400600"/>
          </a:xfrm>
        </p:spPr>
        <p:txBody>
          <a:bodyPr/>
          <a:lstStyle/>
          <a:p>
            <a:r>
              <a:rPr lang="zh-TW" altLang="en-US" dirty="0"/>
              <a:t>終極密碼</a:t>
            </a:r>
            <a:endParaRPr lang="en-US" altLang="zh-TW" dirty="0"/>
          </a:p>
          <a:p>
            <a:pPr lvl="1"/>
            <a:r>
              <a:rPr lang="zh-TW" altLang="en-US" dirty="0"/>
              <a:t>密碼可以自訂 </a:t>
            </a:r>
            <a:r>
              <a:rPr lang="en-US" altLang="zh-TW" dirty="0"/>
              <a:t>(</a:t>
            </a:r>
            <a:r>
              <a:rPr lang="zh-TW" altLang="en-US" dirty="0"/>
              <a:t>不用隨機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Hint: </a:t>
            </a:r>
          </a:p>
          <a:p>
            <a:pPr lvl="1"/>
            <a:r>
              <a:rPr lang="en-US" altLang="zh-TW" dirty="0" err="1"/>
              <a:t>utils.S</a:t>
            </a:r>
            <a:r>
              <a:rPr lang="en-US" altLang="zh-TW" dirty="0"/>
              <a:t> is useful.</a:t>
            </a:r>
          </a:p>
          <a:p>
            <a:r>
              <a:rPr lang="en-US" altLang="zh-TW" dirty="0"/>
              <a:t>Remind:</a:t>
            </a:r>
          </a:p>
          <a:p>
            <a:pPr lvl="1"/>
            <a:r>
              <a:rPr lang="en-US" altLang="zh-TW" dirty="0"/>
              <a:t>Do not modify the following files</a:t>
            </a:r>
          </a:p>
          <a:p>
            <a:pPr lvl="1"/>
            <a:r>
              <a:rPr lang="en-US" altLang="zh-TW" dirty="0" err="1"/>
              <a:t>mm.S</a:t>
            </a:r>
            <a:r>
              <a:rPr lang="en-US" altLang="zh-TW" dirty="0"/>
              <a:t>, </a:t>
            </a:r>
            <a:r>
              <a:rPr lang="en-US" altLang="zh-TW" dirty="0" err="1"/>
              <a:t>linker.ld</a:t>
            </a:r>
            <a:r>
              <a:rPr lang="en-US" altLang="zh-TW" dirty="0"/>
              <a:t>, config.txt, </a:t>
            </a:r>
            <a:r>
              <a:rPr lang="en-US" altLang="zh-TW" dirty="0" err="1"/>
              <a:t>boot.S</a:t>
            </a:r>
            <a:r>
              <a:rPr lang="en-US" altLang="zh-TW" dirty="0"/>
              <a:t>, include/</a:t>
            </a:r>
            <a:r>
              <a:rPr lang="en-US" altLang="zh-TW" dirty="0" err="1"/>
              <a:t>mm.h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04701A-5A54-4286-A909-A6F1B944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62" y="0"/>
            <a:ext cx="642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U</a:t>
            </a:r>
            <a:r>
              <a:rPr lang="en-US" altLang="zh-TW" dirty="0"/>
              <a:t>niversal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synchronous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eceiver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ransmitter</a:t>
            </a:r>
          </a:p>
          <a:p>
            <a:r>
              <a:rPr lang="en-US" altLang="zh-TW" sz="2500" dirty="0"/>
              <a:t>All sequence interface transform from </a:t>
            </a:r>
            <a:r>
              <a:rPr lang="en-US" altLang="zh-TW" sz="2500" dirty="0">
                <a:solidFill>
                  <a:srgbClr val="FF0000"/>
                </a:solidFill>
              </a:rPr>
              <a:t>Parallel  to Serial </a:t>
            </a:r>
            <a:r>
              <a:rPr lang="en-US" altLang="zh-TW" sz="2500" dirty="0"/>
              <a:t>on transmitter (</a:t>
            </a:r>
            <a:r>
              <a:rPr lang="en-US" altLang="zh-TW" sz="2500" dirty="0">
                <a:solidFill>
                  <a:srgbClr val="FF0000"/>
                </a:solidFill>
              </a:rPr>
              <a:t>Tx</a:t>
            </a:r>
            <a:r>
              <a:rPr lang="en-US" altLang="zh-TW" sz="2500" dirty="0"/>
              <a:t>)</a:t>
            </a:r>
          </a:p>
          <a:p>
            <a:r>
              <a:rPr lang="en-US" altLang="zh-TW" sz="2500" dirty="0"/>
              <a:t>All sequence interface transform from </a:t>
            </a:r>
            <a:r>
              <a:rPr lang="en-US" altLang="zh-TW" sz="2500" dirty="0">
                <a:solidFill>
                  <a:srgbClr val="FF0000"/>
                </a:solidFill>
              </a:rPr>
              <a:t>Serial to Parallel </a:t>
            </a:r>
            <a:r>
              <a:rPr lang="en-US" altLang="zh-TW" sz="2500" dirty="0"/>
              <a:t>on receiver(</a:t>
            </a:r>
            <a:r>
              <a:rPr lang="en-US" altLang="zh-TW" sz="2500" dirty="0">
                <a:solidFill>
                  <a:srgbClr val="FF0000"/>
                </a:solidFill>
              </a:rPr>
              <a:t>Rx</a:t>
            </a:r>
            <a:r>
              <a:rPr lang="en-US" altLang="zh-TW" sz="2500" dirty="0"/>
              <a:t>)</a:t>
            </a:r>
          </a:p>
          <a:p>
            <a:r>
              <a:rPr lang="en-US" altLang="zh-TW" dirty="0"/>
              <a:t>UART </a:t>
            </a:r>
            <a:r>
              <a:rPr lang="en-US" altLang="zh-TW" sz="2400" dirty="0"/>
              <a:t>provide some status information</a:t>
            </a:r>
          </a:p>
          <a:p>
            <a:pPr lvl="1"/>
            <a:r>
              <a:rPr lang="en-US" altLang="zh-TW" sz="2200" dirty="0"/>
              <a:t>Receiver full or not</a:t>
            </a:r>
          </a:p>
          <a:p>
            <a:pPr lvl="1"/>
            <a:r>
              <a:rPr lang="en-US" altLang="zh-TW" sz="2200" dirty="0"/>
              <a:t>Transmitter empty or not </a:t>
            </a:r>
          </a:p>
          <a:p>
            <a:endParaRPr lang="en-US" altLang="zh-TW" sz="2500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3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595813" y="1143001"/>
            <a:ext cx="5715000" cy="5072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r>
              <a:rPr lang="en-US" altLang="zh-TW" sz="3600" b="1" dirty="0"/>
              <a:t>Microcontroller</a:t>
            </a:r>
            <a:endParaRPr lang="zh-TW" altLang="en-US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en-US" altLang="zh-TW" sz="3600" b="1" dirty="0"/>
          </a:p>
          <a:p>
            <a:pPr algn="ctr">
              <a:defRPr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16501" y="1989139"/>
            <a:ext cx="1655763" cy="3311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600" dirty="0"/>
              <a:t>Rx</a:t>
            </a:r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r>
              <a:rPr lang="en-US" altLang="zh-TW" sz="3600" dirty="0" err="1"/>
              <a:t>Tx</a:t>
            </a:r>
            <a:endParaRPr lang="zh-TW" altLang="en-US" sz="3600" dirty="0"/>
          </a:p>
        </p:txBody>
      </p:sp>
      <p:cxnSp>
        <p:nvCxnSpPr>
          <p:cNvPr id="6" name="直線接點 5"/>
          <p:cNvCxnSpPr>
            <a:stCxn id="5" idx="1"/>
            <a:endCxn id="5" idx="3"/>
          </p:cNvCxnSpPr>
          <p:nvPr/>
        </p:nvCxnSpPr>
        <p:spPr>
          <a:xfrm>
            <a:off x="5016501" y="3644900"/>
            <a:ext cx="16557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744228" y="2276475"/>
            <a:ext cx="1687948" cy="28281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Device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 rot="10800000">
            <a:off x="8453439" y="2370138"/>
            <a:ext cx="1296987" cy="26654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zh-TW" sz="4000" b="1" dirty="0"/>
              <a:t>CPU</a:t>
            </a:r>
            <a:endParaRPr lang="zh-TW" altLang="en-US" sz="4000" b="1" dirty="0"/>
          </a:p>
        </p:txBody>
      </p:sp>
      <p:grpSp>
        <p:nvGrpSpPr>
          <p:cNvPr id="9" name="群組 32"/>
          <p:cNvGrpSpPr>
            <a:grpSpLocks/>
          </p:cNvGrpSpPr>
          <p:nvPr/>
        </p:nvGrpSpPr>
        <p:grpSpPr bwMode="auto">
          <a:xfrm>
            <a:off x="3359150" y="2205039"/>
            <a:ext cx="1657350" cy="287337"/>
            <a:chOff x="1835696" y="2204864"/>
            <a:chExt cx="1656184" cy="288032"/>
          </a:xfrm>
        </p:grpSpPr>
        <p:cxnSp>
          <p:nvCxnSpPr>
            <p:cNvPr id="10" name="直線單箭頭接點 9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>
              <a:off x="2051444" y="2492896"/>
              <a:ext cx="1440436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35696" y="2204864"/>
              <a:ext cx="1656184" cy="2164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Serial input</a:t>
              </a:r>
              <a:endParaRPr lang="zh-TW" altLang="en-US" dirty="0"/>
            </a:p>
          </p:txBody>
        </p:sp>
      </p:grpSp>
      <p:grpSp>
        <p:nvGrpSpPr>
          <p:cNvPr id="12" name="群組 33"/>
          <p:cNvGrpSpPr>
            <a:grpSpLocks/>
          </p:cNvGrpSpPr>
          <p:nvPr/>
        </p:nvGrpSpPr>
        <p:grpSpPr bwMode="auto">
          <a:xfrm>
            <a:off x="6672264" y="2205039"/>
            <a:ext cx="1584325" cy="287337"/>
            <a:chOff x="5148064" y="2204864"/>
            <a:chExt cx="1584176" cy="288032"/>
          </a:xfrm>
        </p:grpSpPr>
        <p:cxnSp>
          <p:nvCxnSpPr>
            <p:cNvPr id="13" name="直線單箭頭接點 12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>
              <a:off x="5219494" y="2492896"/>
              <a:ext cx="1441314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48064" y="2204864"/>
              <a:ext cx="1584176" cy="2164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Parallel output</a:t>
              </a:r>
              <a:endParaRPr lang="zh-TW" altLang="en-US" dirty="0"/>
            </a:p>
          </p:txBody>
        </p:sp>
      </p:grpSp>
      <p:grpSp>
        <p:nvGrpSpPr>
          <p:cNvPr id="15" name="群組 35"/>
          <p:cNvGrpSpPr>
            <a:grpSpLocks/>
          </p:cNvGrpSpPr>
          <p:nvPr/>
        </p:nvGrpSpPr>
        <p:grpSpPr bwMode="auto">
          <a:xfrm>
            <a:off x="3425213" y="3520071"/>
            <a:ext cx="1655762" cy="376443"/>
            <a:chOff x="1924316" y="3629784"/>
            <a:chExt cx="1656184" cy="375280"/>
          </a:xfrm>
        </p:grpSpPr>
        <p:cxnSp>
          <p:nvCxnSpPr>
            <p:cNvPr id="16" name="直線單箭頭接點 15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 flipH="1">
              <a:off x="2051167" y="4005064"/>
              <a:ext cx="1368774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924316" y="3629784"/>
              <a:ext cx="1656184" cy="216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Serial output</a:t>
              </a:r>
              <a:endParaRPr lang="zh-TW" altLang="en-US" dirty="0"/>
            </a:p>
          </p:txBody>
        </p:sp>
      </p:grpSp>
      <p:grpSp>
        <p:nvGrpSpPr>
          <p:cNvPr id="18" name="群組 34"/>
          <p:cNvGrpSpPr>
            <a:grpSpLocks/>
          </p:cNvGrpSpPr>
          <p:nvPr/>
        </p:nvGrpSpPr>
        <p:grpSpPr bwMode="auto">
          <a:xfrm>
            <a:off x="6783389" y="3617901"/>
            <a:ext cx="1584325" cy="288925"/>
            <a:chOff x="5220072" y="3717032"/>
            <a:chExt cx="1584176" cy="288032"/>
          </a:xfrm>
        </p:grpSpPr>
        <p:cxnSp>
          <p:nvCxnSpPr>
            <p:cNvPr id="19" name="直線單箭頭接點 18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 flipH="1">
              <a:off x="5220072" y="4005064"/>
              <a:ext cx="143972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5220072" y="3717032"/>
              <a:ext cx="1584176" cy="216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Parallel input</a:t>
              </a:r>
              <a:endParaRPr lang="zh-TW" altLang="en-US" dirty="0"/>
            </a:p>
          </p:txBody>
        </p:sp>
      </p:grpSp>
      <p:grpSp>
        <p:nvGrpSpPr>
          <p:cNvPr id="21" name="群組 36"/>
          <p:cNvGrpSpPr>
            <a:grpSpLocks/>
          </p:cNvGrpSpPr>
          <p:nvPr/>
        </p:nvGrpSpPr>
        <p:grpSpPr bwMode="auto">
          <a:xfrm>
            <a:off x="3287713" y="2781300"/>
            <a:ext cx="1871662" cy="287338"/>
            <a:chOff x="1763688" y="2780928"/>
            <a:chExt cx="1872208" cy="288032"/>
          </a:xfrm>
        </p:grpSpPr>
        <p:cxnSp>
          <p:nvCxnSpPr>
            <p:cNvPr id="22" name="直線單箭頭接點 21">
              <a:hlinkClick r:id="" action="ppaction://noaction" highlightClick="1">
                <a:snd r:embed="rId3" name="type.wav"/>
              </a:hlinkClick>
            </p:cNvPr>
            <p:cNvCxnSpPr/>
            <p:nvPr/>
          </p:nvCxnSpPr>
          <p:spPr>
            <a:xfrm>
              <a:off x="2051109" y="3068960"/>
              <a:ext cx="1440283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63688" y="2780928"/>
              <a:ext cx="1872208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Match</a:t>
              </a:r>
              <a:r>
                <a:rPr lang="zh-TW" altLang="en-US" dirty="0"/>
                <a:t> </a:t>
              </a:r>
              <a:r>
                <a:rPr lang="en-US" altLang="zh-TW" dirty="0"/>
                <a:t>baud rate</a:t>
              </a:r>
              <a:endParaRPr lang="zh-TW" altLang="en-US" dirty="0"/>
            </a:p>
          </p:txBody>
        </p:sp>
      </p:grpSp>
      <p:cxnSp>
        <p:nvCxnSpPr>
          <p:cNvPr id="25" name="直線單箭頭接點 24">
            <a:hlinkClick r:id="" action="ppaction://noaction" highlightClick="1">
              <a:snd r:embed="rId3" name="type.wav"/>
            </a:hlinkClick>
          </p:cNvPr>
          <p:cNvCxnSpPr>
            <a:cxnSpLocks/>
          </p:cNvCxnSpPr>
          <p:nvPr/>
        </p:nvCxnSpPr>
        <p:spPr bwMode="auto">
          <a:xfrm flipH="1">
            <a:off x="3525402" y="4754354"/>
            <a:ext cx="1467719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3317263" y="4328320"/>
            <a:ext cx="1871662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Match</a:t>
            </a:r>
            <a:r>
              <a:rPr lang="zh-TW" altLang="en-US" dirty="0"/>
              <a:t> </a:t>
            </a:r>
            <a:r>
              <a:rPr lang="en-US" altLang="zh-TW" dirty="0"/>
              <a:t>baud rate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800601" y="1700213"/>
            <a:ext cx="1008063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UART</a:t>
            </a:r>
            <a:endParaRPr lang="zh-TW" altLang="en-US" dirty="0"/>
          </a:p>
        </p:txBody>
      </p:sp>
      <p:grpSp>
        <p:nvGrpSpPr>
          <p:cNvPr id="28" name="群組 47"/>
          <p:cNvGrpSpPr>
            <a:grpSpLocks/>
          </p:cNvGrpSpPr>
          <p:nvPr/>
        </p:nvGrpSpPr>
        <p:grpSpPr bwMode="auto">
          <a:xfrm>
            <a:off x="6743701" y="2781300"/>
            <a:ext cx="1439863" cy="287338"/>
            <a:chOff x="5220072" y="2780928"/>
            <a:chExt cx="1440160" cy="288032"/>
          </a:xfrm>
        </p:grpSpPr>
        <p:cxnSp>
          <p:nvCxnSpPr>
            <p:cNvPr id="29" name="直線單箭頭接點 28"/>
            <p:cNvCxnSpPr/>
            <p:nvPr/>
          </p:nvCxnSpPr>
          <p:spPr>
            <a:xfrm>
              <a:off x="5220072" y="3068960"/>
              <a:ext cx="14401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36017" y="2780928"/>
              <a:ext cx="863778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Rx full</a:t>
              </a:r>
              <a:endParaRPr lang="zh-TW" altLang="en-US" dirty="0"/>
            </a:p>
          </p:txBody>
        </p:sp>
      </p:grpSp>
      <p:cxnSp>
        <p:nvCxnSpPr>
          <p:cNvPr id="32" name="直線單箭頭接點 31"/>
          <p:cNvCxnSpPr>
            <a:cxnSpLocks/>
          </p:cNvCxnSpPr>
          <p:nvPr/>
        </p:nvCxnSpPr>
        <p:spPr bwMode="auto">
          <a:xfrm flipH="1">
            <a:off x="6767815" y="4733925"/>
            <a:ext cx="1429967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6959601" y="4383671"/>
            <a:ext cx="115252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Tx</a:t>
            </a:r>
            <a:r>
              <a:rPr lang="en-US" altLang="zh-TW" dirty="0"/>
              <a:t> empty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3216275" y="2492376"/>
            <a:ext cx="215900" cy="73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855913" y="2492376"/>
            <a:ext cx="215900" cy="73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495550" y="2492376"/>
            <a:ext cx="215900" cy="73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7" name="群組 62"/>
          <p:cNvGrpSpPr>
            <a:grpSpLocks/>
          </p:cNvGrpSpPr>
          <p:nvPr/>
        </p:nvGrpSpPr>
        <p:grpSpPr bwMode="auto">
          <a:xfrm>
            <a:off x="6311900" y="2205038"/>
            <a:ext cx="215900" cy="360362"/>
            <a:chOff x="5436096" y="1844824"/>
            <a:chExt cx="216024" cy="360040"/>
          </a:xfrm>
        </p:grpSpPr>
        <p:sp>
          <p:nvSpPr>
            <p:cNvPr id="38" name="橢圓 37"/>
            <p:cNvSpPr/>
            <p:nvPr/>
          </p:nvSpPr>
          <p:spPr>
            <a:xfrm>
              <a:off x="5436096" y="1844824"/>
              <a:ext cx="216024" cy="713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5436096" y="1989157"/>
              <a:ext cx="216024" cy="7137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5436096" y="2133491"/>
              <a:ext cx="216024" cy="713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41" name="群組 69"/>
          <p:cNvGrpSpPr>
            <a:grpSpLocks/>
          </p:cNvGrpSpPr>
          <p:nvPr/>
        </p:nvGrpSpPr>
        <p:grpSpPr bwMode="auto">
          <a:xfrm>
            <a:off x="8543925" y="3789363"/>
            <a:ext cx="215900" cy="360362"/>
            <a:chOff x="7020272" y="3789040"/>
            <a:chExt cx="216024" cy="360040"/>
          </a:xfrm>
        </p:grpSpPr>
        <p:sp>
          <p:nvSpPr>
            <p:cNvPr id="42" name="橢圓 41"/>
            <p:cNvSpPr/>
            <p:nvPr/>
          </p:nvSpPr>
          <p:spPr>
            <a:xfrm>
              <a:off x="7020272" y="3789040"/>
              <a:ext cx="216024" cy="713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7020272" y="3933373"/>
              <a:ext cx="216024" cy="713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7020272" y="4077707"/>
              <a:ext cx="216024" cy="713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45" name="橢圓 44"/>
          <p:cNvSpPr/>
          <p:nvPr/>
        </p:nvSpPr>
        <p:spPr>
          <a:xfrm>
            <a:off x="5646738" y="3860800"/>
            <a:ext cx="215900" cy="714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016500" y="3860801"/>
            <a:ext cx="215900" cy="73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319713" y="3863822"/>
            <a:ext cx="215900" cy="71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0132E-6 L 0.28282 -4.10132E-6 L 0.28386 -0.03678 L 0.34254 -0.0367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-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1 -0.00254 L 0.33055 -0.00254 L 0.33177 -0.02498 L 0.38229 -0.02498 " pathEditMode="relative" ptsTypes="AAAA"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10132E-6 L 0.36736 -4.10132E-6 L 0.36632 -0.01017 L 0.42135 -0.01017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8.37575E-7 L 0.17847 0.00278 L 0.17847 0.05252 L 0.2441 0.05044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26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0046 L -0.38784 0.00833 " pathEditMode="relative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136E-6 L -0.29323 0.0284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1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2.24433E-6 L -0.27378 0.007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82277E-6 L -0.25608 -0.0157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12777"/>
            <a:ext cx="7365578" cy="4467951"/>
          </a:xfrm>
        </p:spPr>
      </p:pic>
    </p:spTree>
    <p:extLst>
      <p:ext uri="{BB962C8B-B14F-4D97-AF65-F5344CB8AC3E}">
        <p14:creationId xmlns:p14="http://schemas.microsoft.com/office/powerpoint/2010/main" val="6730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9B42ECF-D6B9-43B7-9EC6-F5C2E0F55A8A}"/>
              </a:ext>
            </a:extLst>
          </p:cNvPr>
          <p:cNvSpPr txBox="1">
            <a:spLocks/>
          </p:cNvSpPr>
          <p:nvPr/>
        </p:nvSpPr>
        <p:spPr bwMode="auto">
          <a:xfrm>
            <a:off x="381740" y="981076"/>
            <a:ext cx="1157107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400" dirty="0"/>
              <a:t>Serial vs Parallel</a:t>
            </a:r>
            <a:endParaRPr lang="en-US" altLang="zh-TW" sz="2200" dirty="0"/>
          </a:p>
          <a:p>
            <a:endParaRPr lang="en-US" altLang="zh-TW" sz="2500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1026" name="Picture 2" descr="https://2.bp.blogspot.com/-4x_w7JVz1v0/WZs2deI8JbI/AAAAAAAAAXk/am9VIEuqsfESg5ei1jPLc959vFm-6ngPACLcBGAs/s1600/digital-communication-systems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57" y="1478104"/>
            <a:ext cx="6531371" cy="49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7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 vs Synchronous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36" y="1852062"/>
            <a:ext cx="7533654" cy="4397818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DD9227A6-49A0-4DA3-BD8F-1DDC287D00C6}"/>
              </a:ext>
            </a:extLst>
          </p:cNvPr>
          <p:cNvSpPr/>
          <p:nvPr/>
        </p:nvSpPr>
        <p:spPr>
          <a:xfrm>
            <a:off x="4429958" y="2015232"/>
            <a:ext cx="221941" cy="3906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B4900233-10F2-4BD5-B41A-FDBD276C3956}"/>
              </a:ext>
            </a:extLst>
          </p:cNvPr>
          <p:cNvSpPr/>
          <p:nvPr/>
        </p:nvSpPr>
        <p:spPr>
          <a:xfrm>
            <a:off x="8408634" y="2015232"/>
            <a:ext cx="221941" cy="3906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0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E519D-2C3B-45AD-B8FC-C59B6994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40872-DE0E-499F-BB50-CF882AB7DB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Baud rate(Speed)</a:t>
            </a:r>
          </a:p>
          <a:p>
            <a:pPr lvl="1"/>
            <a:r>
              <a:rPr lang="en-US" altLang="zh-TW" dirty="0"/>
              <a:t>the unit for symbol rate or modulation rate in symbols per second or pulses per second</a:t>
            </a:r>
          </a:p>
          <a:p>
            <a:r>
              <a:rPr lang="en-US" altLang="zh-TW" dirty="0"/>
              <a:t>Data frame</a:t>
            </a:r>
          </a:p>
          <a:p>
            <a:pPr lvl="1"/>
            <a:r>
              <a:rPr lang="en-US" altLang="zh-TW" dirty="0"/>
              <a:t>Between start bit &amp; stop bit for content</a:t>
            </a:r>
          </a:p>
          <a:p>
            <a:pPr lvl="1"/>
            <a:r>
              <a:rPr lang="en-US" altLang="zh-TW" dirty="0"/>
              <a:t>High for no data/stop bit </a:t>
            </a:r>
          </a:p>
          <a:p>
            <a:pPr lvl="1"/>
            <a:r>
              <a:rPr lang="en-US" altLang="zh-TW" dirty="0"/>
              <a:t>Low for data/start bit</a:t>
            </a:r>
          </a:p>
          <a:p>
            <a:r>
              <a:rPr lang="en-US" altLang="zh-TW" dirty="0"/>
              <a:t>Parity</a:t>
            </a:r>
          </a:p>
          <a:p>
            <a:pPr lvl="1"/>
            <a:r>
              <a:rPr lang="en-US" altLang="zh-TW" dirty="0"/>
              <a:t> detecting errors in transmission</a:t>
            </a:r>
          </a:p>
          <a:p>
            <a:pPr lvl="1"/>
            <a:r>
              <a:rPr lang="en-US" altLang="zh-TW" dirty="0"/>
              <a:t> extra data bit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B7F09-96A2-4C7E-9F48-2A2A304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378D3-DAE7-48BD-9C21-E9499741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52A75-C4CE-4A20-A331-4AC0749C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2011/7/14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7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2862" y="1124744"/>
            <a:ext cx="11579956" cy="4857750"/>
          </a:xfrm>
        </p:spPr>
        <p:txBody>
          <a:bodyPr/>
          <a:lstStyle/>
          <a:p>
            <a:r>
              <a:rPr lang="en-US" altLang="zh-TW" dirty="0"/>
              <a:t>What is baud-rate</a:t>
            </a:r>
          </a:p>
          <a:p>
            <a:pPr lvl="1"/>
            <a:r>
              <a:rPr lang="en-US" altLang="zh-TW" dirty="0"/>
              <a:t>baud rate gives the frequency at which bits are transmitted on the line</a:t>
            </a:r>
          </a:p>
          <a:p>
            <a:r>
              <a:rPr lang="en-US" altLang="zh-TW" dirty="0"/>
              <a:t>Why we need baud-rate</a:t>
            </a:r>
          </a:p>
          <a:p>
            <a:pPr lvl="1"/>
            <a:r>
              <a:rPr lang="en-US" altLang="zh-TW" dirty="0"/>
              <a:t>no clock is transmitted in asynchronous communication</a:t>
            </a:r>
          </a:p>
          <a:p>
            <a:pPr lvl="1"/>
            <a:r>
              <a:rPr lang="en-US" altLang="zh-TW" dirty="0"/>
              <a:t>the transmitter and receiver must run independently at nearly the same baud rates</a:t>
            </a:r>
          </a:p>
          <a:p>
            <a:endParaRPr lang="zh-TW" altLang="en-US" dirty="0"/>
          </a:p>
        </p:txBody>
      </p:sp>
      <p:grpSp>
        <p:nvGrpSpPr>
          <p:cNvPr id="4" name="群組 75"/>
          <p:cNvGrpSpPr>
            <a:grpSpLocks/>
          </p:cNvGrpSpPr>
          <p:nvPr/>
        </p:nvGrpSpPr>
        <p:grpSpPr bwMode="auto">
          <a:xfrm>
            <a:off x="3071814" y="4581525"/>
            <a:ext cx="5184775" cy="647700"/>
            <a:chOff x="1907704" y="4437112"/>
            <a:chExt cx="5184576" cy="648072"/>
          </a:xfrm>
        </p:grpSpPr>
        <p:grpSp>
          <p:nvGrpSpPr>
            <p:cNvPr id="5" name="群組 64"/>
            <p:cNvGrpSpPr>
              <a:grpSpLocks/>
            </p:cNvGrpSpPr>
            <p:nvPr/>
          </p:nvGrpSpPr>
          <p:grpSpPr bwMode="auto">
            <a:xfrm>
              <a:off x="1907704" y="4725144"/>
              <a:ext cx="5184576" cy="360040"/>
              <a:chOff x="683568" y="4725144"/>
              <a:chExt cx="5184576" cy="360040"/>
            </a:xfrm>
          </p:grpSpPr>
          <p:cxnSp>
            <p:nvCxnSpPr>
              <p:cNvPr id="16" name="直線接點 15"/>
              <p:cNvCxnSpPr/>
              <p:nvPr/>
            </p:nvCxnSpPr>
            <p:spPr>
              <a:xfrm>
                <a:off x="683568" y="5085184"/>
                <a:ext cx="72069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V="1">
                <a:off x="1404265" y="4724615"/>
                <a:ext cx="0" cy="36056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1404265" y="4724615"/>
                <a:ext cx="21589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1620157" y="4724615"/>
                <a:ext cx="0" cy="36056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群組 20"/>
              <p:cNvGrpSpPr>
                <a:grpSpLocks/>
              </p:cNvGrpSpPr>
              <p:nvPr/>
            </p:nvGrpSpPr>
            <p:grpSpPr bwMode="auto">
              <a:xfrm>
                <a:off x="161967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62" name="直線接點 61"/>
                <p:cNvCxnSpPr/>
                <p:nvPr/>
              </p:nvCxnSpPr>
              <p:spPr>
                <a:xfrm>
                  <a:off x="1620157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 flipV="1">
                  <a:off x="1764613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/>
                <p:cNvCxnSpPr/>
                <p:nvPr/>
              </p:nvCxnSpPr>
              <p:spPr>
                <a:xfrm>
                  <a:off x="1764613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/>
                <p:cNvCxnSpPr/>
                <p:nvPr/>
              </p:nvCxnSpPr>
              <p:spPr>
                <a:xfrm>
                  <a:off x="1980505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群組 21"/>
              <p:cNvGrpSpPr>
                <a:grpSpLocks/>
              </p:cNvGrpSpPr>
              <p:nvPr/>
            </p:nvGrpSpPr>
            <p:grpSpPr bwMode="auto">
              <a:xfrm>
                <a:off x="197971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58" name="直線接點 57"/>
                <p:cNvCxnSpPr/>
                <p:nvPr/>
              </p:nvCxnSpPr>
              <p:spPr>
                <a:xfrm>
                  <a:off x="1620465" y="5085184"/>
                  <a:ext cx="142869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 flipV="1">
                  <a:off x="1763334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1763334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/>
                <p:nvPr/>
              </p:nvCxnSpPr>
              <p:spPr>
                <a:xfrm>
                  <a:off x="1979226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群組 26"/>
              <p:cNvGrpSpPr>
                <a:grpSpLocks/>
              </p:cNvGrpSpPr>
              <p:nvPr/>
            </p:nvGrpSpPr>
            <p:grpSpPr bwMode="auto">
              <a:xfrm>
                <a:off x="233975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54" name="直線接點 53"/>
                <p:cNvCxnSpPr/>
                <p:nvPr/>
              </p:nvCxnSpPr>
              <p:spPr>
                <a:xfrm>
                  <a:off x="1619186" y="5085184"/>
                  <a:ext cx="14445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>
                <a:xfrm flipV="1">
                  <a:off x="1763643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>
                <a:xfrm>
                  <a:off x="1763643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>
                <a:xfrm>
                  <a:off x="1979535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群組 31"/>
              <p:cNvGrpSpPr>
                <a:grpSpLocks/>
              </p:cNvGrpSpPr>
              <p:nvPr/>
            </p:nvGrpSpPr>
            <p:grpSpPr bwMode="auto">
              <a:xfrm>
                <a:off x="269979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50" name="直線接點 49"/>
                <p:cNvCxnSpPr/>
                <p:nvPr/>
              </p:nvCxnSpPr>
              <p:spPr>
                <a:xfrm>
                  <a:off x="1619496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/>
                <p:cNvCxnSpPr/>
                <p:nvPr/>
              </p:nvCxnSpPr>
              <p:spPr>
                <a:xfrm flipV="1">
                  <a:off x="1763952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>
                  <a:off x="1763952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1979844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群組 36"/>
              <p:cNvGrpSpPr>
                <a:grpSpLocks/>
              </p:cNvGrpSpPr>
              <p:nvPr/>
            </p:nvGrpSpPr>
            <p:grpSpPr bwMode="auto">
              <a:xfrm>
                <a:off x="305983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46" name="直線接點 45"/>
                <p:cNvCxnSpPr/>
                <p:nvPr/>
              </p:nvCxnSpPr>
              <p:spPr>
                <a:xfrm>
                  <a:off x="1619804" y="5085184"/>
                  <a:ext cx="14445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 flipV="1">
                  <a:off x="1764261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1764261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80153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群組 41"/>
              <p:cNvGrpSpPr>
                <a:grpSpLocks/>
              </p:cNvGrpSpPr>
              <p:nvPr/>
            </p:nvGrpSpPr>
            <p:grpSpPr bwMode="auto">
              <a:xfrm>
                <a:off x="341987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42" name="直線接點 41"/>
                <p:cNvCxnSpPr/>
                <p:nvPr/>
              </p:nvCxnSpPr>
              <p:spPr>
                <a:xfrm>
                  <a:off x="1620113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 flipV="1">
                  <a:off x="1764569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1764569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>
                <a:xfrm>
                  <a:off x="1980461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46"/>
              <p:cNvGrpSpPr>
                <a:grpSpLocks/>
              </p:cNvGrpSpPr>
              <p:nvPr/>
            </p:nvGrpSpPr>
            <p:grpSpPr bwMode="auto">
              <a:xfrm>
                <a:off x="377991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38" name="直線接點 37"/>
                <p:cNvCxnSpPr/>
                <p:nvPr/>
              </p:nvCxnSpPr>
              <p:spPr>
                <a:xfrm>
                  <a:off x="1620421" y="5085184"/>
                  <a:ext cx="142869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 flipV="1">
                  <a:off x="1763290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>
                  <a:off x="1763290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>
                  <a:off x="1979182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51"/>
              <p:cNvGrpSpPr>
                <a:grpSpLocks/>
              </p:cNvGrpSpPr>
              <p:nvPr/>
            </p:nvGrpSpPr>
            <p:grpSpPr bwMode="auto">
              <a:xfrm>
                <a:off x="413995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34" name="直線接點 33"/>
                <p:cNvCxnSpPr/>
                <p:nvPr/>
              </p:nvCxnSpPr>
              <p:spPr>
                <a:xfrm>
                  <a:off x="1619142" y="5085184"/>
                  <a:ext cx="14445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 flipV="1">
                  <a:off x="1763599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1763599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1979491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群組 56"/>
              <p:cNvGrpSpPr>
                <a:grpSpLocks/>
              </p:cNvGrpSpPr>
              <p:nvPr/>
            </p:nvGrpSpPr>
            <p:grpSpPr bwMode="auto">
              <a:xfrm>
                <a:off x="4499992" y="4725144"/>
                <a:ext cx="360040" cy="360040"/>
                <a:chOff x="1619672" y="4725144"/>
                <a:chExt cx="360040" cy="360040"/>
              </a:xfrm>
            </p:grpSpPr>
            <p:cxnSp>
              <p:nvCxnSpPr>
                <p:cNvPr id="30" name="直線接點 29"/>
                <p:cNvCxnSpPr/>
                <p:nvPr/>
              </p:nvCxnSpPr>
              <p:spPr>
                <a:xfrm>
                  <a:off x="1619452" y="5085184"/>
                  <a:ext cx="1444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flipV="1">
                  <a:off x="1763908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>
                  <a:off x="1763908" y="4724615"/>
                  <a:ext cx="2158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>
                  <a:off x="1979800" y="4724615"/>
                  <a:ext cx="0" cy="36056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接點 28"/>
              <p:cNvCxnSpPr/>
              <p:nvPr/>
            </p:nvCxnSpPr>
            <p:spPr>
              <a:xfrm>
                <a:off x="4860120" y="5085184"/>
                <a:ext cx="100802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2628401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87163" y="4437112"/>
              <a:ext cx="217479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347511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07860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8208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E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28557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7318" y="4437112"/>
              <a:ext cx="217479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G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47667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H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08016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I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68364" y="4437112"/>
              <a:ext cx="215892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J</a:t>
              </a:r>
              <a:endParaRPr lang="zh-TW" altLang="en-US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8399464" y="4868863"/>
            <a:ext cx="1728787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 B C D E F G I J</a:t>
            </a:r>
            <a:endParaRPr lang="zh-TW" altLang="en-US" dirty="0"/>
          </a:p>
        </p:txBody>
      </p:sp>
      <p:grpSp>
        <p:nvGrpSpPr>
          <p:cNvPr id="67" name="群組 122"/>
          <p:cNvGrpSpPr>
            <a:grpSpLocks/>
          </p:cNvGrpSpPr>
          <p:nvPr/>
        </p:nvGrpSpPr>
        <p:grpSpPr bwMode="auto">
          <a:xfrm>
            <a:off x="3071813" y="5516563"/>
            <a:ext cx="5256212" cy="360362"/>
            <a:chOff x="1547664" y="5517232"/>
            <a:chExt cx="5256584" cy="360040"/>
          </a:xfrm>
        </p:grpSpPr>
        <p:cxnSp>
          <p:nvCxnSpPr>
            <p:cNvPr id="68" name="直線接點 67"/>
            <p:cNvCxnSpPr/>
            <p:nvPr/>
          </p:nvCxnSpPr>
          <p:spPr>
            <a:xfrm>
              <a:off x="1547664" y="5877272"/>
              <a:ext cx="7207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2268440" y="5517232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2484355" y="5517232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2268440" y="5517232"/>
              <a:ext cx="2159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群組 100"/>
            <p:cNvGrpSpPr>
              <a:grpSpLocks/>
            </p:cNvGrpSpPr>
            <p:nvPr/>
          </p:nvGrpSpPr>
          <p:grpSpPr bwMode="auto">
            <a:xfrm>
              <a:off x="248376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94" name="直線接點 93"/>
              <p:cNvCxnSpPr/>
              <p:nvPr/>
            </p:nvCxnSpPr>
            <p:spPr>
              <a:xfrm>
                <a:off x="2484355" y="5877272"/>
                <a:ext cx="503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 flipV="1">
                <a:off x="2987628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2987628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>
                <a:off x="3203543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群組 101"/>
            <p:cNvGrpSpPr>
              <a:grpSpLocks/>
            </p:cNvGrpSpPr>
            <p:nvPr/>
          </p:nvGrpSpPr>
          <p:grpSpPr bwMode="auto">
            <a:xfrm>
              <a:off x="320384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90" name="直線接點 89"/>
              <p:cNvCxnSpPr/>
              <p:nvPr/>
            </p:nvCxnSpPr>
            <p:spPr>
              <a:xfrm>
                <a:off x="2483463" y="5877272"/>
                <a:ext cx="5048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2988324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2988324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3204239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群組 106"/>
            <p:cNvGrpSpPr>
              <a:grpSpLocks/>
            </p:cNvGrpSpPr>
            <p:nvPr/>
          </p:nvGrpSpPr>
          <p:grpSpPr bwMode="auto">
            <a:xfrm>
              <a:off x="392392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86" name="直線接點 85"/>
              <p:cNvCxnSpPr/>
              <p:nvPr/>
            </p:nvCxnSpPr>
            <p:spPr>
              <a:xfrm>
                <a:off x="2484159" y="5877272"/>
                <a:ext cx="50327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 flipV="1">
                <a:off x="2987433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2987433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3203348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111"/>
            <p:cNvGrpSpPr>
              <a:grpSpLocks/>
            </p:cNvGrpSpPr>
            <p:nvPr/>
          </p:nvGrpSpPr>
          <p:grpSpPr bwMode="auto">
            <a:xfrm>
              <a:off x="464400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2483268" y="5877272"/>
                <a:ext cx="5048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V="1">
                <a:off x="2988129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/>
              <p:nvPr/>
            </p:nvCxnSpPr>
            <p:spPr>
              <a:xfrm>
                <a:off x="2988129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/>
              <p:nvPr/>
            </p:nvCxnSpPr>
            <p:spPr>
              <a:xfrm>
                <a:off x="3204044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116"/>
            <p:cNvGrpSpPr>
              <a:grpSpLocks/>
            </p:cNvGrpSpPr>
            <p:nvPr/>
          </p:nvGrpSpPr>
          <p:grpSpPr bwMode="auto">
            <a:xfrm>
              <a:off x="5364088" y="5517232"/>
              <a:ext cx="720080" cy="360040"/>
              <a:chOff x="2483768" y="5517232"/>
              <a:chExt cx="720080" cy="360040"/>
            </a:xfrm>
          </p:grpSpPr>
          <p:cxnSp>
            <p:nvCxnSpPr>
              <p:cNvPr id="78" name="直線接點 77"/>
              <p:cNvCxnSpPr/>
              <p:nvPr/>
            </p:nvCxnSpPr>
            <p:spPr>
              <a:xfrm>
                <a:off x="2483964" y="5877272"/>
                <a:ext cx="503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flipV="1">
                <a:off x="2987237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2987237" y="5517232"/>
                <a:ext cx="2159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>
                <a:off x="3203152" y="5517232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線接點 76"/>
            <p:cNvCxnSpPr/>
            <p:nvPr/>
          </p:nvCxnSpPr>
          <p:spPr>
            <a:xfrm>
              <a:off x="6083472" y="5877272"/>
              <a:ext cx="7207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矩形 97"/>
          <p:cNvSpPr/>
          <p:nvPr/>
        </p:nvSpPr>
        <p:spPr>
          <a:xfrm>
            <a:off x="1703388" y="4868863"/>
            <a:ext cx="143986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Transmitter :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847851" y="5589588"/>
            <a:ext cx="1152525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Receiver :</a:t>
            </a:r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472488" y="5589588"/>
            <a:ext cx="100806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A C E G 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6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98" grpId="0"/>
      <p:bldP spid="99" grpId="0"/>
      <p:bldP spid="10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704</Words>
  <Application>Microsoft Office PowerPoint</Application>
  <PresentationFormat>寬螢幕</PresentationFormat>
  <Paragraphs>186</Paragraphs>
  <Slides>28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Bookman Old Style</vt:lpstr>
      <vt:lpstr>Calibri</vt:lpstr>
      <vt:lpstr>Century</vt:lpstr>
      <vt:lpstr>Century Schoolbook</vt:lpstr>
      <vt:lpstr>Gill Sans MT</vt:lpstr>
      <vt:lpstr>Wingdings</vt:lpstr>
      <vt:lpstr>Wingdings 3</vt:lpstr>
      <vt:lpstr>原創</vt:lpstr>
      <vt:lpstr>Embedded System Laboratory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Implementation</vt:lpstr>
      <vt:lpstr>Implementation</vt:lpstr>
      <vt:lpstr>Implementation</vt:lpstr>
      <vt:lpstr>Implementation</vt:lpstr>
      <vt:lpstr>Implementation</vt:lpstr>
      <vt:lpstr>Implementation – Pull-up/down</vt:lpstr>
      <vt:lpstr>Implementation – Pull-up/down</vt:lpstr>
      <vt:lpstr>Implementation – Pull-up/down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Laboratory</dc:title>
  <dc:creator>家偉 許</dc:creator>
  <cp:lastModifiedBy>User</cp:lastModifiedBy>
  <cp:revision>29</cp:revision>
  <dcterms:created xsi:type="dcterms:W3CDTF">2020-07-16T02:25:35Z</dcterms:created>
  <dcterms:modified xsi:type="dcterms:W3CDTF">2020-08-04T18:27:33Z</dcterms:modified>
</cp:coreProperties>
</file>