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g"/>
  <Override PartName="/ppt/media/image12.jpg" ContentType="image/jpg"/>
  <Override PartName="/ppt/media/image13.jpg" ContentType="image/jp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 /><Relationship Id="rId2" Type="http://schemas.microsoft.com/office/2011/relationships/chartColorStyle" Target="colors3.xml" /><Relationship Id="rId1" Type="http://schemas.microsoft.com/office/2011/relationships/chartStyle" Target="style3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[m.kavitha excel project,,,,,,,.xlsx]Sheet1!PivotTable1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381278119501973"/>
          <c:y val="0.13695428123840542"/>
          <c:w val="0.63043241469816269"/>
          <c:h val="0.720887649460484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91-4E60-B21D-0409CA09F504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91-4E60-B21D-0409CA09F504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91-4E60-B21D-0409CA09F504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91-4E60-B21D-0409CA0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2464095"/>
        <c:axId val="902450175"/>
      </c:lineChart>
      <c:catAx>
        <c:axId val="90246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2450175"/>
        <c:crosses val="autoZero"/>
        <c:auto val="1"/>
        <c:lblAlgn val="ctr"/>
        <c:lblOffset val="100"/>
        <c:noMultiLvlLbl val="0"/>
      </c:catAx>
      <c:valAx>
        <c:axId val="902450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246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541666666666672"/>
          <c:y val="0.37723242927967338"/>
          <c:w val="0.24791666666666667"/>
          <c:h val="0.545857028288130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[m.kavitha excel project,,,,,,,.xlsx]Sheet1!PivotTable1</c:name>
    <c:fmtId val="3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</c:v>
                </c:pt>
                <c:pt idx="1">
                  <c:v>11</c:v>
                </c:pt>
                <c:pt idx="2">
                  <c:v>6</c:v>
                </c:pt>
                <c:pt idx="3">
                  <c:v>7</c:v>
                </c:pt>
                <c:pt idx="4">
                  <c:v>12</c:v>
                </c:pt>
                <c:pt idx="5">
                  <c:v>15</c:v>
                </c:pt>
                <c:pt idx="6">
                  <c:v>12</c:v>
                </c:pt>
                <c:pt idx="7">
                  <c:v>7</c:v>
                </c:pt>
                <c:pt idx="8">
                  <c:v>11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FE-45D6-87A9-385A1E296D9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17</c:v>
                </c:pt>
                <c:pt idx="1">
                  <c:v>27</c:v>
                </c:pt>
                <c:pt idx="2">
                  <c:v>20</c:v>
                </c:pt>
                <c:pt idx="3">
                  <c:v>23</c:v>
                </c:pt>
                <c:pt idx="4">
                  <c:v>23</c:v>
                </c:pt>
                <c:pt idx="5">
                  <c:v>17</c:v>
                </c:pt>
                <c:pt idx="6">
                  <c:v>22</c:v>
                </c:pt>
                <c:pt idx="7">
                  <c:v>18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FE-45D6-87A9-385A1E296D9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32</c:v>
                </c:pt>
                <c:pt idx="1">
                  <c:v>20</c:v>
                </c:pt>
                <c:pt idx="2">
                  <c:v>26</c:v>
                </c:pt>
                <c:pt idx="3">
                  <c:v>40</c:v>
                </c:pt>
                <c:pt idx="4">
                  <c:v>32</c:v>
                </c:pt>
                <c:pt idx="5">
                  <c:v>26</c:v>
                </c:pt>
                <c:pt idx="6">
                  <c:v>27</c:v>
                </c:pt>
                <c:pt idx="7">
                  <c:v>33</c:v>
                </c:pt>
                <c:pt idx="8">
                  <c:v>33</c:v>
                </c:pt>
                <c:pt idx="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FE-45D6-87A9-385A1E296D9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  <c:pt idx="6">
                  <c:v>10</c:v>
                </c:pt>
                <c:pt idx="7">
                  <c:v>5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FE-45D6-87A9-385A1E296D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0028656"/>
        <c:axId val="1100029616"/>
      </c:barChart>
      <c:catAx>
        <c:axId val="110002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029616"/>
        <c:crosses val="autoZero"/>
        <c:auto val="1"/>
        <c:lblAlgn val="ctr"/>
        <c:lblOffset val="100"/>
        <c:noMultiLvlLbl val="0"/>
      </c:catAx>
      <c:valAx>
        <c:axId val="110002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02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[m.kavitha excel project,,,,,,,.xlsx]Sheet1!PivotTable1</c:name>
    <c:fmtId val="1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C8D-4741-849B-C8453D927A4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C8D-4741-849B-C8453D927A4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C8D-4741-849B-C8453D927A4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C8D-4741-849B-C8453D927A4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AC8D-4741-849B-C8453D927A4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AC8D-4741-849B-C8453D927A4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AC8D-4741-849B-C8453D927A4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AC8D-4741-849B-C8453D927A4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AC8D-4741-849B-C8453D927A4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AC8D-4741-849B-C8453D927A4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</c:v>
                </c:pt>
                <c:pt idx="1">
                  <c:v>7</c:v>
                </c:pt>
                <c:pt idx="2">
                  <c:v>15</c:v>
                </c:pt>
                <c:pt idx="3">
                  <c:v>10</c:v>
                </c:pt>
                <c:pt idx="4">
                  <c:v>9</c:v>
                </c:pt>
                <c:pt idx="5">
                  <c:v>14</c:v>
                </c:pt>
                <c:pt idx="6">
                  <c:v>14</c:v>
                </c:pt>
                <c:pt idx="7">
                  <c:v>19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C8D-4741-849B-C8453D927A4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AC8D-4741-849B-C8453D927A4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AC8D-4741-849B-C8453D927A4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AC8D-4741-849B-C8453D927A4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AC8D-4741-849B-C8453D927A4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AC8D-4741-849B-C8453D927A4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AC8D-4741-849B-C8453D927A4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AC8D-4741-849B-C8453D927A4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AC8D-4741-849B-C8453D927A4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6-AC8D-4741-849B-C8453D927A4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AC8D-4741-849B-C8453D927A4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17</c:v>
                </c:pt>
                <c:pt idx="1">
                  <c:v>20</c:v>
                </c:pt>
                <c:pt idx="2">
                  <c:v>21</c:v>
                </c:pt>
                <c:pt idx="3">
                  <c:v>16</c:v>
                </c:pt>
                <c:pt idx="4">
                  <c:v>18</c:v>
                </c:pt>
                <c:pt idx="5">
                  <c:v>16</c:v>
                </c:pt>
                <c:pt idx="6">
                  <c:v>19</c:v>
                </c:pt>
                <c:pt idx="7">
                  <c:v>25</c:v>
                </c:pt>
                <c:pt idx="8">
                  <c:v>24</c:v>
                </c:pt>
                <c:pt idx="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AC8D-4741-849B-C8453D927A4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AC8D-4741-849B-C8453D927A4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AC8D-4741-849B-C8453D927A4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AC8D-4741-849B-C8453D927A4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AC8D-4741-849B-C8453D927A4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AC8D-4741-849B-C8453D927A4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AC8D-4741-849B-C8453D927A4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AC8D-4741-849B-C8453D927A4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AC8D-4741-849B-C8453D927A4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AC8D-4741-849B-C8453D927A4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AC8D-4741-849B-C8453D927A4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53</c:v>
                </c:pt>
                <c:pt idx="1">
                  <c:v>45</c:v>
                </c:pt>
                <c:pt idx="2">
                  <c:v>52</c:v>
                </c:pt>
                <c:pt idx="3">
                  <c:v>52</c:v>
                </c:pt>
                <c:pt idx="4">
                  <c:v>45</c:v>
                </c:pt>
                <c:pt idx="5">
                  <c:v>43</c:v>
                </c:pt>
                <c:pt idx="6">
                  <c:v>48</c:v>
                </c:pt>
                <c:pt idx="7">
                  <c:v>49</c:v>
                </c:pt>
                <c:pt idx="8">
                  <c:v>38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AC8D-4741-849B-C8453D927A4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0-AC8D-4741-849B-C8453D927A4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2-AC8D-4741-849B-C8453D927A4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4-AC8D-4741-849B-C8453D927A4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6-AC8D-4741-849B-C8453D927A4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8-AC8D-4741-849B-C8453D927A4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A-AC8D-4741-849B-C8453D927A4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C-AC8D-4741-849B-C8453D927A4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E-AC8D-4741-849B-C8453D927A4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0-AC8D-4741-849B-C8453D927A4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2-AC8D-4741-849B-C8453D927A4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10</c:v>
                </c:pt>
                <c:pt idx="1">
                  <c:v>9</c:v>
                </c:pt>
                <c:pt idx="2">
                  <c:v>8</c:v>
                </c:pt>
                <c:pt idx="3">
                  <c:v>4</c:v>
                </c:pt>
                <c:pt idx="4">
                  <c:v>7</c:v>
                </c:pt>
                <c:pt idx="5">
                  <c:v>7</c:v>
                </c:pt>
                <c:pt idx="6">
                  <c:v>5</c:v>
                </c:pt>
                <c:pt idx="7">
                  <c:v>11</c:v>
                </c:pt>
                <c:pt idx="8">
                  <c:v>9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AC8D-4741-849B-C8453D927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3.jp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6.jpg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1.jp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728439" y="3429000"/>
            <a:ext cx="1666873" cy="1191443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66067" y="154794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96688" y="24701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 M. KAVITHA</a:t>
            </a:r>
          </a:p>
          <a:p>
            <a:r>
              <a:rPr lang="en-US" sz="2400" b="1" dirty="0"/>
              <a:t>REGISTER NO: 312209838</a:t>
            </a:r>
          </a:p>
          <a:p>
            <a:r>
              <a:rPr lang="en-US" sz="2400" b="1" dirty="0"/>
              <a:t>NM ID: 729CE428C8D652481324E0C19992FD05</a:t>
            </a:r>
          </a:p>
          <a:p>
            <a:r>
              <a:rPr lang="en-US" sz="2400" b="1" dirty="0"/>
              <a:t>DEPARTMENT: B.COM( ACCOUNTING AND FINANCE )</a:t>
            </a:r>
          </a:p>
          <a:p>
            <a:r>
              <a:rPr lang="en-US" sz="2400" b="1" dirty="0"/>
              <a:t>COLLEGE: VALLIAMMAL COLLEGE FOR WOMEN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309646-7BCF-A120-1A2A-99327209CD70}"/>
              </a:ext>
            </a:extLst>
          </p:cNvPr>
          <p:cNvSpPr txBox="1"/>
          <p:nvPr/>
        </p:nvSpPr>
        <p:spPr>
          <a:xfrm>
            <a:off x="692969" y="1219200"/>
            <a:ext cx="71105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DATA COLLECTION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1800" b="1" i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Collection of employees Id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Collection of employees Bio referenc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DATA CLEANING:</a:t>
            </a:r>
          </a:p>
          <a:p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Removing duplicates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Handling missing data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Correcting errors 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PERFORMANCE LEVEL:</a:t>
            </a:r>
          </a:p>
          <a:p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Used formulas to identify ratings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3C799-E49A-E2C2-722D-24DE7BA97E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31" t="14445" r="29402" b="22809"/>
          <a:stretch/>
        </p:blipFill>
        <p:spPr>
          <a:xfrm>
            <a:off x="5181600" y="1590675"/>
            <a:ext cx="4572000" cy="32273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8B69DD0-B01C-D5E4-8971-9CC46F7282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9634569"/>
              </p:ext>
            </p:extLst>
          </p:nvPr>
        </p:nvGraphicFramePr>
        <p:xfrm>
          <a:off x="1939484" y="2257424"/>
          <a:ext cx="6137716" cy="3914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2779B36-6447-9578-43DB-1CB9C992BF7A}"/>
              </a:ext>
            </a:extLst>
          </p:cNvPr>
          <p:cNvSpPr txBox="1"/>
          <p:nvPr/>
        </p:nvSpPr>
        <p:spPr>
          <a:xfrm>
            <a:off x="755332" y="1331197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ALL EMPLOYEE ANALYSIS CHART:</a:t>
            </a:r>
            <a:endParaRPr lang="en-IN" sz="2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8B39-A067-FDDA-76A6-62416AF2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F3560-0E42-17E5-7943-D62E7F9C5103}"/>
              </a:ext>
            </a:extLst>
          </p:cNvPr>
          <p:cNvSpPr txBox="1"/>
          <p:nvPr/>
        </p:nvSpPr>
        <p:spPr>
          <a:xfrm>
            <a:off x="728293" y="12954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MALE EMPLOYEE ANALYSIS CHART:</a:t>
            </a:r>
            <a:endParaRPr lang="en-IN" sz="2000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DB0D6FC-CBE3-73A0-11DC-BC41A7CDDC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7131314"/>
              </p:ext>
            </p:extLst>
          </p:nvPr>
        </p:nvGraphicFramePr>
        <p:xfrm>
          <a:off x="2133600" y="2044064"/>
          <a:ext cx="6278880" cy="420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6890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9D0A-0F62-4C71-F4BA-31B55FAC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6B7BF05-4B7F-6860-12D4-73E42710DD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917453"/>
              </p:ext>
            </p:extLst>
          </p:nvPr>
        </p:nvGraphicFramePr>
        <p:xfrm>
          <a:off x="2743200" y="2362200"/>
          <a:ext cx="57150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D3CBBE-0864-CB48-382E-24E417CD1447}"/>
              </a:ext>
            </a:extLst>
          </p:cNvPr>
          <p:cNvSpPr txBox="1"/>
          <p:nvPr/>
        </p:nvSpPr>
        <p:spPr>
          <a:xfrm>
            <a:off x="755332" y="129540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FEMALE EMPLOYEE ANALYSIS CHART: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092135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C0894B-6499-57D5-A937-548CEAC1D7FA}"/>
              </a:ext>
            </a:extLst>
          </p:cNvPr>
          <p:cNvSpPr txBox="1"/>
          <p:nvPr/>
        </p:nvSpPr>
        <p:spPr>
          <a:xfrm>
            <a:off x="755332" y="1410533"/>
            <a:ext cx="88258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Summary, Our Employee Performance Analysis solution leverages Excel to transform complex data into actionable insights. </a:t>
            </a:r>
          </a:p>
          <a:p>
            <a:r>
              <a:rPr lang="en-US" dirty="0"/>
              <a:t>By organizing and summarizing performance metrics, comparing data across teams and periods and forecasting future trends, it provides a comprehensive view of employee performance.</a:t>
            </a:r>
          </a:p>
          <a:p>
            <a:r>
              <a:rPr lang="en-US" dirty="0"/>
              <a:t>The use of interactive dashboards and automated processes further simplifies data interpretation and decision-making.</a:t>
            </a:r>
          </a:p>
          <a:p>
            <a:r>
              <a:rPr lang="en-US" dirty="0"/>
              <a:t>This approach enhances productivity, improves workforce management, and supports informed strategic decisions, ultimately driving better organizational outcomes.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FA9E9-8AA8-C34C-DF34-C47E41660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5" t="15926" r="30066" b="26296"/>
          <a:stretch/>
        </p:blipFill>
        <p:spPr>
          <a:xfrm>
            <a:off x="3429000" y="4262755"/>
            <a:ext cx="3810001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5386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40103" y="152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447800" y="1507807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4F426D0-B2E5-E7AB-5496-411328A3D9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" r="3718" b="5118"/>
          <a:stretch/>
        </p:blipFill>
        <p:spPr>
          <a:xfrm>
            <a:off x="2748116" y="3246577"/>
            <a:ext cx="5148171" cy="2970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827B21E-A5F6-C1B4-AC29-11778CF36E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4" t="11364" r="8128" b="69318"/>
          <a:stretch/>
        </p:blipFill>
        <p:spPr>
          <a:xfrm>
            <a:off x="7235161" y="1574480"/>
            <a:ext cx="3204239" cy="2997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657639" y="149979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8F2A81-A6CA-A503-35E0-CC5A682A560C}"/>
              </a:ext>
            </a:extLst>
          </p:cNvPr>
          <p:cNvSpPr txBox="1"/>
          <p:nvPr/>
        </p:nvSpPr>
        <p:spPr>
          <a:xfrm>
            <a:off x="834072" y="1495959"/>
            <a:ext cx="610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Analyze employee data using Excel to understand performance trends and improve decision-making. It also analyze employee data and understand performance trends.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6E134-6452-5083-3AE0-EB8F9238B98F}"/>
              </a:ext>
            </a:extLst>
          </p:cNvPr>
          <p:cNvSpPr txBox="1"/>
          <p:nvPr/>
        </p:nvSpPr>
        <p:spPr>
          <a:xfrm>
            <a:off x="1295400" y="2662013"/>
            <a:ext cx="61009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 Dates (Start and End Dates)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 Supervisors- Contact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 Employment Details (Employee Type, Pay Zone)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 Employment Status (Termination)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 Departments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 Demographics (Birth Date, State)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Job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 Performance</a:t>
            </a:r>
            <a:endParaRPr lang="en-IN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43900" y="139921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EE4084-8DC0-D3E6-724F-8777063AF378}"/>
              </a:ext>
            </a:extLst>
          </p:cNvPr>
          <p:cNvSpPr txBox="1"/>
          <p:nvPr/>
        </p:nvSpPr>
        <p:spPr>
          <a:xfrm>
            <a:off x="739775" y="1770787"/>
            <a:ext cx="61009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This project aims to analyze employment data to uncover the following:</a:t>
            </a:r>
          </a:p>
          <a:p>
            <a:endParaRPr lang="en-US" sz="1800" b="1" i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abor market trends,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ssess economic health,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provide actionable insights for decision-making</a:t>
            </a: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18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By focusing on key metrics such as :</a:t>
            </a:r>
          </a:p>
          <a:p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mployment rates,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ages level, and 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ector-specific trends over the past five years, the analysis will help identify areas for policy intervention and strategic planning. </a:t>
            </a:r>
            <a:endParaRPr lang="en-IN" sz="18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77200" y="115087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3B13A0-A011-92EB-DB9A-F4A3E65D8A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8" t="10745" r="17608" b="18889"/>
          <a:stretch/>
        </p:blipFill>
        <p:spPr>
          <a:xfrm>
            <a:off x="723900" y="1745718"/>
            <a:ext cx="5014595" cy="3042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6356DC-DFAB-4F05-C6BD-53A07A9179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2" t="12005" r="29402" b="18889"/>
          <a:stretch/>
        </p:blipFill>
        <p:spPr>
          <a:xfrm>
            <a:off x="6777036" y="2158458"/>
            <a:ext cx="2667001" cy="22166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66488-626F-487E-623F-EB697B612482}"/>
              </a:ext>
            </a:extLst>
          </p:cNvPr>
          <p:cNvSpPr txBox="1"/>
          <p:nvPr/>
        </p:nvSpPr>
        <p:spPr>
          <a:xfrm>
            <a:off x="3050458" y="2220657"/>
            <a:ext cx="6100916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CONDITIONAL FORMATTING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It is used to identify the missing elements</a:t>
            </a:r>
          </a:p>
          <a:p>
            <a:pPr marL="342900" indent="-342900">
              <a:buAutoNum type="arabicParenR" startAt="2"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FILTERING:</a:t>
            </a: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It is used to remove the unwanted elements</a:t>
            </a:r>
          </a:p>
          <a:p>
            <a:pPr marL="342900" indent="-342900">
              <a:buAutoNum type="arabicParenR" startAt="3"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FORMULA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               It is used to analyze the performance level</a:t>
            </a: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4)   GRAPH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               It is used to represent the data visualization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81563-F958-74E8-FAC8-A44BE6ED23C7}"/>
              </a:ext>
            </a:extLst>
          </p:cNvPr>
          <p:cNvSpPr txBox="1"/>
          <p:nvPr/>
        </p:nvSpPr>
        <p:spPr>
          <a:xfrm>
            <a:off x="755332" y="1371600"/>
            <a:ext cx="75504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This description is about employee data analysis which is done through </a:t>
            </a:r>
            <a:r>
              <a:rPr lang="en-US" sz="1800" b="1" i="1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. It has 26 total features and in this data set it has involved 6 feature which includes;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Employee ID </a:t>
            </a:r>
          </a:p>
          <a:p>
            <a:pPr marL="342900" indent="-342900">
              <a:buFont typeface="+mj-lt"/>
              <a:buAutoNum type="arabicParenR"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Last Name</a:t>
            </a:r>
          </a:p>
          <a:p>
            <a:pPr marL="342900" indent="-342900">
              <a:buFont typeface="+mj-lt"/>
              <a:buAutoNum type="arabicParenR"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Business Unit</a:t>
            </a:r>
            <a:endParaRPr lang="en-US" sz="1800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marL="342900" indent="-342900">
              <a:buFont typeface="+mj-lt"/>
              <a:buAutoNum type="arabicParenR"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Employee Classification</a:t>
            </a:r>
            <a:endParaRPr lang="en-US" sz="1800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Employee Status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Employee Type</a:t>
            </a:r>
            <a:endParaRPr lang="en-US" sz="1800" b="1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Performance Score</a:t>
            </a:r>
          </a:p>
          <a:p>
            <a:pPr marL="342900" indent="-342900">
              <a:buFont typeface="+mj-lt"/>
              <a:buAutoNum type="arabicParenR"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Performance level.</a:t>
            </a:r>
            <a:endParaRPr lang="en-IN" sz="18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286000" y="3576618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559141-BE94-4396-1CCD-83A4B4AC5A46}"/>
              </a:ext>
            </a:extLst>
          </p:cNvPr>
          <p:cNvSpPr txBox="1"/>
          <p:nvPr/>
        </p:nvSpPr>
        <p:spPr>
          <a:xfrm>
            <a:off x="752475" y="1433840"/>
            <a:ext cx="5566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Performance Level using formula of: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E929E4-D10C-E366-1C71-457E239D6C27}"/>
              </a:ext>
            </a:extLst>
          </p:cNvPr>
          <p:cNvSpPr txBox="1"/>
          <p:nvPr/>
        </p:nvSpPr>
        <p:spPr>
          <a:xfrm>
            <a:off x="752475" y="2337352"/>
            <a:ext cx="9755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=IFS(Z8&gt;=5,”VERY HIGH”,Z8&gt;=4,’HIGH”,Z8&gt;=4,”MED”,TRUE,”LOW”)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30B58E-068F-0200-C94E-3DDD1120B6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3" t="11210" r="30066" b="21382"/>
          <a:stretch/>
        </p:blipFill>
        <p:spPr>
          <a:xfrm>
            <a:off x="3657600" y="3175474"/>
            <a:ext cx="4114800" cy="26443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502</Words>
  <Application>Microsoft Office PowerPoint</Application>
  <PresentationFormat>Widescreen</PresentationFormat>
  <Paragraphs>107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mkavitha0735@gmail.com</cp:lastModifiedBy>
  <cp:revision>17</cp:revision>
  <dcterms:created xsi:type="dcterms:W3CDTF">2024-03-29T15:07:22Z</dcterms:created>
  <dcterms:modified xsi:type="dcterms:W3CDTF">2024-08-27T13:05:56Z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