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5" r:id="rId5"/>
    <p:sldId id="273" r:id="rId6"/>
    <p:sldId id="267" r:id="rId7"/>
    <p:sldId id="280" r:id="rId8"/>
    <p:sldId id="281" r:id="rId9"/>
    <p:sldId id="279" r:id="rId10"/>
    <p:sldId id="258" r:id="rId11"/>
    <p:sldId id="260" r:id="rId12"/>
    <p:sldId id="272" r:id="rId13"/>
    <p:sldId id="259" r:id="rId14"/>
    <p:sldId id="276" r:id="rId15"/>
    <p:sldId id="261" r:id="rId16"/>
    <p:sldId id="268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87415" autoAdjust="0"/>
  </p:normalViewPr>
  <p:slideViewPr>
    <p:cSldViewPr snapToGrid="0">
      <p:cViewPr varScale="1"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538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062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15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43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4314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724674-2547-4321-A0AF-0F5B55AD8D3B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094B1E0-004A-4805-91F8-FF00273618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297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fred.stlouisfed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atalog.data.gov/" TargetMode="External"/><Relationship Id="rId4" Type="http://schemas.openxmlformats.org/officeDocument/2006/relationships/hyperlink" Target="https://yhoo.it/2XJ4Jv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tusofwomendata.org/" TargetMode="Externa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tatusofwomendat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l.gov/" TargetMode="External"/><Relationship Id="rId2" Type="http://schemas.openxmlformats.org/officeDocument/2006/relationships/hyperlink" Target="https://fred.stlouisfe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data.gov/" TargetMode="External"/><Relationship Id="rId5" Type="http://schemas.openxmlformats.org/officeDocument/2006/relationships/hyperlink" Target="https://yhoo.it/2XJ4JvL" TargetMode="External"/><Relationship Id="rId4" Type="http://schemas.openxmlformats.org/officeDocument/2006/relationships/hyperlink" Target="https://statusofwomendat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python-graph-gall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fred.stlouisfed.org/" TargetMode="External"/><Relationship Id="rId4" Type="http://schemas.openxmlformats.org/officeDocument/2006/relationships/hyperlink" Target="https://statusofwomen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4FFECA-0832-4FE3-B587-054A0F2D8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3AC61-5363-44DA-AE36-8E971992F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256" y="738461"/>
            <a:ext cx="9031484" cy="2401792"/>
          </a:xfrm>
        </p:spPr>
        <p:txBody>
          <a:bodyPr anchor="b">
            <a:normAutofit/>
          </a:bodyPr>
          <a:lstStyle/>
          <a:p>
            <a:r>
              <a:rPr lang="en-US" sz="8000" dirty="0"/>
              <a:t>Women in the Workforce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5858E6-5C0F-4AAE-A1AC-29BA07FFE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0707"/>
            <a:ext cx="12192000" cy="1787292"/>
          </a:xfrm>
          <a:custGeom>
            <a:avLst/>
            <a:gdLst>
              <a:gd name="connsiteX0" fmla="*/ 619389 w 12192000"/>
              <a:gd name="connsiteY0" fmla="*/ 0 h 1787292"/>
              <a:gd name="connsiteX1" fmla="*/ 687652 w 12192000"/>
              <a:gd name="connsiteY1" fmla="*/ 3175 h 1787292"/>
              <a:gd name="connsiteX2" fmla="*/ 747977 w 12192000"/>
              <a:gd name="connsiteY2" fmla="*/ 9525 h 1787292"/>
              <a:gd name="connsiteX3" fmla="*/ 800364 w 12192000"/>
              <a:gd name="connsiteY3" fmla="*/ 20637 h 1787292"/>
              <a:gd name="connsiteX4" fmla="*/ 846402 w 12192000"/>
              <a:gd name="connsiteY4" fmla="*/ 36512 h 1787292"/>
              <a:gd name="connsiteX5" fmla="*/ 887677 w 12192000"/>
              <a:gd name="connsiteY5" fmla="*/ 52387 h 1787292"/>
              <a:gd name="connsiteX6" fmla="*/ 924189 w 12192000"/>
              <a:gd name="connsiteY6" fmla="*/ 68262 h 1787292"/>
              <a:gd name="connsiteX7" fmla="*/ 962289 w 12192000"/>
              <a:gd name="connsiteY7" fmla="*/ 87312 h 1787292"/>
              <a:gd name="connsiteX8" fmla="*/ 1000389 w 12192000"/>
              <a:gd name="connsiteY8" fmla="*/ 106362 h 1787292"/>
              <a:gd name="connsiteX9" fmla="*/ 1036902 w 12192000"/>
              <a:gd name="connsiteY9" fmla="*/ 125412 h 1787292"/>
              <a:gd name="connsiteX10" fmla="*/ 1078177 w 12192000"/>
              <a:gd name="connsiteY10" fmla="*/ 141287 h 1787292"/>
              <a:gd name="connsiteX11" fmla="*/ 1124214 w 12192000"/>
              <a:gd name="connsiteY11" fmla="*/ 155575 h 1787292"/>
              <a:gd name="connsiteX12" fmla="*/ 1176602 w 12192000"/>
              <a:gd name="connsiteY12" fmla="*/ 166687 h 1787292"/>
              <a:gd name="connsiteX13" fmla="*/ 1236927 w 12192000"/>
              <a:gd name="connsiteY13" fmla="*/ 174625 h 1787292"/>
              <a:gd name="connsiteX14" fmla="*/ 1305189 w 12192000"/>
              <a:gd name="connsiteY14" fmla="*/ 176212 h 1787292"/>
              <a:gd name="connsiteX15" fmla="*/ 1373452 w 12192000"/>
              <a:gd name="connsiteY15" fmla="*/ 174625 h 1787292"/>
              <a:gd name="connsiteX16" fmla="*/ 1433777 w 12192000"/>
              <a:gd name="connsiteY16" fmla="*/ 166687 h 1787292"/>
              <a:gd name="connsiteX17" fmla="*/ 1486164 w 12192000"/>
              <a:gd name="connsiteY17" fmla="*/ 155575 h 1787292"/>
              <a:gd name="connsiteX18" fmla="*/ 1532202 w 12192000"/>
              <a:gd name="connsiteY18" fmla="*/ 141287 h 1787292"/>
              <a:gd name="connsiteX19" fmla="*/ 1573477 w 12192000"/>
              <a:gd name="connsiteY19" fmla="*/ 125412 h 1787292"/>
              <a:gd name="connsiteX20" fmla="*/ 1609989 w 12192000"/>
              <a:gd name="connsiteY20" fmla="*/ 106362 h 1787292"/>
              <a:gd name="connsiteX21" fmla="*/ 1648089 w 12192000"/>
              <a:gd name="connsiteY21" fmla="*/ 87312 h 1787292"/>
              <a:gd name="connsiteX22" fmla="*/ 1686189 w 12192000"/>
              <a:gd name="connsiteY22" fmla="*/ 68262 h 1787292"/>
              <a:gd name="connsiteX23" fmla="*/ 1722702 w 12192000"/>
              <a:gd name="connsiteY23" fmla="*/ 52387 h 1787292"/>
              <a:gd name="connsiteX24" fmla="*/ 1763977 w 12192000"/>
              <a:gd name="connsiteY24" fmla="*/ 36512 h 1787292"/>
              <a:gd name="connsiteX25" fmla="*/ 1810014 w 12192000"/>
              <a:gd name="connsiteY25" fmla="*/ 20637 h 1787292"/>
              <a:gd name="connsiteX26" fmla="*/ 1862402 w 12192000"/>
              <a:gd name="connsiteY26" fmla="*/ 9525 h 1787292"/>
              <a:gd name="connsiteX27" fmla="*/ 1922727 w 12192000"/>
              <a:gd name="connsiteY27" fmla="*/ 3175 h 1787292"/>
              <a:gd name="connsiteX28" fmla="*/ 1990989 w 12192000"/>
              <a:gd name="connsiteY28" fmla="*/ 0 h 1787292"/>
              <a:gd name="connsiteX29" fmla="*/ 2059252 w 12192000"/>
              <a:gd name="connsiteY29" fmla="*/ 3175 h 1787292"/>
              <a:gd name="connsiteX30" fmla="*/ 2119577 w 12192000"/>
              <a:gd name="connsiteY30" fmla="*/ 9525 h 1787292"/>
              <a:gd name="connsiteX31" fmla="*/ 2171964 w 12192000"/>
              <a:gd name="connsiteY31" fmla="*/ 20637 h 1787292"/>
              <a:gd name="connsiteX32" fmla="*/ 2218002 w 12192000"/>
              <a:gd name="connsiteY32" fmla="*/ 36512 h 1787292"/>
              <a:gd name="connsiteX33" fmla="*/ 2259277 w 12192000"/>
              <a:gd name="connsiteY33" fmla="*/ 52387 h 1787292"/>
              <a:gd name="connsiteX34" fmla="*/ 2295789 w 12192000"/>
              <a:gd name="connsiteY34" fmla="*/ 68262 h 1787292"/>
              <a:gd name="connsiteX35" fmla="*/ 2333889 w 12192000"/>
              <a:gd name="connsiteY35" fmla="*/ 87312 h 1787292"/>
              <a:gd name="connsiteX36" fmla="*/ 2371989 w 12192000"/>
              <a:gd name="connsiteY36" fmla="*/ 106362 h 1787292"/>
              <a:gd name="connsiteX37" fmla="*/ 2408502 w 12192000"/>
              <a:gd name="connsiteY37" fmla="*/ 125412 h 1787292"/>
              <a:gd name="connsiteX38" fmla="*/ 2449777 w 12192000"/>
              <a:gd name="connsiteY38" fmla="*/ 141287 h 1787292"/>
              <a:gd name="connsiteX39" fmla="*/ 2495814 w 12192000"/>
              <a:gd name="connsiteY39" fmla="*/ 155575 h 1787292"/>
              <a:gd name="connsiteX40" fmla="*/ 2548202 w 12192000"/>
              <a:gd name="connsiteY40" fmla="*/ 166687 h 1787292"/>
              <a:gd name="connsiteX41" fmla="*/ 2608527 w 12192000"/>
              <a:gd name="connsiteY41" fmla="*/ 174625 h 1787292"/>
              <a:gd name="connsiteX42" fmla="*/ 2676789 w 12192000"/>
              <a:gd name="connsiteY42" fmla="*/ 176212 h 1787292"/>
              <a:gd name="connsiteX43" fmla="*/ 2745052 w 12192000"/>
              <a:gd name="connsiteY43" fmla="*/ 174625 h 1787292"/>
              <a:gd name="connsiteX44" fmla="*/ 2805377 w 12192000"/>
              <a:gd name="connsiteY44" fmla="*/ 166687 h 1787292"/>
              <a:gd name="connsiteX45" fmla="*/ 2857764 w 12192000"/>
              <a:gd name="connsiteY45" fmla="*/ 155575 h 1787292"/>
              <a:gd name="connsiteX46" fmla="*/ 2903802 w 12192000"/>
              <a:gd name="connsiteY46" fmla="*/ 141287 h 1787292"/>
              <a:gd name="connsiteX47" fmla="*/ 2945077 w 12192000"/>
              <a:gd name="connsiteY47" fmla="*/ 125412 h 1787292"/>
              <a:gd name="connsiteX48" fmla="*/ 2981589 w 12192000"/>
              <a:gd name="connsiteY48" fmla="*/ 106362 h 1787292"/>
              <a:gd name="connsiteX49" fmla="*/ 3019689 w 12192000"/>
              <a:gd name="connsiteY49" fmla="*/ 87312 h 1787292"/>
              <a:gd name="connsiteX50" fmla="*/ 3057789 w 12192000"/>
              <a:gd name="connsiteY50" fmla="*/ 68262 h 1787292"/>
              <a:gd name="connsiteX51" fmla="*/ 3094302 w 12192000"/>
              <a:gd name="connsiteY51" fmla="*/ 52387 h 1787292"/>
              <a:gd name="connsiteX52" fmla="*/ 3135577 w 12192000"/>
              <a:gd name="connsiteY52" fmla="*/ 36512 h 1787292"/>
              <a:gd name="connsiteX53" fmla="*/ 3181614 w 12192000"/>
              <a:gd name="connsiteY53" fmla="*/ 20637 h 1787292"/>
              <a:gd name="connsiteX54" fmla="*/ 3234002 w 12192000"/>
              <a:gd name="connsiteY54" fmla="*/ 9525 h 1787292"/>
              <a:gd name="connsiteX55" fmla="*/ 3294327 w 12192000"/>
              <a:gd name="connsiteY55" fmla="*/ 3175 h 1787292"/>
              <a:gd name="connsiteX56" fmla="*/ 3361002 w 12192000"/>
              <a:gd name="connsiteY56" fmla="*/ 0 h 1787292"/>
              <a:gd name="connsiteX57" fmla="*/ 3430852 w 12192000"/>
              <a:gd name="connsiteY57" fmla="*/ 3175 h 1787292"/>
              <a:gd name="connsiteX58" fmla="*/ 3491177 w 12192000"/>
              <a:gd name="connsiteY58" fmla="*/ 9525 h 1787292"/>
              <a:gd name="connsiteX59" fmla="*/ 3543564 w 12192000"/>
              <a:gd name="connsiteY59" fmla="*/ 20637 h 1787292"/>
              <a:gd name="connsiteX60" fmla="*/ 3589602 w 12192000"/>
              <a:gd name="connsiteY60" fmla="*/ 36512 h 1787292"/>
              <a:gd name="connsiteX61" fmla="*/ 3630877 w 12192000"/>
              <a:gd name="connsiteY61" fmla="*/ 52387 h 1787292"/>
              <a:gd name="connsiteX62" fmla="*/ 3667389 w 12192000"/>
              <a:gd name="connsiteY62" fmla="*/ 68262 h 1787292"/>
              <a:gd name="connsiteX63" fmla="*/ 3705489 w 12192000"/>
              <a:gd name="connsiteY63" fmla="*/ 87312 h 1787292"/>
              <a:gd name="connsiteX64" fmla="*/ 3743589 w 12192000"/>
              <a:gd name="connsiteY64" fmla="*/ 106362 h 1787292"/>
              <a:gd name="connsiteX65" fmla="*/ 3780102 w 12192000"/>
              <a:gd name="connsiteY65" fmla="*/ 125412 h 1787292"/>
              <a:gd name="connsiteX66" fmla="*/ 3821377 w 12192000"/>
              <a:gd name="connsiteY66" fmla="*/ 141287 h 1787292"/>
              <a:gd name="connsiteX67" fmla="*/ 3867414 w 12192000"/>
              <a:gd name="connsiteY67" fmla="*/ 155575 h 1787292"/>
              <a:gd name="connsiteX68" fmla="*/ 3919802 w 12192000"/>
              <a:gd name="connsiteY68" fmla="*/ 166687 h 1787292"/>
              <a:gd name="connsiteX69" fmla="*/ 3980127 w 12192000"/>
              <a:gd name="connsiteY69" fmla="*/ 174625 h 1787292"/>
              <a:gd name="connsiteX70" fmla="*/ 4048389 w 12192000"/>
              <a:gd name="connsiteY70" fmla="*/ 176212 h 1787292"/>
              <a:gd name="connsiteX71" fmla="*/ 4116652 w 12192000"/>
              <a:gd name="connsiteY71" fmla="*/ 174625 h 1787292"/>
              <a:gd name="connsiteX72" fmla="*/ 4176977 w 12192000"/>
              <a:gd name="connsiteY72" fmla="*/ 166687 h 1787292"/>
              <a:gd name="connsiteX73" fmla="*/ 4229364 w 12192000"/>
              <a:gd name="connsiteY73" fmla="*/ 155575 h 1787292"/>
              <a:gd name="connsiteX74" fmla="*/ 4275402 w 12192000"/>
              <a:gd name="connsiteY74" fmla="*/ 141287 h 1787292"/>
              <a:gd name="connsiteX75" fmla="*/ 4316677 w 12192000"/>
              <a:gd name="connsiteY75" fmla="*/ 125412 h 1787292"/>
              <a:gd name="connsiteX76" fmla="*/ 4353189 w 12192000"/>
              <a:gd name="connsiteY76" fmla="*/ 106362 h 1787292"/>
              <a:gd name="connsiteX77" fmla="*/ 4429389 w 12192000"/>
              <a:gd name="connsiteY77" fmla="*/ 68262 h 1787292"/>
              <a:gd name="connsiteX78" fmla="*/ 4465902 w 12192000"/>
              <a:gd name="connsiteY78" fmla="*/ 52387 h 1787292"/>
              <a:gd name="connsiteX79" fmla="*/ 4507177 w 12192000"/>
              <a:gd name="connsiteY79" fmla="*/ 36512 h 1787292"/>
              <a:gd name="connsiteX80" fmla="*/ 4553214 w 12192000"/>
              <a:gd name="connsiteY80" fmla="*/ 20637 h 1787292"/>
              <a:gd name="connsiteX81" fmla="*/ 4605602 w 12192000"/>
              <a:gd name="connsiteY81" fmla="*/ 9525 h 1787292"/>
              <a:gd name="connsiteX82" fmla="*/ 4665928 w 12192000"/>
              <a:gd name="connsiteY82" fmla="*/ 3175 h 1787292"/>
              <a:gd name="connsiteX83" fmla="*/ 4734189 w 12192000"/>
              <a:gd name="connsiteY83" fmla="*/ 0 h 1787292"/>
              <a:gd name="connsiteX84" fmla="*/ 4802453 w 12192000"/>
              <a:gd name="connsiteY84" fmla="*/ 3175 h 1787292"/>
              <a:gd name="connsiteX85" fmla="*/ 4862777 w 12192000"/>
              <a:gd name="connsiteY85" fmla="*/ 9525 h 1787292"/>
              <a:gd name="connsiteX86" fmla="*/ 4915165 w 12192000"/>
              <a:gd name="connsiteY86" fmla="*/ 20637 h 1787292"/>
              <a:gd name="connsiteX87" fmla="*/ 4961201 w 12192000"/>
              <a:gd name="connsiteY87" fmla="*/ 36512 h 1787292"/>
              <a:gd name="connsiteX88" fmla="*/ 5002476 w 12192000"/>
              <a:gd name="connsiteY88" fmla="*/ 52387 h 1787292"/>
              <a:gd name="connsiteX89" fmla="*/ 5038989 w 12192000"/>
              <a:gd name="connsiteY89" fmla="*/ 68262 h 1787292"/>
              <a:gd name="connsiteX90" fmla="*/ 5077089 w 12192000"/>
              <a:gd name="connsiteY90" fmla="*/ 87312 h 1787292"/>
              <a:gd name="connsiteX91" fmla="*/ 5115189 w 12192000"/>
              <a:gd name="connsiteY91" fmla="*/ 106362 h 1787292"/>
              <a:gd name="connsiteX92" fmla="*/ 5151701 w 12192000"/>
              <a:gd name="connsiteY92" fmla="*/ 125412 h 1787292"/>
              <a:gd name="connsiteX93" fmla="*/ 5192976 w 12192000"/>
              <a:gd name="connsiteY93" fmla="*/ 141287 h 1787292"/>
              <a:gd name="connsiteX94" fmla="*/ 5239014 w 12192000"/>
              <a:gd name="connsiteY94" fmla="*/ 155575 h 1787292"/>
              <a:gd name="connsiteX95" fmla="*/ 5291401 w 12192000"/>
              <a:gd name="connsiteY95" fmla="*/ 166687 h 1787292"/>
              <a:gd name="connsiteX96" fmla="*/ 5351727 w 12192000"/>
              <a:gd name="connsiteY96" fmla="*/ 174625 h 1787292"/>
              <a:gd name="connsiteX97" fmla="*/ 5410199 w 12192000"/>
              <a:gd name="connsiteY97" fmla="*/ 175985 h 1787292"/>
              <a:gd name="connsiteX98" fmla="*/ 5468671 w 12192000"/>
              <a:gd name="connsiteY98" fmla="*/ 174625 h 1787292"/>
              <a:gd name="connsiteX99" fmla="*/ 5528996 w 12192000"/>
              <a:gd name="connsiteY99" fmla="*/ 166687 h 1787292"/>
              <a:gd name="connsiteX100" fmla="*/ 5581383 w 12192000"/>
              <a:gd name="connsiteY100" fmla="*/ 155575 h 1787292"/>
              <a:gd name="connsiteX101" fmla="*/ 5627421 w 12192000"/>
              <a:gd name="connsiteY101" fmla="*/ 141287 h 1787292"/>
              <a:gd name="connsiteX102" fmla="*/ 5668696 w 12192000"/>
              <a:gd name="connsiteY102" fmla="*/ 125412 h 1787292"/>
              <a:gd name="connsiteX103" fmla="*/ 5705209 w 12192000"/>
              <a:gd name="connsiteY103" fmla="*/ 106362 h 1787292"/>
              <a:gd name="connsiteX104" fmla="*/ 5743308 w 12192000"/>
              <a:gd name="connsiteY104" fmla="*/ 87312 h 1787292"/>
              <a:gd name="connsiteX105" fmla="*/ 5781408 w 12192000"/>
              <a:gd name="connsiteY105" fmla="*/ 68262 h 1787292"/>
              <a:gd name="connsiteX106" fmla="*/ 5817921 w 12192000"/>
              <a:gd name="connsiteY106" fmla="*/ 52387 h 1787292"/>
              <a:gd name="connsiteX107" fmla="*/ 5859196 w 12192000"/>
              <a:gd name="connsiteY107" fmla="*/ 36512 h 1787292"/>
              <a:gd name="connsiteX108" fmla="*/ 5905234 w 12192000"/>
              <a:gd name="connsiteY108" fmla="*/ 20637 h 1787292"/>
              <a:gd name="connsiteX109" fmla="*/ 5957621 w 12192000"/>
              <a:gd name="connsiteY109" fmla="*/ 9525 h 1787292"/>
              <a:gd name="connsiteX110" fmla="*/ 6017947 w 12192000"/>
              <a:gd name="connsiteY110" fmla="*/ 3175 h 1787292"/>
              <a:gd name="connsiteX111" fmla="*/ 6086208 w 12192000"/>
              <a:gd name="connsiteY111" fmla="*/ 0 h 1787292"/>
              <a:gd name="connsiteX112" fmla="*/ 6095999 w 12192000"/>
              <a:gd name="connsiteY112" fmla="*/ 455 h 1787292"/>
              <a:gd name="connsiteX113" fmla="*/ 6105789 w 12192000"/>
              <a:gd name="connsiteY113" fmla="*/ 0 h 1787292"/>
              <a:gd name="connsiteX114" fmla="*/ 6174052 w 12192000"/>
              <a:gd name="connsiteY114" fmla="*/ 3175 h 1787292"/>
              <a:gd name="connsiteX115" fmla="*/ 6234377 w 12192000"/>
              <a:gd name="connsiteY115" fmla="*/ 9525 h 1787292"/>
              <a:gd name="connsiteX116" fmla="*/ 6286764 w 12192000"/>
              <a:gd name="connsiteY116" fmla="*/ 20637 h 1787292"/>
              <a:gd name="connsiteX117" fmla="*/ 6332802 w 12192000"/>
              <a:gd name="connsiteY117" fmla="*/ 36512 h 1787292"/>
              <a:gd name="connsiteX118" fmla="*/ 6374077 w 12192000"/>
              <a:gd name="connsiteY118" fmla="*/ 52387 h 1787292"/>
              <a:gd name="connsiteX119" fmla="*/ 6410589 w 12192000"/>
              <a:gd name="connsiteY119" fmla="*/ 68262 h 1787292"/>
              <a:gd name="connsiteX120" fmla="*/ 6448689 w 12192000"/>
              <a:gd name="connsiteY120" fmla="*/ 87312 h 1787292"/>
              <a:gd name="connsiteX121" fmla="*/ 6486789 w 12192000"/>
              <a:gd name="connsiteY121" fmla="*/ 106362 h 1787292"/>
              <a:gd name="connsiteX122" fmla="*/ 6523302 w 12192000"/>
              <a:gd name="connsiteY122" fmla="*/ 125412 h 1787292"/>
              <a:gd name="connsiteX123" fmla="*/ 6564577 w 12192000"/>
              <a:gd name="connsiteY123" fmla="*/ 141287 h 1787292"/>
              <a:gd name="connsiteX124" fmla="*/ 6610614 w 12192000"/>
              <a:gd name="connsiteY124" fmla="*/ 155575 h 1787292"/>
              <a:gd name="connsiteX125" fmla="*/ 6663002 w 12192000"/>
              <a:gd name="connsiteY125" fmla="*/ 166687 h 1787292"/>
              <a:gd name="connsiteX126" fmla="*/ 6723327 w 12192000"/>
              <a:gd name="connsiteY126" fmla="*/ 174625 h 1787292"/>
              <a:gd name="connsiteX127" fmla="*/ 6781799 w 12192000"/>
              <a:gd name="connsiteY127" fmla="*/ 175985 h 1787292"/>
              <a:gd name="connsiteX128" fmla="*/ 6840271 w 12192000"/>
              <a:gd name="connsiteY128" fmla="*/ 174625 h 1787292"/>
              <a:gd name="connsiteX129" fmla="*/ 6900596 w 12192000"/>
              <a:gd name="connsiteY129" fmla="*/ 166687 h 1787292"/>
              <a:gd name="connsiteX130" fmla="*/ 6952983 w 12192000"/>
              <a:gd name="connsiteY130" fmla="*/ 155575 h 1787292"/>
              <a:gd name="connsiteX131" fmla="*/ 6999021 w 12192000"/>
              <a:gd name="connsiteY131" fmla="*/ 141287 h 1787292"/>
              <a:gd name="connsiteX132" fmla="*/ 7040296 w 12192000"/>
              <a:gd name="connsiteY132" fmla="*/ 125412 h 1787292"/>
              <a:gd name="connsiteX133" fmla="*/ 7076808 w 12192000"/>
              <a:gd name="connsiteY133" fmla="*/ 106362 h 1787292"/>
              <a:gd name="connsiteX134" fmla="*/ 7114908 w 12192000"/>
              <a:gd name="connsiteY134" fmla="*/ 87312 h 1787292"/>
              <a:gd name="connsiteX135" fmla="*/ 7153008 w 12192000"/>
              <a:gd name="connsiteY135" fmla="*/ 68262 h 1787292"/>
              <a:gd name="connsiteX136" fmla="*/ 7189521 w 12192000"/>
              <a:gd name="connsiteY136" fmla="*/ 52387 h 1787292"/>
              <a:gd name="connsiteX137" fmla="*/ 7230796 w 12192000"/>
              <a:gd name="connsiteY137" fmla="*/ 36512 h 1787292"/>
              <a:gd name="connsiteX138" fmla="*/ 7276833 w 12192000"/>
              <a:gd name="connsiteY138" fmla="*/ 20637 h 1787292"/>
              <a:gd name="connsiteX139" fmla="*/ 7329221 w 12192000"/>
              <a:gd name="connsiteY139" fmla="*/ 9525 h 1787292"/>
              <a:gd name="connsiteX140" fmla="*/ 7389546 w 12192000"/>
              <a:gd name="connsiteY140" fmla="*/ 3175 h 1787292"/>
              <a:gd name="connsiteX141" fmla="*/ 7457808 w 12192000"/>
              <a:gd name="connsiteY141" fmla="*/ 0 h 1787292"/>
              <a:gd name="connsiteX142" fmla="*/ 7526071 w 12192000"/>
              <a:gd name="connsiteY142" fmla="*/ 3175 h 1787292"/>
              <a:gd name="connsiteX143" fmla="*/ 7586396 w 12192000"/>
              <a:gd name="connsiteY143" fmla="*/ 9525 h 1787292"/>
              <a:gd name="connsiteX144" fmla="*/ 7638783 w 12192000"/>
              <a:gd name="connsiteY144" fmla="*/ 20637 h 1787292"/>
              <a:gd name="connsiteX145" fmla="*/ 7684821 w 12192000"/>
              <a:gd name="connsiteY145" fmla="*/ 36512 h 1787292"/>
              <a:gd name="connsiteX146" fmla="*/ 7726096 w 12192000"/>
              <a:gd name="connsiteY146" fmla="*/ 52387 h 1787292"/>
              <a:gd name="connsiteX147" fmla="*/ 7762608 w 12192000"/>
              <a:gd name="connsiteY147" fmla="*/ 68262 h 1787292"/>
              <a:gd name="connsiteX148" fmla="*/ 7800708 w 12192000"/>
              <a:gd name="connsiteY148" fmla="*/ 87312 h 1787292"/>
              <a:gd name="connsiteX149" fmla="*/ 7838808 w 12192000"/>
              <a:gd name="connsiteY149" fmla="*/ 106362 h 1787292"/>
              <a:gd name="connsiteX150" fmla="*/ 7875321 w 12192000"/>
              <a:gd name="connsiteY150" fmla="*/ 125412 h 1787292"/>
              <a:gd name="connsiteX151" fmla="*/ 7916596 w 12192000"/>
              <a:gd name="connsiteY151" fmla="*/ 141287 h 1787292"/>
              <a:gd name="connsiteX152" fmla="*/ 7962633 w 12192000"/>
              <a:gd name="connsiteY152" fmla="*/ 155575 h 1787292"/>
              <a:gd name="connsiteX153" fmla="*/ 8015021 w 12192000"/>
              <a:gd name="connsiteY153" fmla="*/ 166687 h 1787292"/>
              <a:gd name="connsiteX154" fmla="*/ 8075346 w 12192000"/>
              <a:gd name="connsiteY154" fmla="*/ 174625 h 1787292"/>
              <a:gd name="connsiteX155" fmla="*/ 8143608 w 12192000"/>
              <a:gd name="connsiteY155" fmla="*/ 176212 h 1787292"/>
              <a:gd name="connsiteX156" fmla="*/ 8211871 w 12192000"/>
              <a:gd name="connsiteY156" fmla="*/ 174625 h 1787292"/>
              <a:gd name="connsiteX157" fmla="*/ 8272196 w 12192000"/>
              <a:gd name="connsiteY157" fmla="*/ 166687 h 1787292"/>
              <a:gd name="connsiteX158" fmla="*/ 8324583 w 12192000"/>
              <a:gd name="connsiteY158" fmla="*/ 155575 h 1787292"/>
              <a:gd name="connsiteX159" fmla="*/ 8370621 w 12192000"/>
              <a:gd name="connsiteY159" fmla="*/ 141287 h 1787292"/>
              <a:gd name="connsiteX160" fmla="*/ 8411896 w 12192000"/>
              <a:gd name="connsiteY160" fmla="*/ 125412 h 1787292"/>
              <a:gd name="connsiteX161" fmla="*/ 8448408 w 12192000"/>
              <a:gd name="connsiteY161" fmla="*/ 106362 h 1787292"/>
              <a:gd name="connsiteX162" fmla="*/ 8486508 w 12192000"/>
              <a:gd name="connsiteY162" fmla="*/ 87312 h 1787292"/>
              <a:gd name="connsiteX163" fmla="*/ 8524608 w 12192000"/>
              <a:gd name="connsiteY163" fmla="*/ 68262 h 1787292"/>
              <a:gd name="connsiteX164" fmla="*/ 8561120 w 12192000"/>
              <a:gd name="connsiteY164" fmla="*/ 52387 h 1787292"/>
              <a:gd name="connsiteX165" fmla="*/ 8602396 w 12192000"/>
              <a:gd name="connsiteY165" fmla="*/ 36512 h 1787292"/>
              <a:gd name="connsiteX166" fmla="*/ 8648432 w 12192000"/>
              <a:gd name="connsiteY166" fmla="*/ 20637 h 1787292"/>
              <a:gd name="connsiteX167" fmla="*/ 8700820 w 12192000"/>
              <a:gd name="connsiteY167" fmla="*/ 9525 h 1787292"/>
              <a:gd name="connsiteX168" fmla="*/ 8761146 w 12192000"/>
              <a:gd name="connsiteY168" fmla="*/ 3175 h 1787292"/>
              <a:gd name="connsiteX169" fmla="*/ 8827820 w 12192000"/>
              <a:gd name="connsiteY169" fmla="*/ 0 h 1787292"/>
              <a:gd name="connsiteX170" fmla="*/ 8897670 w 12192000"/>
              <a:gd name="connsiteY170" fmla="*/ 3175 h 1787292"/>
              <a:gd name="connsiteX171" fmla="*/ 8957996 w 12192000"/>
              <a:gd name="connsiteY171" fmla="*/ 9525 h 1787292"/>
              <a:gd name="connsiteX172" fmla="*/ 9010382 w 12192000"/>
              <a:gd name="connsiteY172" fmla="*/ 20637 h 1787292"/>
              <a:gd name="connsiteX173" fmla="*/ 9056420 w 12192000"/>
              <a:gd name="connsiteY173" fmla="*/ 36512 h 1787292"/>
              <a:gd name="connsiteX174" fmla="*/ 9097696 w 12192000"/>
              <a:gd name="connsiteY174" fmla="*/ 52387 h 1787292"/>
              <a:gd name="connsiteX175" fmla="*/ 9134208 w 12192000"/>
              <a:gd name="connsiteY175" fmla="*/ 68262 h 1787292"/>
              <a:gd name="connsiteX176" fmla="*/ 9172308 w 12192000"/>
              <a:gd name="connsiteY176" fmla="*/ 87312 h 1787292"/>
              <a:gd name="connsiteX177" fmla="*/ 9210408 w 12192000"/>
              <a:gd name="connsiteY177" fmla="*/ 106362 h 1787292"/>
              <a:gd name="connsiteX178" fmla="*/ 9246920 w 12192000"/>
              <a:gd name="connsiteY178" fmla="*/ 125412 h 1787292"/>
              <a:gd name="connsiteX179" fmla="*/ 9288196 w 12192000"/>
              <a:gd name="connsiteY179" fmla="*/ 141287 h 1787292"/>
              <a:gd name="connsiteX180" fmla="*/ 9334232 w 12192000"/>
              <a:gd name="connsiteY180" fmla="*/ 155575 h 1787292"/>
              <a:gd name="connsiteX181" fmla="*/ 9386620 w 12192000"/>
              <a:gd name="connsiteY181" fmla="*/ 166687 h 1787292"/>
              <a:gd name="connsiteX182" fmla="*/ 9446946 w 12192000"/>
              <a:gd name="connsiteY182" fmla="*/ 174625 h 1787292"/>
              <a:gd name="connsiteX183" fmla="*/ 9515208 w 12192000"/>
              <a:gd name="connsiteY183" fmla="*/ 176212 h 1787292"/>
              <a:gd name="connsiteX184" fmla="*/ 9583470 w 12192000"/>
              <a:gd name="connsiteY184" fmla="*/ 174625 h 1787292"/>
              <a:gd name="connsiteX185" fmla="*/ 9643796 w 12192000"/>
              <a:gd name="connsiteY185" fmla="*/ 166687 h 1787292"/>
              <a:gd name="connsiteX186" fmla="*/ 9696182 w 12192000"/>
              <a:gd name="connsiteY186" fmla="*/ 155575 h 1787292"/>
              <a:gd name="connsiteX187" fmla="*/ 9742220 w 12192000"/>
              <a:gd name="connsiteY187" fmla="*/ 141287 h 1787292"/>
              <a:gd name="connsiteX188" fmla="*/ 9783496 w 12192000"/>
              <a:gd name="connsiteY188" fmla="*/ 125412 h 1787292"/>
              <a:gd name="connsiteX189" fmla="*/ 9820008 w 12192000"/>
              <a:gd name="connsiteY189" fmla="*/ 106362 h 1787292"/>
              <a:gd name="connsiteX190" fmla="*/ 9896208 w 12192000"/>
              <a:gd name="connsiteY190" fmla="*/ 68262 h 1787292"/>
              <a:gd name="connsiteX191" fmla="*/ 9932720 w 12192000"/>
              <a:gd name="connsiteY191" fmla="*/ 52387 h 1787292"/>
              <a:gd name="connsiteX192" fmla="*/ 9973996 w 12192000"/>
              <a:gd name="connsiteY192" fmla="*/ 36512 h 1787292"/>
              <a:gd name="connsiteX193" fmla="*/ 10020032 w 12192000"/>
              <a:gd name="connsiteY193" fmla="*/ 20637 h 1787292"/>
              <a:gd name="connsiteX194" fmla="*/ 10072420 w 12192000"/>
              <a:gd name="connsiteY194" fmla="*/ 9525 h 1787292"/>
              <a:gd name="connsiteX195" fmla="*/ 10132746 w 12192000"/>
              <a:gd name="connsiteY195" fmla="*/ 3175 h 1787292"/>
              <a:gd name="connsiteX196" fmla="*/ 10201008 w 12192000"/>
              <a:gd name="connsiteY196" fmla="*/ 0 h 1787292"/>
              <a:gd name="connsiteX197" fmla="*/ 10269270 w 12192000"/>
              <a:gd name="connsiteY197" fmla="*/ 3175 h 1787292"/>
              <a:gd name="connsiteX198" fmla="*/ 10329596 w 12192000"/>
              <a:gd name="connsiteY198" fmla="*/ 9525 h 1787292"/>
              <a:gd name="connsiteX199" fmla="*/ 10381982 w 12192000"/>
              <a:gd name="connsiteY199" fmla="*/ 20637 h 1787292"/>
              <a:gd name="connsiteX200" fmla="*/ 10428020 w 12192000"/>
              <a:gd name="connsiteY200" fmla="*/ 36512 h 1787292"/>
              <a:gd name="connsiteX201" fmla="*/ 10469296 w 12192000"/>
              <a:gd name="connsiteY201" fmla="*/ 52387 h 1787292"/>
              <a:gd name="connsiteX202" fmla="*/ 10505808 w 12192000"/>
              <a:gd name="connsiteY202" fmla="*/ 68262 h 1787292"/>
              <a:gd name="connsiteX203" fmla="*/ 10543908 w 12192000"/>
              <a:gd name="connsiteY203" fmla="*/ 87312 h 1787292"/>
              <a:gd name="connsiteX204" fmla="*/ 10582008 w 12192000"/>
              <a:gd name="connsiteY204" fmla="*/ 106362 h 1787292"/>
              <a:gd name="connsiteX205" fmla="*/ 10618520 w 12192000"/>
              <a:gd name="connsiteY205" fmla="*/ 125412 h 1787292"/>
              <a:gd name="connsiteX206" fmla="*/ 10659796 w 12192000"/>
              <a:gd name="connsiteY206" fmla="*/ 141287 h 1787292"/>
              <a:gd name="connsiteX207" fmla="*/ 10705832 w 12192000"/>
              <a:gd name="connsiteY207" fmla="*/ 155575 h 1787292"/>
              <a:gd name="connsiteX208" fmla="*/ 10758220 w 12192000"/>
              <a:gd name="connsiteY208" fmla="*/ 166687 h 1787292"/>
              <a:gd name="connsiteX209" fmla="*/ 10818546 w 12192000"/>
              <a:gd name="connsiteY209" fmla="*/ 174625 h 1787292"/>
              <a:gd name="connsiteX210" fmla="*/ 10886808 w 12192000"/>
              <a:gd name="connsiteY210" fmla="*/ 176212 h 1787292"/>
              <a:gd name="connsiteX211" fmla="*/ 10955070 w 12192000"/>
              <a:gd name="connsiteY211" fmla="*/ 174625 h 1787292"/>
              <a:gd name="connsiteX212" fmla="*/ 11015396 w 12192000"/>
              <a:gd name="connsiteY212" fmla="*/ 166687 h 1787292"/>
              <a:gd name="connsiteX213" fmla="*/ 11067782 w 12192000"/>
              <a:gd name="connsiteY213" fmla="*/ 155575 h 1787292"/>
              <a:gd name="connsiteX214" fmla="*/ 11113820 w 12192000"/>
              <a:gd name="connsiteY214" fmla="*/ 141287 h 1787292"/>
              <a:gd name="connsiteX215" fmla="*/ 11155096 w 12192000"/>
              <a:gd name="connsiteY215" fmla="*/ 125412 h 1787292"/>
              <a:gd name="connsiteX216" fmla="*/ 11191608 w 12192000"/>
              <a:gd name="connsiteY216" fmla="*/ 106362 h 1787292"/>
              <a:gd name="connsiteX217" fmla="*/ 11229708 w 12192000"/>
              <a:gd name="connsiteY217" fmla="*/ 87312 h 1787292"/>
              <a:gd name="connsiteX218" fmla="*/ 11267808 w 12192000"/>
              <a:gd name="connsiteY218" fmla="*/ 68262 h 1787292"/>
              <a:gd name="connsiteX219" fmla="*/ 11304320 w 12192000"/>
              <a:gd name="connsiteY219" fmla="*/ 52387 h 1787292"/>
              <a:gd name="connsiteX220" fmla="*/ 11345596 w 12192000"/>
              <a:gd name="connsiteY220" fmla="*/ 36512 h 1787292"/>
              <a:gd name="connsiteX221" fmla="*/ 11391632 w 12192000"/>
              <a:gd name="connsiteY221" fmla="*/ 20637 h 1787292"/>
              <a:gd name="connsiteX222" fmla="*/ 11444020 w 12192000"/>
              <a:gd name="connsiteY222" fmla="*/ 9525 h 1787292"/>
              <a:gd name="connsiteX223" fmla="*/ 11504346 w 12192000"/>
              <a:gd name="connsiteY223" fmla="*/ 3175 h 1787292"/>
              <a:gd name="connsiteX224" fmla="*/ 11572608 w 12192000"/>
              <a:gd name="connsiteY224" fmla="*/ 0 h 1787292"/>
              <a:gd name="connsiteX225" fmla="*/ 11640870 w 12192000"/>
              <a:gd name="connsiteY225" fmla="*/ 3175 h 1787292"/>
              <a:gd name="connsiteX226" fmla="*/ 11701196 w 12192000"/>
              <a:gd name="connsiteY226" fmla="*/ 9525 h 1787292"/>
              <a:gd name="connsiteX227" fmla="*/ 11753582 w 12192000"/>
              <a:gd name="connsiteY227" fmla="*/ 20637 h 1787292"/>
              <a:gd name="connsiteX228" fmla="*/ 11799620 w 12192000"/>
              <a:gd name="connsiteY228" fmla="*/ 36512 h 1787292"/>
              <a:gd name="connsiteX229" fmla="*/ 11840896 w 12192000"/>
              <a:gd name="connsiteY229" fmla="*/ 52387 h 1787292"/>
              <a:gd name="connsiteX230" fmla="*/ 11877408 w 12192000"/>
              <a:gd name="connsiteY230" fmla="*/ 68262 h 1787292"/>
              <a:gd name="connsiteX231" fmla="*/ 11915508 w 12192000"/>
              <a:gd name="connsiteY231" fmla="*/ 87312 h 1787292"/>
              <a:gd name="connsiteX232" fmla="*/ 11953608 w 12192000"/>
              <a:gd name="connsiteY232" fmla="*/ 106362 h 1787292"/>
              <a:gd name="connsiteX233" fmla="*/ 11990120 w 12192000"/>
              <a:gd name="connsiteY233" fmla="*/ 125412 h 1787292"/>
              <a:gd name="connsiteX234" fmla="*/ 12031396 w 12192000"/>
              <a:gd name="connsiteY234" fmla="*/ 141287 h 1787292"/>
              <a:gd name="connsiteX235" fmla="*/ 12077432 w 12192000"/>
              <a:gd name="connsiteY235" fmla="*/ 155575 h 1787292"/>
              <a:gd name="connsiteX236" fmla="*/ 12129820 w 12192000"/>
              <a:gd name="connsiteY236" fmla="*/ 166688 h 1787292"/>
              <a:gd name="connsiteX237" fmla="*/ 12190146 w 12192000"/>
              <a:gd name="connsiteY237" fmla="*/ 174625 h 1787292"/>
              <a:gd name="connsiteX238" fmla="*/ 12192000 w 12192000"/>
              <a:gd name="connsiteY238" fmla="*/ 174668 h 1787292"/>
              <a:gd name="connsiteX239" fmla="*/ 12192000 w 12192000"/>
              <a:gd name="connsiteY239" fmla="*/ 885826 h 1787292"/>
              <a:gd name="connsiteX240" fmla="*/ 12192000 w 12192000"/>
              <a:gd name="connsiteY240" fmla="*/ 1787292 h 1787292"/>
              <a:gd name="connsiteX241" fmla="*/ 0 w 12192000"/>
              <a:gd name="connsiteY241" fmla="*/ 1787292 h 1787292"/>
              <a:gd name="connsiteX242" fmla="*/ 0 w 12192000"/>
              <a:gd name="connsiteY242" fmla="*/ 885826 h 1787292"/>
              <a:gd name="connsiteX243" fmla="*/ 0 w 12192000"/>
              <a:gd name="connsiteY243" fmla="*/ 174668 h 1787292"/>
              <a:gd name="connsiteX244" fmla="*/ 1852 w 12192000"/>
              <a:gd name="connsiteY244" fmla="*/ 174625 h 1787292"/>
              <a:gd name="connsiteX245" fmla="*/ 62177 w 12192000"/>
              <a:gd name="connsiteY245" fmla="*/ 166687 h 1787292"/>
              <a:gd name="connsiteX246" fmla="*/ 114564 w 12192000"/>
              <a:gd name="connsiteY246" fmla="*/ 155575 h 1787292"/>
              <a:gd name="connsiteX247" fmla="*/ 160602 w 12192000"/>
              <a:gd name="connsiteY247" fmla="*/ 141287 h 1787292"/>
              <a:gd name="connsiteX248" fmla="*/ 201877 w 12192000"/>
              <a:gd name="connsiteY248" fmla="*/ 125412 h 1787292"/>
              <a:gd name="connsiteX249" fmla="*/ 238389 w 12192000"/>
              <a:gd name="connsiteY249" fmla="*/ 106362 h 1787292"/>
              <a:gd name="connsiteX250" fmla="*/ 276489 w 12192000"/>
              <a:gd name="connsiteY250" fmla="*/ 87312 h 1787292"/>
              <a:gd name="connsiteX251" fmla="*/ 314589 w 12192000"/>
              <a:gd name="connsiteY251" fmla="*/ 68262 h 1787292"/>
              <a:gd name="connsiteX252" fmla="*/ 351102 w 12192000"/>
              <a:gd name="connsiteY252" fmla="*/ 52387 h 1787292"/>
              <a:gd name="connsiteX253" fmla="*/ 392377 w 12192000"/>
              <a:gd name="connsiteY253" fmla="*/ 36512 h 1787292"/>
              <a:gd name="connsiteX254" fmla="*/ 438414 w 12192000"/>
              <a:gd name="connsiteY254" fmla="*/ 20637 h 1787292"/>
              <a:gd name="connsiteX255" fmla="*/ 490802 w 12192000"/>
              <a:gd name="connsiteY255" fmla="*/ 9525 h 1787292"/>
              <a:gd name="connsiteX256" fmla="*/ 551127 w 12192000"/>
              <a:gd name="connsiteY256" fmla="*/ 3175 h 178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</a:cxnLst>
            <a:rect l="l" t="t" r="r" b="b"/>
            <a:pathLst>
              <a:path w="12192000" h="1787292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4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1" y="36512"/>
                </a:lnTo>
                <a:lnTo>
                  <a:pt x="5002476" y="52387"/>
                </a:lnTo>
                <a:lnTo>
                  <a:pt x="5038989" y="68262"/>
                </a:lnTo>
                <a:lnTo>
                  <a:pt x="5077089" y="87312"/>
                </a:lnTo>
                <a:lnTo>
                  <a:pt x="5115189" y="106362"/>
                </a:lnTo>
                <a:lnTo>
                  <a:pt x="5151701" y="125412"/>
                </a:lnTo>
                <a:lnTo>
                  <a:pt x="5192976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09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7" y="3175"/>
                </a:lnTo>
                <a:lnTo>
                  <a:pt x="6086208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2000" y="174668"/>
                </a:lnTo>
                <a:lnTo>
                  <a:pt x="12192000" y="885826"/>
                </a:lnTo>
                <a:lnTo>
                  <a:pt x="12192000" y="1787292"/>
                </a:lnTo>
                <a:lnTo>
                  <a:pt x="0" y="1787292"/>
                </a:lnTo>
                <a:lnTo>
                  <a:pt x="0" y="885826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04749-2D45-4931-95C1-AAB30387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3311" y="3660476"/>
            <a:ext cx="8045373" cy="7422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2A1A00"/>
                </a:solidFill>
              </a:rPr>
              <a:t>What are the effects of increased </a:t>
            </a:r>
          </a:p>
          <a:p>
            <a:r>
              <a:rPr lang="en-US" sz="1800" dirty="0">
                <a:solidFill>
                  <a:srgbClr val="2A1A00"/>
                </a:solidFill>
              </a:rPr>
              <a:t>women in the workforce?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418050-D711-4EF7-976F-18D15426F9D1}"/>
              </a:ext>
            </a:extLst>
          </p:cNvPr>
          <p:cNvSpPr txBox="1">
            <a:spLocks/>
          </p:cNvSpPr>
          <p:nvPr/>
        </p:nvSpPr>
        <p:spPr>
          <a:xfrm>
            <a:off x="71120" y="5593213"/>
            <a:ext cx="12120880" cy="742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2A1A00"/>
                </a:solidFill>
              </a:rPr>
              <a:t>Tamara Najjar, </a:t>
            </a:r>
            <a:r>
              <a:rPr lang="en-US" sz="1800" dirty="0" err="1">
                <a:solidFill>
                  <a:srgbClr val="2A1A00"/>
                </a:solidFill>
              </a:rPr>
              <a:t>mohammed</a:t>
            </a:r>
            <a:r>
              <a:rPr lang="en-US" sz="1800" dirty="0">
                <a:solidFill>
                  <a:srgbClr val="2A1A00"/>
                </a:solidFill>
              </a:rPr>
              <a:t> </a:t>
            </a:r>
            <a:r>
              <a:rPr lang="en-US" sz="1800" dirty="0" err="1">
                <a:solidFill>
                  <a:srgbClr val="2A1A00"/>
                </a:solidFill>
              </a:rPr>
              <a:t>sajid</a:t>
            </a:r>
            <a:r>
              <a:rPr lang="en-US" sz="1800" dirty="0">
                <a:solidFill>
                  <a:srgbClr val="2A1A00"/>
                </a:solidFill>
              </a:rPr>
              <a:t> khan, Kathleen graham </a:t>
            </a:r>
          </a:p>
        </p:txBody>
      </p:sp>
    </p:spTree>
    <p:extLst>
      <p:ext uri="{BB962C8B-B14F-4D97-AF65-F5344CB8AC3E}">
        <p14:creationId xmlns:p14="http://schemas.microsoft.com/office/powerpoint/2010/main" val="17363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243" y="1299469"/>
            <a:ext cx="4505920" cy="154684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8B323"/>
                </a:solidFill>
              </a:rPr>
              <a:t>What are the effects of increased women in the workforce?</a:t>
            </a:r>
            <a:br>
              <a:rPr lang="en-US" sz="2400" dirty="0">
                <a:solidFill>
                  <a:srgbClr val="F8B323"/>
                </a:solidFill>
              </a:rPr>
            </a:br>
            <a:br>
              <a:rPr lang="en-US" sz="2400" dirty="0">
                <a:solidFill>
                  <a:srgbClr val="F8B323"/>
                </a:solidFill>
              </a:rPr>
            </a:br>
            <a:r>
              <a:rPr lang="en-US" sz="2400" dirty="0">
                <a:solidFill>
                  <a:srgbClr val="F8B323"/>
                </a:solidFill>
              </a:rPr>
              <a:t>Why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11620" y="3625359"/>
            <a:ext cx="3836355" cy="232736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Growing GDP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Declining Birth Rates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women in business clothes with increase arrow in background">
            <a:extLst>
              <a:ext uri="{FF2B5EF4-FFF2-40B4-BE49-F238E27FC236}">
                <a16:creationId xmlns:a16="http://schemas.microsoft.com/office/drawing/2014/main" id="{75BA90D4-1AAE-47E9-B304-301700C49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95" y="169762"/>
            <a:ext cx="3294337" cy="303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o crying baby allowed">
            <a:extLst>
              <a:ext uri="{FF2B5EF4-FFF2-40B4-BE49-F238E27FC236}">
                <a16:creationId xmlns:a16="http://schemas.microsoft.com/office/drawing/2014/main" id="{E7959EA0-AA8F-4447-97AA-F2E28975A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35" y="3200551"/>
            <a:ext cx="3294337" cy="3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91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614" y="356611"/>
            <a:ext cx="4048554" cy="5637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GDP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08573" y="1482963"/>
            <a:ext cx="3916750" cy="481234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GDP has increased as more women join the workforce.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“…women's participation in the economy is critical because when women are able to fulfill their economic potential, GDP goes up and poverty goes down” </a:t>
            </a:r>
          </a:p>
          <a:p>
            <a:pPr algn="r"/>
            <a:r>
              <a:rPr lang="en-US" sz="1800" dirty="0"/>
              <a:t>– US News</a:t>
            </a:r>
          </a:p>
          <a:p>
            <a:endParaRPr lang="en-US" sz="1800" dirty="0"/>
          </a:p>
        </p:txBody>
      </p:sp>
      <p:pic>
        <p:nvPicPr>
          <p:cNvPr id="6" name="Picture 6" descr="gdp growth by state from 1997-2018 plot">
            <a:extLst>
              <a:ext uri="{FF2B5EF4-FFF2-40B4-BE49-F238E27FC236}">
                <a16:creationId xmlns:a16="http://schemas.microsoft.com/office/drawing/2014/main" id="{4075A3BD-3EF7-4D6D-BF50-96C9559F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0510" y="3357160"/>
            <a:ext cx="5821368" cy="31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35B80F5F-55AB-4086-98DC-7D888136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0" y="145355"/>
            <a:ext cx="5821368" cy="295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E10C2E-4737-45DE-A551-F9AE2071D3A7}"/>
              </a:ext>
            </a:extLst>
          </p:cNvPr>
          <p:cNvSpPr txBox="1"/>
          <p:nvPr/>
        </p:nvSpPr>
        <p:spPr>
          <a:xfrm>
            <a:off x="4956205" y="3101133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27ABB-C322-45CD-832B-32CE0BC94326}"/>
              </a:ext>
            </a:extLst>
          </p:cNvPr>
          <p:cNvSpPr txBox="1"/>
          <p:nvPr/>
        </p:nvSpPr>
        <p:spPr>
          <a:xfrm>
            <a:off x="4876738" y="6529804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986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F45F68-96D2-4CC4-89DA-8AABC27F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3" y="457200"/>
            <a:ext cx="3151384" cy="753533"/>
          </a:xfrm>
        </p:spPr>
        <p:txBody>
          <a:bodyPr>
            <a:normAutofit/>
          </a:bodyPr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A8AA2-36D0-48C3-B54F-7D9B8C1E3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GDP for each state has gone up over time.</a:t>
            </a:r>
          </a:p>
          <a:p>
            <a:endParaRPr lang="en-US" dirty="0"/>
          </a:p>
          <a:p>
            <a:r>
              <a:rPr lang="en-US" dirty="0"/>
              <a:t>But aren’t employees more expensive now? NO.</a:t>
            </a:r>
          </a:p>
        </p:txBody>
      </p:sp>
      <p:pic>
        <p:nvPicPr>
          <p:cNvPr id="6" name="Picture 2" descr="stock market and cost per employee from 1960-2018 plot">
            <a:extLst>
              <a:ext uri="{FF2B5EF4-FFF2-40B4-BE49-F238E27FC236}">
                <a16:creationId xmlns:a16="http://schemas.microsoft.com/office/drawing/2014/main" id="{E29DC0D1-BC7D-41E1-B3AD-5D4A35477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973" y="109682"/>
            <a:ext cx="5713584" cy="30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2C4365A-5321-49BE-820D-ED71ED9F3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973" y="3429000"/>
            <a:ext cx="5713584" cy="307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7C5998-2D9A-43C0-B399-B3F4D822DB41}"/>
              </a:ext>
            </a:extLst>
          </p:cNvPr>
          <p:cNvSpPr/>
          <p:nvPr/>
        </p:nvSpPr>
        <p:spPr>
          <a:xfrm>
            <a:off x="5129260" y="3152001"/>
            <a:ext cx="16180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4"/>
              </a:rPr>
              <a:t>https://yhoo.it/2XJ4JvL</a:t>
            </a:r>
            <a:r>
              <a:rPr lang="en-US" sz="1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53CAC-116D-418E-B917-E323BC3FC680}"/>
              </a:ext>
            </a:extLst>
          </p:cNvPr>
          <p:cNvSpPr/>
          <p:nvPr/>
        </p:nvSpPr>
        <p:spPr>
          <a:xfrm>
            <a:off x="5095596" y="6503454"/>
            <a:ext cx="1685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hlinkClick r:id="rId5"/>
              </a:rPr>
              <a:t>https://catalog.data.gov/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316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852" y="327844"/>
            <a:ext cx="3590074" cy="8875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How has the birth rate been impacted (if at all)?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04852" y="1474382"/>
            <a:ext cx="3590074" cy="505577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dirty="0"/>
              <a:t>Birth rates have been declining since the 1960s.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Though there may be other contributing factors, women in the workforce is one of them.</a:t>
            </a:r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“Economics, alternative lifestyles, waiting to find the optimal partner, building a career — these all factor into delaying childbirth or couples having fewer children.”</a:t>
            </a:r>
          </a:p>
          <a:p>
            <a:pPr algn="r"/>
            <a:r>
              <a:rPr lang="en-US" sz="1800" dirty="0"/>
              <a:t>	- </a:t>
            </a:r>
            <a:r>
              <a:rPr lang="en-US" dirty="0"/>
              <a:t>Dr. James </a:t>
            </a:r>
            <a:r>
              <a:rPr lang="en-US" dirty="0" err="1"/>
              <a:t>Grifo</a:t>
            </a:r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pic>
        <p:nvPicPr>
          <p:cNvPr id="5122" name="Picture 2" descr="crude birth rate from 1960-2016 plot">
            <a:extLst>
              <a:ext uri="{FF2B5EF4-FFF2-40B4-BE49-F238E27FC236}">
                <a16:creationId xmlns:a16="http://schemas.microsoft.com/office/drawing/2014/main" id="{514471DD-4EB4-46A3-B9AF-8EADE2610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" y="1645082"/>
            <a:ext cx="6577853" cy="356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9CB5C9-19BD-42CE-B8E9-AEB10E23970A}"/>
              </a:ext>
            </a:extLst>
          </p:cNvPr>
          <p:cNvSpPr txBox="1"/>
          <p:nvPr/>
        </p:nvSpPr>
        <p:spPr>
          <a:xfrm>
            <a:off x="5334341" y="521291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226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7B8059-EA6F-4C0D-8AB1-8AAD09F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3453" y="404541"/>
            <a:ext cx="3200975" cy="884943"/>
          </a:xfrm>
        </p:spPr>
        <p:txBody>
          <a:bodyPr/>
          <a:lstStyle/>
          <a:p>
            <a:r>
              <a:rPr lang="en-US" dirty="0"/>
              <a:t>Naysayers might suggest…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42C8-78CD-4DDA-BC1B-8B0F6BFD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7880" y="1537320"/>
            <a:ext cx="3092117" cy="4164164"/>
          </a:xfrm>
        </p:spPr>
        <p:txBody>
          <a:bodyPr>
            <a:normAutofit/>
          </a:bodyPr>
          <a:lstStyle/>
          <a:p>
            <a:r>
              <a:rPr lang="en-US" sz="1800" dirty="0"/>
              <a:t>“Women are not coming back to work after having children.” </a:t>
            </a:r>
          </a:p>
          <a:p>
            <a:r>
              <a:rPr lang="en-US" sz="1800" dirty="0"/>
              <a:t>FALSE.</a:t>
            </a:r>
          </a:p>
          <a:p>
            <a:r>
              <a:rPr lang="en-US" sz="1800" dirty="0"/>
              <a:t>“…if they are, they’re only part time.” </a:t>
            </a:r>
          </a:p>
          <a:p>
            <a:r>
              <a:rPr lang="en-US" sz="1800" dirty="0"/>
              <a:t>FALSE.</a:t>
            </a:r>
          </a:p>
        </p:txBody>
      </p:sp>
      <p:pic>
        <p:nvPicPr>
          <p:cNvPr id="8" name="Picture 2" descr="employment status of women in workforce by age of  youngest child from 1960-2016 plot">
            <a:extLst>
              <a:ext uri="{FF2B5EF4-FFF2-40B4-BE49-F238E27FC236}">
                <a16:creationId xmlns:a16="http://schemas.microsoft.com/office/drawing/2014/main" id="{E4D65449-5011-4E82-A584-EBDF9AAB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19403"/>
            <a:ext cx="5673176" cy="300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ercentage of women in workforce by age of youngest child from 1960-2016 plot">
            <a:extLst>
              <a:ext uri="{FF2B5EF4-FFF2-40B4-BE49-F238E27FC236}">
                <a16:creationId xmlns:a16="http://schemas.microsoft.com/office/drawing/2014/main" id="{15FCCD95-D72F-40FF-8E70-EAD7F998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8315"/>
            <a:ext cx="5673176" cy="32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Image result for dwight false">
            <a:extLst>
              <a:ext uri="{FF2B5EF4-FFF2-40B4-BE49-F238E27FC236}">
                <a16:creationId xmlns:a16="http://schemas.microsoft.com/office/drawing/2014/main" id="{D886A7E4-3CD8-46A2-B149-E08D3BD6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92" y="4181955"/>
            <a:ext cx="2866295" cy="198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C8F8EC-DDCE-4F65-A81E-1D0533019EB2}"/>
              </a:ext>
            </a:extLst>
          </p:cNvPr>
          <p:cNvSpPr txBox="1"/>
          <p:nvPr/>
        </p:nvSpPr>
        <p:spPr>
          <a:xfrm>
            <a:off x="4390314" y="3334064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9318D-A89D-4A3C-825B-00A330AE1B0A}"/>
              </a:ext>
            </a:extLst>
          </p:cNvPr>
          <p:cNvSpPr txBox="1"/>
          <p:nvPr/>
        </p:nvSpPr>
        <p:spPr>
          <a:xfrm>
            <a:off x="4390314" y="659118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28133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5A98-99DF-49EF-AC43-0DB8B660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03" y="41723"/>
            <a:ext cx="4264866" cy="173326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8B323"/>
                </a:solidFill>
              </a:rPr>
              <a:t>Are there other unrelated societal changes that could potentially mimic the same trends?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89032-8EFC-4B77-84DD-07435FCB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9177" y="2121320"/>
            <a:ext cx="3768251" cy="2474328"/>
          </a:xfrm>
        </p:spPr>
        <p:txBody>
          <a:bodyPr>
            <a:normAutofit/>
          </a:bodyPr>
          <a:lstStyle/>
          <a:p>
            <a:r>
              <a:rPr lang="en-US" sz="2000" dirty="0"/>
              <a:t>Birth rates are going down but pet expenditure rates are going up…</a:t>
            </a:r>
          </a:p>
          <a:p>
            <a:endParaRPr lang="en-US" sz="2000" dirty="0"/>
          </a:p>
          <a:p>
            <a:r>
              <a:rPr lang="en-US" sz="2000" dirty="0"/>
              <a:t>What does this imply?</a:t>
            </a:r>
          </a:p>
          <a:p>
            <a:endParaRPr lang="en-US" sz="2000" dirty="0"/>
          </a:p>
        </p:txBody>
      </p:sp>
      <p:pic>
        <p:nvPicPr>
          <p:cNvPr id="4098" name="Picture 2" descr="increase pet expenditure from 1960-2017 plot">
            <a:extLst>
              <a:ext uri="{FF2B5EF4-FFF2-40B4-BE49-F238E27FC236}">
                <a16:creationId xmlns:a16="http://schemas.microsoft.com/office/drawing/2014/main" id="{073AF23F-1ACA-48A0-8861-DBADA6B26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12" y="1679033"/>
            <a:ext cx="6512261" cy="349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A95328-150C-444A-8103-698150886C01}"/>
              </a:ext>
            </a:extLst>
          </p:cNvPr>
          <p:cNvSpPr txBox="1"/>
          <p:nvPr/>
        </p:nvSpPr>
        <p:spPr>
          <a:xfrm>
            <a:off x="5290721" y="5178967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727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arents cradling dog as if it is a baby">
            <a:extLst>
              <a:ext uri="{FF2B5EF4-FFF2-40B4-BE49-F238E27FC236}">
                <a16:creationId xmlns:a16="http://schemas.microsoft.com/office/drawing/2014/main" id="{50FB8E6C-3AE1-40F0-A427-B1E4153B8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3" r="17512"/>
          <a:stretch/>
        </p:blipFill>
        <p:spPr bwMode="auto">
          <a:xfrm>
            <a:off x="1363717" y="1836689"/>
            <a:ext cx="4666593" cy="354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creenshot of funny social media post comparing cost of children vs cost of pets">
            <a:extLst>
              <a:ext uri="{FF2B5EF4-FFF2-40B4-BE49-F238E27FC236}">
                <a16:creationId xmlns:a16="http://schemas.microsoft.com/office/drawing/2014/main" id="{EDA148CC-EEDC-4DA7-B6E5-E4CC727F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932" y="2184017"/>
            <a:ext cx="4870700" cy="284567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D2EFE60-D8E3-4F95-942E-CC298483BEF1}"/>
              </a:ext>
            </a:extLst>
          </p:cNvPr>
          <p:cNvSpPr txBox="1">
            <a:spLocks/>
          </p:cNvSpPr>
          <p:nvPr/>
        </p:nvSpPr>
        <p:spPr>
          <a:xfrm>
            <a:off x="1424626" y="469095"/>
            <a:ext cx="10178322" cy="539898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people replacing children with pets?</a:t>
            </a:r>
          </a:p>
        </p:txBody>
      </p:sp>
    </p:spTree>
    <p:extLst>
      <p:ext uri="{BB962C8B-B14F-4D97-AF65-F5344CB8AC3E}">
        <p14:creationId xmlns:p14="http://schemas.microsoft.com/office/powerpoint/2010/main" val="1091016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IF we had more time we would…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44409"/>
            <a:ext cx="10178322" cy="532139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Dive into the demographics of pet owners (i.e. age, income, etc.)</a:t>
            </a:r>
          </a:p>
          <a:p>
            <a:r>
              <a:rPr lang="en-US" dirty="0">
                <a:solidFill>
                  <a:schemeClr val="tx1"/>
                </a:solidFill>
              </a:rPr>
              <a:t>Identify what other factors have contributed to increased pet expenditure.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additional functionality of Python, pandas, NumPy, Matplotlib, and other libraries.</a:t>
            </a:r>
          </a:p>
          <a:p>
            <a:r>
              <a:rPr lang="en-US" dirty="0">
                <a:solidFill>
                  <a:schemeClr val="tx1"/>
                </a:solidFill>
              </a:rPr>
              <a:t>Explore ways to present more data at one time (i.e. state data over time).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 declining birth rate (i.e. accessibility to birth control).</a:t>
            </a:r>
          </a:p>
          <a:p>
            <a:r>
              <a:rPr lang="en-US" dirty="0">
                <a:solidFill>
                  <a:schemeClr val="tx1"/>
                </a:solidFill>
              </a:rPr>
              <a:t>Explore what other factors have contributed to an increase in GDP (i.e. technology/automation).</a:t>
            </a:r>
          </a:p>
          <a:p>
            <a:r>
              <a:rPr lang="en-US" dirty="0">
                <a:solidFill>
                  <a:schemeClr val="tx1"/>
                </a:solidFill>
              </a:rPr>
              <a:t>Explore additional effects of increased women in the workplace (i.e. divorce rates, average age of women at marriage, etc.)</a:t>
            </a:r>
          </a:p>
          <a:p>
            <a:r>
              <a:rPr lang="en-US" dirty="0">
                <a:solidFill>
                  <a:schemeClr val="tx1"/>
                </a:solidFill>
              </a:rPr>
              <a:t>Explore if there are any contributing health factors to increased women in the workplace (i.e. mental health, physical health, etc.)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50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1FA0-E863-4A48-9224-4DE9B712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20" y="2757356"/>
            <a:ext cx="6524160" cy="1343287"/>
          </a:xfrm>
        </p:spPr>
        <p:txBody>
          <a:bodyPr>
            <a:noAutofit/>
          </a:bodyPr>
          <a:lstStyle/>
          <a:p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22851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682E-890C-48C4-91FD-1DDCAF26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3595330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C5BE-44E5-4461-BAB4-E69CED11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8733"/>
            <a:ext cx="9769248" cy="485706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What are the effects of increased women in the workforce?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GDP been impacted (if at all)?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has the birth rate been impacted (if at all)?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How does this data vary across demographics and regions?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Are there other unrelated societal changes that could potentially mimic the same trends?</a:t>
            </a:r>
          </a:p>
        </p:txBody>
      </p:sp>
    </p:spTree>
    <p:extLst>
      <p:ext uri="{BB962C8B-B14F-4D97-AF65-F5344CB8AC3E}">
        <p14:creationId xmlns:p14="http://schemas.microsoft.com/office/powerpoint/2010/main" val="78026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B21C22-F976-4E7F-A44B-534B9A3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65507"/>
            <a:ext cx="3292821" cy="772647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99B2D-9476-47E9-805D-D92FFD8C0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12232"/>
            <a:ext cx="6998549" cy="3295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Since the 1960s, there has been a noticeable influx of women in the workforce.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There are a number of variables that have been impacted by an increased percentage of women in the workforce and in this presentation we will discover what those variables are. </a:t>
            </a:r>
          </a:p>
        </p:txBody>
      </p:sp>
      <p:pic>
        <p:nvPicPr>
          <p:cNvPr id="7" name="Picture 6" descr="woman in business clothes">
            <a:extLst>
              <a:ext uri="{FF2B5EF4-FFF2-40B4-BE49-F238E27FC236}">
                <a16:creationId xmlns:a16="http://schemas.microsoft.com/office/drawing/2014/main" id="{1C89B1D8-02B0-4D19-A817-3D69608C2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6" r="25682"/>
          <a:stretch/>
        </p:blipFill>
        <p:spPr>
          <a:xfrm>
            <a:off x="8387729" y="746582"/>
            <a:ext cx="3292821" cy="536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ercentage of women in workforce from 1960-2016 plot">
            <a:extLst>
              <a:ext uri="{FF2B5EF4-FFF2-40B4-BE49-F238E27FC236}">
                <a16:creationId xmlns:a16="http://schemas.microsoft.com/office/drawing/2014/main" id="{86CC7549-5D4B-42F7-91E1-DE7B04B8E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110" y="729408"/>
            <a:ext cx="9954223" cy="539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C48FB-B042-499C-A23A-071244EC90D3}"/>
              </a:ext>
            </a:extLst>
          </p:cNvPr>
          <p:cNvSpPr txBox="1"/>
          <p:nvPr/>
        </p:nvSpPr>
        <p:spPr>
          <a:xfrm>
            <a:off x="9386726" y="6128591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https://fred.stlouisfed.org/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515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CB15-591D-4A71-9ED8-B554C6B4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4" y="388734"/>
            <a:ext cx="3092115" cy="701370"/>
          </a:xfrm>
        </p:spPr>
        <p:txBody>
          <a:bodyPr/>
          <a:lstStyle/>
          <a:p>
            <a:r>
              <a:rPr lang="en-US" dirty="0"/>
              <a:t>Taking a closer look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2DD6A-95C2-458C-957E-C6F3317C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How does this vary across different age groups?</a:t>
            </a:r>
          </a:p>
          <a:p>
            <a:endParaRPr lang="en-US" sz="1800" dirty="0"/>
          </a:p>
          <a:p>
            <a:r>
              <a:rPr lang="en-US" sz="1800" dirty="0"/>
              <a:t>How does this vary across different races? </a:t>
            </a:r>
          </a:p>
        </p:txBody>
      </p:sp>
      <p:pic>
        <p:nvPicPr>
          <p:cNvPr id="4098" name="Picture 2" descr="percentage of women in workforce  by age from 1948-2016 plot">
            <a:extLst>
              <a:ext uri="{FF2B5EF4-FFF2-40B4-BE49-F238E27FC236}">
                <a16:creationId xmlns:a16="http://schemas.microsoft.com/office/drawing/2014/main" id="{6B4F66FC-01D8-42D2-95AD-616BD3307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7" y="96004"/>
            <a:ext cx="5619955" cy="304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ercentage of women in workforce by race from 1960-2016 plot">
            <a:extLst>
              <a:ext uri="{FF2B5EF4-FFF2-40B4-BE49-F238E27FC236}">
                <a16:creationId xmlns:a16="http://schemas.microsoft.com/office/drawing/2014/main" id="{DD68DE3F-6BC4-40F9-A0DE-90251CCF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6" y="3429000"/>
            <a:ext cx="5619956" cy="30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54945F-8A92-4E76-A089-A7134C386FC8}"/>
              </a:ext>
            </a:extLst>
          </p:cNvPr>
          <p:cNvSpPr txBox="1"/>
          <p:nvPr/>
        </p:nvSpPr>
        <p:spPr>
          <a:xfrm>
            <a:off x="4408110" y="3144275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0F40A-2A89-4297-8274-F17CCC6976D0}"/>
              </a:ext>
            </a:extLst>
          </p:cNvPr>
          <p:cNvSpPr txBox="1"/>
          <p:nvPr/>
        </p:nvSpPr>
        <p:spPr>
          <a:xfrm>
            <a:off x="4408110" y="648499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969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5DF12-A34D-4B59-8A3B-B4F37367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4107722" cy="828348"/>
          </a:xfrm>
        </p:spPr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DAD-21EA-4137-98EA-F6584372D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0001"/>
            <a:ext cx="10178322" cy="5205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search for credible data sources with sufficient amounts of data.</a:t>
            </a:r>
          </a:p>
          <a:p>
            <a:r>
              <a:rPr lang="en-US" dirty="0">
                <a:hlinkClick r:id="rId2"/>
              </a:rPr>
              <a:t>https://fred.stlouisfed.org/</a:t>
            </a:r>
            <a:r>
              <a:rPr lang="en-US" dirty="0"/>
              <a:t> (Federal Reserve Bank of St. Louis, Eight District)</a:t>
            </a:r>
          </a:p>
          <a:p>
            <a:r>
              <a:rPr lang="en-US" dirty="0">
                <a:hlinkClick r:id="rId3"/>
              </a:rPr>
              <a:t>https://www.dol.gov/</a:t>
            </a:r>
            <a:r>
              <a:rPr lang="en-US" dirty="0"/>
              <a:t> (U.S. Department of Labor)</a:t>
            </a:r>
          </a:p>
          <a:p>
            <a:r>
              <a:rPr lang="en-US" dirty="0">
                <a:hlinkClick r:id="rId4"/>
              </a:rPr>
              <a:t>https://statusofwomendata.org/</a:t>
            </a:r>
            <a:r>
              <a:rPr lang="en-US" dirty="0"/>
              <a:t> (Institute for Women’s Policy Research)</a:t>
            </a:r>
          </a:p>
          <a:p>
            <a:r>
              <a:rPr lang="en-US" dirty="0">
                <a:hlinkClick r:id="rId5"/>
              </a:rPr>
              <a:t>https://yhoo.it/2XJ4JvL</a:t>
            </a:r>
            <a:r>
              <a:rPr lang="en-US" dirty="0"/>
              <a:t> (Yahoo Finance)</a:t>
            </a:r>
          </a:p>
          <a:p>
            <a:r>
              <a:rPr lang="en-US" dirty="0">
                <a:hlinkClick r:id="rId6"/>
              </a:rPr>
              <a:t>https://catalog.data.gov/</a:t>
            </a:r>
            <a:r>
              <a:rPr lang="en-US" dirty="0"/>
              <a:t> (U.S. Department of Labor, Bureau of Labor Statistics)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Gathering data from multiple sources is not without its challenges…</a:t>
            </a:r>
          </a:p>
        </p:txBody>
      </p:sp>
    </p:spTree>
    <p:extLst>
      <p:ext uri="{BB962C8B-B14F-4D97-AF65-F5344CB8AC3E}">
        <p14:creationId xmlns:p14="http://schemas.microsoft.com/office/powerpoint/2010/main" val="164667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BF5C-058A-486F-8ED4-196AFFCB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55" y="127489"/>
            <a:ext cx="4161445" cy="7245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91F4-EEF6-42B8-B326-0672A277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499" y="1519865"/>
            <a:ext cx="4194082" cy="4208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Expected: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Messy or lengthy column names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Unnecessary rows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Tick locations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Legend manipulation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640C5B-8474-42BB-840F-0AC5B89AEAD0}"/>
              </a:ext>
            </a:extLst>
          </p:cNvPr>
          <p:cNvSpPr txBox="1">
            <a:spLocks/>
          </p:cNvSpPr>
          <p:nvPr/>
        </p:nvSpPr>
        <p:spPr>
          <a:xfrm>
            <a:off x="6945731" y="615809"/>
            <a:ext cx="2525685" cy="47239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>
                <a:solidFill>
                  <a:schemeClr val="tx1"/>
                </a:solidFill>
              </a:rPr>
              <a:t>Resources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The Python Graph Gallery logo">
            <a:hlinkClick r:id="rId2"/>
            <a:extLst>
              <a:ext uri="{FF2B5EF4-FFF2-40B4-BE49-F238E27FC236}">
                <a16:creationId xmlns:a16="http://schemas.microsoft.com/office/drawing/2014/main" id="{F6AF6CEB-4C1F-46EA-AAC5-D3B6935D3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91" y="5128396"/>
            <a:ext cx="3395522" cy="84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ck overflow logo">
            <a:extLst>
              <a:ext uri="{FF2B5EF4-FFF2-40B4-BE49-F238E27FC236}">
                <a16:creationId xmlns:a16="http://schemas.microsoft.com/office/drawing/2014/main" id="{9F9D60DE-4C62-465C-805E-6F2ED83E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2687697"/>
            <a:ext cx="3395522" cy="8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tplotlib logo">
            <a:extLst>
              <a:ext uri="{FF2B5EF4-FFF2-40B4-BE49-F238E27FC236}">
                <a16:creationId xmlns:a16="http://schemas.microsoft.com/office/drawing/2014/main" id="{DAECDCBA-0D45-463E-93E0-78571AC38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731" y="3911124"/>
            <a:ext cx="3405682" cy="8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eeks for geeks logo">
            <a:extLst>
              <a:ext uri="{FF2B5EF4-FFF2-40B4-BE49-F238E27FC236}">
                <a16:creationId xmlns:a16="http://schemas.microsoft.com/office/drawing/2014/main" id="{CDDC0FD7-8B8A-4BA3-924E-9326FC387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b="29365"/>
          <a:stretch/>
        </p:blipFill>
        <p:spPr>
          <a:xfrm>
            <a:off x="7557642" y="1305163"/>
            <a:ext cx="2171700" cy="98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57BF-77FF-4F36-9CA3-F4A73739BF90}"/>
              </a:ext>
            </a:extLst>
          </p:cNvPr>
          <p:cNvSpPr txBox="1">
            <a:spLocks/>
          </p:cNvSpPr>
          <p:nvPr/>
        </p:nvSpPr>
        <p:spPr>
          <a:xfrm>
            <a:off x="997678" y="81097"/>
            <a:ext cx="5326223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Unexpected:</a:t>
            </a:r>
          </a:p>
          <a:p>
            <a:r>
              <a:rPr lang="en-US" sz="1800" dirty="0">
                <a:solidFill>
                  <a:schemeClr val="tx1"/>
                </a:solidFill>
              </a:rPr>
              <a:t>Merging multiple data frames</a:t>
            </a:r>
          </a:p>
          <a:p>
            <a:r>
              <a:rPr lang="en-US" sz="1800" dirty="0">
                <a:solidFill>
                  <a:schemeClr val="tx1"/>
                </a:solidFill>
              </a:rPr>
              <a:t>Changing types of numbers</a:t>
            </a:r>
          </a:p>
          <a:p>
            <a:r>
              <a:rPr lang="en-US" sz="1800" dirty="0">
                <a:solidFill>
                  <a:schemeClr val="tx1"/>
                </a:solidFill>
              </a:rPr>
              <a:t>Parsing dates from mm/dd/</a:t>
            </a:r>
            <a:r>
              <a:rPr lang="en-US" sz="1800" dirty="0" err="1">
                <a:solidFill>
                  <a:schemeClr val="tx1"/>
                </a:solidFill>
              </a:rPr>
              <a:t>yyyy</a:t>
            </a:r>
            <a:r>
              <a:rPr lang="en-US" sz="1800" dirty="0">
                <a:solidFill>
                  <a:schemeClr val="tx1"/>
                </a:solidFill>
              </a:rPr>
              <a:t> into separate strings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screenshot of code for plotting women in workforce by race">
            <a:extLst>
              <a:ext uri="{FF2B5EF4-FFF2-40B4-BE49-F238E27FC236}">
                <a16:creationId xmlns:a16="http://schemas.microsoft.com/office/drawing/2014/main" id="{BC7F4334-D234-4D25-B5B5-AD28129A5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6" y="1880594"/>
            <a:ext cx="5992643" cy="476422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90E7F2-5147-444E-8AEE-275B6B916A66}"/>
              </a:ext>
            </a:extLst>
          </p:cNvPr>
          <p:cNvSpPr txBox="1">
            <a:spLocks/>
          </p:cNvSpPr>
          <p:nvPr/>
        </p:nvSpPr>
        <p:spPr>
          <a:xfrm>
            <a:off x="7012638" y="81097"/>
            <a:ext cx="3941962" cy="203345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Multiline plot</a:t>
            </a:r>
          </a:p>
          <a:p>
            <a:r>
              <a:rPr lang="en-US" sz="1800" dirty="0">
                <a:solidFill>
                  <a:schemeClr val="tx1"/>
                </a:solidFill>
              </a:rPr>
              <a:t>Limit on number of API calls</a:t>
            </a:r>
          </a:p>
          <a:p>
            <a:r>
              <a:rPr lang="en-US" sz="1800" dirty="0">
                <a:solidFill>
                  <a:schemeClr val="tx1"/>
                </a:solidFill>
              </a:rPr>
              <a:t>Nested lists and dictionaries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shot of parsing through dates to extract years in python and pandas">
            <a:extLst>
              <a:ext uri="{FF2B5EF4-FFF2-40B4-BE49-F238E27FC236}">
                <a16:creationId xmlns:a16="http://schemas.microsoft.com/office/drawing/2014/main" id="{CCF5EFAE-CE48-4734-AF9F-0AF860B1C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90" y="1686560"/>
            <a:ext cx="5817963" cy="39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1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mparison of crude data from women in workforce data set 1960-2016">
            <a:extLst>
              <a:ext uri="{FF2B5EF4-FFF2-40B4-BE49-F238E27FC236}">
                <a16:creationId xmlns:a16="http://schemas.microsoft.com/office/drawing/2014/main" id="{47B9795F-9BDA-4F41-9C59-4DBAB7E0A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445" y="1293500"/>
            <a:ext cx="5208081" cy="29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28D03C-0E3F-4E29-A635-3FA3B1C1826E}"/>
              </a:ext>
            </a:extLst>
          </p:cNvPr>
          <p:cNvSpPr txBox="1">
            <a:spLocks/>
          </p:cNvSpPr>
          <p:nvPr/>
        </p:nvSpPr>
        <p:spPr>
          <a:xfrm>
            <a:off x="1361440" y="4897120"/>
            <a:ext cx="10470961" cy="167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1"/>
                </a:solidFill>
              </a:rPr>
              <a:t>Takeaways: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Best practice – when stuck, look at length and type.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“I have not failed. I've just found 10,000 ways that won't work.” - Thomas Edison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D5A1D-06F6-457F-B247-4FC3DED4F3D9}"/>
              </a:ext>
            </a:extLst>
          </p:cNvPr>
          <p:cNvSpPr txBox="1">
            <a:spLocks/>
          </p:cNvSpPr>
          <p:nvPr/>
        </p:nvSpPr>
        <p:spPr>
          <a:xfrm>
            <a:off x="7105291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/>
                </a:solidFill>
              </a:rPr>
              <a:t>Comparison of different data sets with “same” information: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2" descr="percentage of women in workforce vs gdp growth from 1960-2016 plot">
            <a:extLst>
              <a:ext uri="{FF2B5EF4-FFF2-40B4-BE49-F238E27FC236}">
                <a16:creationId xmlns:a16="http://schemas.microsoft.com/office/drawing/2014/main" id="{5B53275F-6D76-4D48-AA72-C3948DEF4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26" y="1293501"/>
            <a:ext cx="5198833" cy="29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589B8F-82F9-42C8-9DBE-61BFAFA4CD3B}"/>
              </a:ext>
            </a:extLst>
          </p:cNvPr>
          <p:cNvSpPr txBox="1">
            <a:spLocks/>
          </p:cNvSpPr>
          <p:nvPr/>
        </p:nvSpPr>
        <p:spPr>
          <a:xfrm>
            <a:off x="1672948" y="290143"/>
            <a:ext cx="3882391" cy="1003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</a:rPr>
              <a:t>Plotting a secondary y axis with separate legends: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B8FD-1F8D-48AC-BE8A-27A0FCBEF9FA}"/>
              </a:ext>
            </a:extLst>
          </p:cNvPr>
          <p:cNvSpPr txBox="1"/>
          <p:nvPr/>
        </p:nvSpPr>
        <p:spPr>
          <a:xfrm>
            <a:off x="9633456" y="423643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D27C5-B05C-4BE5-A96F-CAFD59AB6E35}"/>
              </a:ext>
            </a:extLst>
          </p:cNvPr>
          <p:cNvSpPr txBox="1"/>
          <p:nvPr/>
        </p:nvSpPr>
        <p:spPr>
          <a:xfrm>
            <a:off x="9947794" y="4437138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04CDB-0E8B-434D-BEE7-5FA228DFF9C1}"/>
              </a:ext>
            </a:extLst>
          </p:cNvPr>
          <p:cNvSpPr txBox="1"/>
          <p:nvPr/>
        </p:nvSpPr>
        <p:spPr>
          <a:xfrm>
            <a:off x="4458277" y="4437139"/>
            <a:ext cx="188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https://fred.stlouisfed.org/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B7ACBF-60D4-4A22-950D-DA00A7CA8464}"/>
              </a:ext>
            </a:extLst>
          </p:cNvPr>
          <p:cNvSpPr txBox="1"/>
          <p:nvPr/>
        </p:nvSpPr>
        <p:spPr>
          <a:xfrm>
            <a:off x="4129057" y="4236438"/>
            <a:ext cx="2198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https://statusofwomendata.org/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4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860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Impact</vt:lpstr>
      <vt:lpstr>Badge</vt:lpstr>
      <vt:lpstr>Women in the Workforce</vt:lpstr>
      <vt:lpstr>Questions:</vt:lpstr>
      <vt:lpstr>OVERVIEW</vt:lpstr>
      <vt:lpstr>PowerPoint Presentation</vt:lpstr>
      <vt:lpstr>Taking a closer look</vt:lpstr>
      <vt:lpstr>Exploration</vt:lpstr>
      <vt:lpstr>Data Cleanup</vt:lpstr>
      <vt:lpstr>PowerPoint Presentation</vt:lpstr>
      <vt:lpstr>PowerPoint Presentation</vt:lpstr>
      <vt:lpstr>What are the effects of increased women in the workforce?  Why does it matter?</vt:lpstr>
      <vt:lpstr>How has the GDP been impacted (if at all)?</vt:lpstr>
      <vt:lpstr>Taking a closer look</vt:lpstr>
      <vt:lpstr>How has the birth rate been impacted (if at all)?</vt:lpstr>
      <vt:lpstr>Naysayers might suggest…</vt:lpstr>
      <vt:lpstr>Are there other unrelated societal changes that could potentially mimic the same trends?</vt:lpstr>
      <vt:lpstr>PowerPoint Presentation</vt:lpstr>
      <vt:lpstr>IF we had more time we would…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the Workforce</dc:title>
  <dc:creator>Tamara Najjar</dc:creator>
  <cp:lastModifiedBy>Kathleen Graham</cp:lastModifiedBy>
  <cp:revision>21</cp:revision>
  <dcterms:created xsi:type="dcterms:W3CDTF">2019-07-02T23:42:04Z</dcterms:created>
  <dcterms:modified xsi:type="dcterms:W3CDTF">2019-07-06T01:50:52Z</dcterms:modified>
</cp:coreProperties>
</file>