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3" r:id="rId5"/>
    <p:sldId id="267" r:id="rId6"/>
    <p:sldId id="280" r:id="rId7"/>
    <p:sldId id="281" r:id="rId8"/>
    <p:sldId id="279" r:id="rId9"/>
    <p:sldId id="258" r:id="rId10"/>
    <p:sldId id="260" r:id="rId11"/>
    <p:sldId id="272" r:id="rId12"/>
    <p:sldId id="259" r:id="rId13"/>
    <p:sldId id="276" r:id="rId14"/>
    <p:sldId id="261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7415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62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1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9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red.stlouisfed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atalog.data.gov/" TargetMode="External"/><Relationship Id="rId4" Type="http://schemas.openxmlformats.org/officeDocument/2006/relationships/hyperlink" Target="https://yhoo.it/2XJ4Jv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tusofwomendata.org/" TargetMode="Externa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usofwomendat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.gov/" TargetMode="External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" TargetMode="External"/><Relationship Id="rId5" Type="http://schemas.openxmlformats.org/officeDocument/2006/relationships/hyperlink" Target="https://yhoo.it/2XJ4JvL" TargetMode="External"/><Relationship Id="rId4" Type="http://schemas.openxmlformats.org/officeDocument/2006/relationships/hyperlink" Target="https://statusofwomendat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ython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d.stlouisfed.org/" TargetMode="External"/><Relationship Id="rId4" Type="http://schemas.openxmlformats.org/officeDocument/2006/relationships/hyperlink" Target="https://statusofwomendata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AC61-5363-44DA-AE36-8E97199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6" y="738461"/>
            <a:ext cx="9031484" cy="2401792"/>
          </a:xfrm>
        </p:spPr>
        <p:txBody>
          <a:bodyPr anchor="b">
            <a:normAutofit/>
          </a:bodyPr>
          <a:lstStyle/>
          <a:p>
            <a:r>
              <a:rPr lang="en-US" sz="8000" dirty="0"/>
              <a:t>Women in the Workforce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4749-2D45-4931-95C1-AAB3038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1" y="36604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What are the effects of increased </a:t>
            </a:r>
          </a:p>
          <a:p>
            <a:r>
              <a:rPr lang="en-US" sz="1800" dirty="0">
                <a:solidFill>
                  <a:srgbClr val="2A1A00"/>
                </a:solidFill>
              </a:rPr>
              <a:t>women in the workforce?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418050-D711-4EF7-976F-18D15426F9D1}"/>
              </a:ext>
            </a:extLst>
          </p:cNvPr>
          <p:cNvSpPr txBox="1">
            <a:spLocks/>
          </p:cNvSpPr>
          <p:nvPr/>
        </p:nvSpPr>
        <p:spPr>
          <a:xfrm>
            <a:off x="71120" y="5593213"/>
            <a:ext cx="12120880" cy="74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A1A00"/>
                </a:solidFill>
              </a:rPr>
              <a:t>Tamara Najjar, </a:t>
            </a:r>
            <a:r>
              <a:rPr lang="en-US" sz="1800" dirty="0" err="1">
                <a:solidFill>
                  <a:srgbClr val="2A1A00"/>
                </a:solidFill>
              </a:rPr>
              <a:t>mohammed</a:t>
            </a:r>
            <a:r>
              <a:rPr lang="en-US" sz="1800" dirty="0">
                <a:solidFill>
                  <a:srgbClr val="2A1A00"/>
                </a:solidFill>
              </a:rPr>
              <a:t> </a:t>
            </a:r>
            <a:r>
              <a:rPr lang="en-US" sz="1800" dirty="0" err="1">
                <a:solidFill>
                  <a:srgbClr val="2A1A00"/>
                </a:solidFill>
              </a:rPr>
              <a:t>sajid</a:t>
            </a:r>
            <a:r>
              <a:rPr lang="en-US" sz="1800" dirty="0">
                <a:solidFill>
                  <a:srgbClr val="2A1A00"/>
                </a:solidFill>
              </a:rPr>
              <a:t> khan, Kathleen graham </a:t>
            </a:r>
          </a:p>
        </p:txBody>
      </p:sp>
    </p:spTree>
    <p:extLst>
      <p:ext uri="{BB962C8B-B14F-4D97-AF65-F5344CB8AC3E}">
        <p14:creationId xmlns:p14="http://schemas.microsoft.com/office/powerpoint/2010/main" val="17363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14" y="356611"/>
            <a:ext cx="4048554" cy="5637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GDP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8573" y="1482963"/>
            <a:ext cx="3916750" cy="48123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GDP has increased as more women join the workforce.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“…women's participation in the economy is critical because when women are able to fulfill their economic potential, GDP goes up and poverty goes down” </a:t>
            </a:r>
          </a:p>
          <a:p>
            <a:pPr algn="r"/>
            <a:r>
              <a:rPr lang="en-US" sz="1800" dirty="0"/>
              <a:t>– US News</a:t>
            </a:r>
          </a:p>
          <a:p>
            <a:endParaRPr lang="en-US" sz="1800" dirty="0"/>
          </a:p>
        </p:txBody>
      </p:sp>
      <p:pic>
        <p:nvPicPr>
          <p:cNvPr id="6" name="Picture 6" descr="gdp growth by state from 1997-2018 plot">
            <a:extLst>
              <a:ext uri="{FF2B5EF4-FFF2-40B4-BE49-F238E27FC236}">
                <a16:creationId xmlns:a16="http://schemas.microsoft.com/office/drawing/2014/main" id="{4075A3BD-3EF7-4D6D-BF50-96C9559F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10" y="3357160"/>
            <a:ext cx="5821368" cy="3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35B80F5F-55AB-4086-98DC-7D88813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" y="145355"/>
            <a:ext cx="5821368" cy="29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10C2E-4737-45DE-A551-F9AE2071D3A7}"/>
              </a:ext>
            </a:extLst>
          </p:cNvPr>
          <p:cNvSpPr txBox="1"/>
          <p:nvPr/>
        </p:nvSpPr>
        <p:spPr>
          <a:xfrm>
            <a:off x="4956205" y="3101133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7ABB-C322-45CD-832B-32CE0BC94326}"/>
              </a:ext>
            </a:extLst>
          </p:cNvPr>
          <p:cNvSpPr txBox="1"/>
          <p:nvPr/>
        </p:nvSpPr>
        <p:spPr>
          <a:xfrm>
            <a:off x="4876738" y="6529804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986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45F68-96D2-4CC4-89DA-8AABC27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151384" cy="753533"/>
          </a:xfrm>
        </p:spPr>
        <p:txBody>
          <a:bodyPr>
            <a:normAutofit/>
          </a:bodyPr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8AA2-36D0-48C3-B54F-7D9B8C1E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market cap of S&amp;P 500 companies has seen an increase which signifies a healthy economy.</a:t>
            </a:r>
          </a:p>
          <a:p>
            <a:br>
              <a:rPr lang="en-US" dirty="0"/>
            </a:br>
            <a:r>
              <a:rPr lang="en-US" dirty="0"/>
              <a:t>But aren’t employees more expensive now? FALSE.</a:t>
            </a:r>
          </a:p>
          <a:p>
            <a:br>
              <a:rPr lang="en-US"/>
            </a:br>
            <a:endParaRPr lang="en-US" dirty="0"/>
          </a:p>
        </p:txBody>
      </p:sp>
      <p:pic>
        <p:nvPicPr>
          <p:cNvPr id="6" name="Picture 2" descr="stock market and cost per employee from 1960-2018 plot">
            <a:extLst>
              <a:ext uri="{FF2B5EF4-FFF2-40B4-BE49-F238E27FC236}">
                <a16:creationId xmlns:a16="http://schemas.microsoft.com/office/drawing/2014/main" id="{E29DC0D1-BC7D-41E1-B3AD-5D4A3547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73" y="109682"/>
            <a:ext cx="5713584" cy="30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C4365A-5321-49BE-820D-ED71ED9F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3" y="3429000"/>
            <a:ext cx="5713584" cy="30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7C5998-2D9A-43C0-B399-B3F4D822DB41}"/>
              </a:ext>
            </a:extLst>
          </p:cNvPr>
          <p:cNvSpPr/>
          <p:nvPr/>
        </p:nvSpPr>
        <p:spPr>
          <a:xfrm>
            <a:off x="5129260" y="3152001"/>
            <a:ext cx="1618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https://yhoo.it/2XJ4JvL</a:t>
            </a:r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53CAC-116D-418E-B917-E323BC3FC680}"/>
              </a:ext>
            </a:extLst>
          </p:cNvPr>
          <p:cNvSpPr/>
          <p:nvPr/>
        </p:nvSpPr>
        <p:spPr>
          <a:xfrm>
            <a:off x="5095596" y="6503454"/>
            <a:ext cx="1685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https://catalog.data.gov/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6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52" y="327844"/>
            <a:ext cx="3590074" cy="887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birth rate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852" y="1474382"/>
            <a:ext cx="3590074" cy="50557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Birth rates have been declining since the 1960s.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Though there may be other contributing factors, women in the workforce is one of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“Economics, alternative lifestyles, waiting to find the optimal partner, building a career — these all factor into delaying childbirth or couples having fewer children.”</a:t>
            </a:r>
          </a:p>
          <a:p>
            <a:pPr algn="r"/>
            <a:r>
              <a:rPr lang="en-US" sz="1800" dirty="0"/>
              <a:t>	- </a:t>
            </a:r>
            <a:r>
              <a:rPr lang="en-US" dirty="0"/>
              <a:t>Dr. James </a:t>
            </a:r>
            <a:r>
              <a:rPr lang="en-US" dirty="0" err="1"/>
              <a:t>Grifo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122" name="Picture 2" descr="crude birth rate from 1960-2016 plot">
            <a:extLst>
              <a:ext uri="{FF2B5EF4-FFF2-40B4-BE49-F238E27FC236}">
                <a16:creationId xmlns:a16="http://schemas.microsoft.com/office/drawing/2014/main" id="{514471DD-4EB4-46A3-B9AF-8EADE261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" y="1645082"/>
            <a:ext cx="6577853" cy="35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CB5C9-19BD-42CE-B8E9-AEB10E23970A}"/>
              </a:ext>
            </a:extLst>
          </p:cNvPr>
          <p:cNvSpPr txBox="1"/>
          <p:nvPr/>
        </p:nvSpPr>
        <p:spPr>
          <a:xfrm>
            <a:off x="5334341" y="521291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26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B8059-EA6F-4C0D-8AB1-8AAD09F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53" y="404541"/>
            <a:ext cx="3200975" cy="884943"/>
          </a:xfrm>
        </p:spPr>
        <p:txBody>
          <a:bodyPr/>
          <a:lstStyle/>
          <a:p>
            <a:r>
              <a:rPr lang="en-US" dirty="0"/>
              <a:t>Naysayers might suggest…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42C8-78CD-4DDA-BC1B-8B0F6BFD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0" y="1537320"/>
            <a:ext cx="3092117" cy="4164164"/>
          </a:xfrm>
        </p:spPr>
        <p:txBody>
          <a:bodyPr>
            <a:normAutofit/>
          </a:bodyPr>
          <a:lstStyle/>
          <a:p>
            <a:r>
              <a:rPr lang="en-US" sz="1800" dirty="0"/>
              <a:t>“Women are not coming back to work after having children.” </a:t>
            </a:r>
          </a:p>
          <a:p>
            <a:r>
              <a:rPr lang="en-US" sz="1800" dirty="0"/>
              <a:t>FALSE.</a:t>
            </a:r>
          </a:p>
          <a:p>
            <a:r>
              <a:rPr lang="en-US" sz="1800" dirty="0"/>
              <a:t>“…if they are, they’re only part time.” </a:t>
            </a:r>
          </a:p>
          <a:p>
            <a:r>
              <a:rPr lang="en-US" sz="1800" dirty="0"/>
              <a:t>FALSE.</a:t>
            </a:r>
          </a:p>
        </p:txBody>
      </p:sp>
      <p:pic>
        <p:nvPicPr>
          <p:cNvPr id="8" name="Picture 2" descr="employment status of women in workforce by age of  youngest child from 1960-2016 plot">
            <a:extLst>
              <a:ext uri="{FF2B5EF4-FFF2-40B4-BE49-F238E27FC236}">
                <a16:creationId xmlns:a16="http://schemas.microsoft.com/office/drawing/2014/main" id="{E4D65449-5011-4E82-A584-EBDF9AAB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19403"/>
            <a:ext cx="5673176" cy="30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ercentage of women in workforce by age of youngest child from 1960-2016 plot">
            <a:extLst>
              <a:ext uri="{FF2B5EF4-FFF2-40B4-BE49-F238E27FC236}">
                <a16:creationId xmlns:a16="http://schemas.microsoft.com/office/drawing/2014/main" id="{15FCCD95-D72F-40FF-8E70-EAD7F99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8315"/>
            <a:ext cx="5673176" cy="32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dwight false">
            <a:extLst>
              <a:ext uri="{FF2B5EF4-FFF2-40B4-BE49-F238E27FC236}">
                <a16:creationId xmlns:a16="http://schemas.microsoft.com/office/drawing/2014/main" id="{D886A7E4-3CD8-46A2-B149-E08D3BD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92" y="4181955"/>
            <a:ext cx="2866295" cy="19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8F8EC-DDCE-4F65-A81E-1D0533019EB2}"/>
              </a:ext>
            </a:extLst>
          </p:cNvPr>
          <p:cNvSpPr txBox="1"/>
          <p:nvPr/>
        </p:nvSpPr>
        <p:spPr>
          <a:xfrm>
            <a:off x="4390314" y="3334064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9318D-A89D-4A3C-825B-00A330AE1B0A}"/>
              </a:ext>
            </a:extLst>
          </p:cNvPr>
          <p:cNvSpPr txBox="1"/>
          <p:nvPr/>
        </p:nvSpPr>
        <p:spPr>
          <a:xfrm>
            <a:off x="4390314" y="659118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813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3" y="41723"/>
            <a:ext cx="4264866" cy="17332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Are there other unrelated societal changes that could potentially mimic the same trends?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177" y="2121320"/>
            <a:ext cx="3768251" cy="2474328"/>
          </a:xfrm>
        </p:spPr>
        <p:txBody>
          <a:bodyPr>
            <a:normAutofit/>
          </a:bodyPr>
          <a:lstStyle/>
          <a:p>
            <a:r>
              <a:rPr lang="en-US" sz="2000" dirty="0"/>
              <a:t>Birth rates are going down but pet expenditure rates are going up…</a:t>
            </a:r>
          </a:p>
          <a:p>
            <a:endParaRPr lang="en-US" sz="2000" dirty="0"/>
          </a:p>
          <a:p>
            <a:r>
              <a:rPr lang="en-US" sz="2000" dirty="0"/>
              <a:t>What does this imply?</a:t>
            </a:r>
          </a:p>
          <a:p>
            <a:endParaRPr lang="en-US" sz="2000" dirty="0"/>
          </a:p>
        </p:txBody>
      </p:sp>
      <p:pic>
        <p:nvPicPr>
          <p:cNvPr id="4098" name="Picture 2" descr="increase pet expenditure from 1960-2017 plot">
            <a:extLst>
              <a:ext uri="{FF2B5EF4-FFF2-40B4-BE49-F238E27FC236}">
                <a16:creationId xmlns:a16="http://schemas.microsoft.com/office/drawing/2014/main" id="{073AF23F-1ACA-48A0-8861-DBADA6B2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2" y="1679033"/>
            <a:ext cx="6512261" cy="34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95328-150C-444A-8103-698150886C01}"/>
              </a:ext>
            </a:extLst>
          </p:cNvPr>
          <p:cNvSpPr txBox="1"/>
          <p:nvPr/>
        </p:nvSpPr>
        <p:spPr>
          <a:xfrm>
            <a:off x="5290721" y="5178967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276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rents cradling dog as if it is a baby">
            <a:extLst>
              <a:ext uri="{FF2B5EF4-FFF2-40B4-BE49-F238E27FC236}">
                <a16:creationId xmlns:a16="http://schemas.microsoft.com/office/drawing/2014/main" id="{50FB8E6C-3AE1-40F0-A427-B1E4153B8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r="17512"/>
          <a:stretch/>
        </p:blipFill>
        <p:spPr bwMode="auto">
          <a:xfrm>
            <a:off x="1363717" y="1836689"/>
            <a:ext cx="4666593" cy="3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shot of funny social media post comparing cost of children vs cost of pets">
            <a:extLst>
              <a:ext uri="{FF2B5EF4-FFF2-40B4-BE49-F238E27FC236}">
                <a16:creationId xmlns:a16="http://schemas.microsoft.com/office/drawing/2014/main" id="{EDA148CC-EEDC-4DA7-B6E5-E4CC727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32" y="2184017"/>
            <a:ext cx="4870700" cy="2845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2EFE60-D8E3-4F95-942E-CC298483BEF1}"/>
              </a:ext>
            </a:extLst>
          </p:cNvPr>
          <p:cNvSpPr txBox="1">
            <a:spLocks/>
          </p:cNvSpPr>
          <p:nvPr/>
        </p:nvSpPr>
        <p:spPr>
          <a:xfrm>
            <a:off x="1424626" y="469095"/>
            <a:ext cx="10178322" cy="53989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people replacing children with pets?</a:t>
            </a:r>
          </a:p>
        </p:txBody>
      </p:sp>
    </p:spTree>
    <p:extLst>
      <p:ext uri="{BB962C8B-B14F-4D97-AF65-F5344CB8AC3E}">
        <p14:creationId xmlns:p14="http://schemas.microsoft.com/office/powerpoint/2010/main" val="109101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had more time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53213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Dive into the demographics of pet owners (i.e. age, income, etc.)</a:t>
            </a:r>
          </a:p>
          <a:p>
            <a:r>
              <a:rPr lang="en-US" dirty="0">
                <a:solidFill>
                  <a:schemeClr val="tx1"/>
                </a:solidFill>
              </a:rPr>
              <a:t>Identify what other factors have contributed to increased pet expenditure.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additional functionality of Python, pandas, NumPy, Matplotlib, and other libraries.</a:t>
            </a:r>
          </a:p>
          <a:p>
            <a:r>
              <a:rPr lang="en-US" dirty="0">
                <a:solidFill>
                  <a:schemeClr val="tx1"/>
                </a:solidFill>
              </a:rPr>
              <a:t>Explore ways to present more data at one time (i.e. state data over time).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 declining birth rate (i.e. accessibility to birth control).</a:t>
            </a: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an increase in GDP (i.e. technology/automation).</a:t>
            </a:r>
          </a:p>
          <a:p>
            <a:r>
              <a:rPr lang="en-US" dirty="0">
                <a:solidFill>
                  <a:schemeClr val="tx1"/>
                </a:solidFill>
              </a:rPr>
              <a:t>Explore additional effects of increased women in the workplace (i.e. divorce rates, average age of women at marriage, etc.)</a:t>
            </a:r>
          </a:p>
          <a:p>
            <a:r>
              <a:rPr lang="en-US" dirty="0">
                <a:solidFill>
                  <a:schemeClr val="tx1"/>
                </a:solidFill>
              </a:rPr>
              <a:t>Explore if there are any contributing health factors to increased women in the workplace (i.e. mental health, physical health, etc.)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FA0-E863-4A48-9224-4DE9B712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20" y="2757356"/>
            <a:ext cx="6524160" cy="1343287"/>
          </a:xfrm>
        </p:spPr>
        <p:txBody>
          <a:bodyPr>
            <a:no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8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2E-890C-48C4-91FD-1DDCAF2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95330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5BE-44E5-4461-BAB4-E69CED11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8733"/>
            <a:ext cx="9769248" cy="485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effects of increased women in the workforce?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GDP been impacted (if at all)?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birth rate been impacted (if at all)?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does this data vary across demographics and regions?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there other unrelated societal changes that could potentially mimic the same trends?</a:t>
            </a:r>
          </a:p>
        </p:txBody>
      </p:sp>
    </p:spTree>
    <p:extLst>
      <p:ext uri="{BB962C8B-B14F-4D97-AF65-F5344CB8AC3E}">
        <p14:creationId xmlns:p14="http://schemas.microsoft.com/office/powerpoint/2010/main" val="7802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21C22-F976-4E7F-A44B-534B9A3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507"/>
            <a:ext cx="3292821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99B2D-9476-47E9-805D-D92FFD8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2232"/>
            <a:ext cx="6998549" cy="93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Since the 1960s, there has been a noticeable influx of women in the workforce. </a:t>
            </a:r>
          </a:p>
        </p:txBody>
      </p:sp>
      <p:pic>
        <p:nvPicPr>
          <p:cNvPr id="7" name="Picture 6" descr="woman in business clothes">
            <a:extLst>
              <a:ext uri="{FF2B5EF4-FFF2-40B4-BE49-F238E27FC236}">
                <a16:creationId xmlns:a16="http://schemas.microsoft.com/office/drawing/2014/main" id="{1C89B1D8-02B0-4D19-A817-3D69608C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25682"/>
          <a:stretch/>
        </p:blipFill>
        <p:spPr>
          <a:xfrm>
            <a:off x="8387729" y="746582"/>
            <a:ext cx="3292821" cy="5364836"/>
          </a:xfrm>
          <a:prstGeom prst="rect">
            <a:avLst/>
          </a:prstGeom>
        </p:spPr>
      </p:pic>
      <p:pic>
        <p:nvPicPr>
          <p:cNvPr id="8" name="Picture 2" descr="percentage of women in workforce from 1960-2016 plot">
            <a:extLst>
              <a:ext uri="{FF2B5EF4-FFF2-40B4-BE49-F238E27FC236}">
                <a16:creationId xmlns:a16="http://schemas.microsoft.com/office/drawing/2014/main" id="{B7C44A08-1292-4BB0-9F90-F30843B1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05" y="2715360"/>
            <a:ext cx="6261155" cy="339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3D721-2AE1-4612-86CD-49AFC0D3F885}"/>
              </a:ext>
            </a:extLst>
          </p:cNvPr>
          <p:cNvSpPr txBox="1"/>
          <p:nvPr/>
        </p:nvSpPr>
        <p:spPr>
          <a:xfrm>
            <a:off x="6206646" y="613811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51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15-591D-4A71-9ED8-B554C6B4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388734"/>
            <a:ext cx="3092115" cy="701370"/>
          </a:xfrm>
        </p:spPr>
        <p:txBody>
          <a:bodyPr/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DD6A-95C2-458C-957E-C6F3317C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does this vary across different age groups?</a:t>
            </a:r>
          </a:p>
          <a:p>
            <a:endParaRPr lang="en-US" sz="1800" dirty="0"/>
          </a:p>
          <a:p>
            <a:r>
              <a:rPr lang="en-US" sz="1800" dirty="0"/>
              <a:t>How does this vary across different races? </a:t>
            </a:r>
          </a:p>
        </p:txBody>
      </p:sp>
      <p:pic>
        <p:nvPicPr>
          <p:cNvPr id="4098" name="Picture 2" descr="percentage of women in workforce  by age from 1948-2016 plot">
            <a:extLst>
              <a:ext uri="{FF2B5EF4-FFF2-40B4-BE49-F238E27FC236}">
                <a16:creationId xmlns:a16="http://schemas.microsoft.com/office/drawing/2014/main" id="{6B4F66FC-01D8-42D2-95AD-616BD330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7" y="96004"/>
            <a:ext cx="5619955" cy="30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centage of women in workforce by race from 1960-2016 plot">
            <a:extLst>
              <a:ext uri="{FF2B5EF4-FFF2-40B4-BE49-F238E27FC236}">
                <a16:creationId xmlns:a16="http://schemas.microsoft.com/office/drawing/2014/main" id="{DD68DE3F-6BC4-40F9-A0DE-90251CCF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6" y="3429000"/>
            <a:ext cx="5619956" cy="30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4945F-8A92-4E76-A089-A7134C386FC8}"/>
              </a:ext>
            </a:extLst>
          </p:cNvPr>
          <p:cNvSpPr txBox="1"/>
          <p:nvPr/>
        </p:nvSpPr>
        <p:spPr>
          <a:xfrm>
            <a:off x="4408110" y="314427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0F40A-2A89-4297-8274-F17CCC6976D0}"/>
              </a:ext>
            </a:extLst>
          </p:cNvPr>
          <p:cNvSpPr txBox="1"/>
          <p:nvPr/>
        </p:nvSpPr>
        <p:spPr>
          <a:xfrm>
            <a:off x="4408110" y="648499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96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DF12-A34D-4B59-8A3B-B4F3736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4107722" cy="82834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DAD-21EA-4137-98EA-F6584372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520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search for credible data sources with sufficient amounts of data.</a:t>
            </a:r>
          </a:p>
          <a:p>
            <a:r>
              <a:rPr lang="en-US" dirty="0">
                <a:hlinkClick r:id="rId2"/>
              </a:rPr>
              <a:t>https://fred.stlouisfed.org/</a:t>
            </a:r>
            <a:r>
              <a:rPr lang="en-US" dirty="0"/>
              <a:t> (Federal Reserve Bank of St. Louis, Eight District)</a:t>
            </a:r>
          </a:p>
          <a:p>
            <a:r>
              <a:rPr lang="en-US" dirty="0">
                <a:hlinkClick r:id="rId3"/>
              </a:rPr>
              <a:t>https://www.dol.gov/</a:t>
            </a:r>
            <a:r>
              <a:rPr lang="en-US" dirty="0"/>
              <a:t> (U.S. Department of Labor)</a:t>
            </a:r>
          </a:p>
          <a:p>
            <a:r>
              <a:rPr lang="en-US" dirty="0">
                <a:hlinkClick r:id="rId4"/>
              </a:rPr>
              <a:t>https://statusofwomendata.org/</a:t>
            </a:r>
            <a:r>
              <a:rPr lang="en-US" dirty="0"/>
              <a:t> (Institute for Women’s Policy Research)</a:t>
            </a:r>
          </a:p>
          <a:p>
            <a:r>
              <a:rPr lang="en-US" dirty="0">
                <a:hlinkClick r:id="rId5"/>
              </a:rPr>
              <a:t>https://yhoo.it/2XJ4JvL</a:t>
            </a:r>
            <a:r>
              <a:rPr lang="en-US" dirty="0"/>
              <a:t> (Yahoo Finance)</a:t>
            </a:r>
          </a:p>
          <a:p>
            <a:r>
              <a:rPr lang="en-US" dirty="0">
                <a:hlinkClick r:id="rId6"/>
              </a:rPr>
              <a:t>https://catalog.data.gov/</a:t>
            </a:r>
            <a:r>
              <a:rPr lang="en-US" dirty="0"/>
              <a:t> (U.S. Department of Labor, Bureau of Labor Statistics)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Gathering data from multiple sources is not without its challenges…</a:t>
            </a:r>
          </a:p>
        </p:txBody>
      </p:sp>
    </p:spTree>
    <p:extLst>
      <p:ext uri="{BB962C8B-B14F-4D97-AF65-F5344CB8AC3E}">
        <p14:creationId xmlns:p14="http://schemas.microsoft.com/office/powerpoint/2010/main" val="164667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55" y="127489"/>
            <a:ext cx="4161445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499" y="1519865"/>
            <a:ext cx="4194082" cy="420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Expected: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Messy or lengthy column names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Unnecessary rows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Tick locations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Legend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0C5B-8474-42BB-840F-0AC5B89AEAD0}"/>
              </a:ext>
            </a:extLst>
          </p:cNvPr>
          <p:cNvSpPr txBox="1">
            <a:spLocks/>
          </p:cNvSpPr>
          <p:nvPr/>
        </p:nvSpPr>
        <p:spPr>
          <a:xfrm>
            <a:off x="6945731" y="615809"/>
            <a:ext cx="2525685" cy="47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1"/>
                </a:solidFill>
              </a:rPr>
              <a:t>Resources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Python Graph Gallery logo">
            <a:hlinkClick r:id="rId2"/>
            <a:extLst>
              <a:ext uri="{FF2B5EF4-FFF2-40B4-BE49-F238E27FC236}">
                <a16:creationId xmlns:a16="http://schemas.microsoft.com/office/drawing/2014/main" id="{F6AF6CEB-4C1F-46EA-AAC5-D3B6935D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91" y="5128396"/>
            <a:ext cx="3395522" cy="8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 overflow logo">
            <a:extLst>
              <a:ext uri="{FF2B5EF4-FFF2-40B4-BE49-F238E27FC236}">
                <a16:creationId xmlns:a16="http://schemas.microsoft.com/office/drawing/2014/main" id="{9F9D60DE-4C62-465C-805E-6F2ED83E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2687697"/>
            <a:ext cx="3395522" cy="8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plotlib logo">
            <a:extLst>
              <a:ext uri="{FF2B5EF4-FFF2-40B4-BE49-F238E27FC236}">
                <a16:creationId xmlns:a16="http://schemas.microsoft.com/office/drawing/2014/main" id="{DAECDCBA-0D45-463E-93E0-78571AC3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3911124"/>
            <a:ext cx="3405682" cy="8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eeks for geeks logo">
            <a:extLst>
              <a:ext uri="{FF2B5EF4-FFF2-40B4-BE49-F238E27FC236}">
                <a16:creationId xmlns:a16="http://schemas.microsoft.com/office/drawing/2014/main" id="{CDDC0FD7-8B8A-4BA3-924E-9326FC38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b="29365"/>
          <a:stretch/>
        </p:blipFill>
        <p:spPr>
          <a:xfrm>
            <a:off x="7557642" y="1305163"/>
            <a:ext cx="2171700" cy="9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0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57BF-77FF-4F36-9CA3-F4A73739BF90}"/>
              </a:ext>
            </a:extLst>
          </p:cNvPr>
          <p:cNvSpPr txBox="1">
            <a:spLocks/>
          </p:cNvSpPr>
          <p:nvPr/>
        </p:nvSpPr>
        <p:spPr>
          <a:xfrm>
            <a:off x="997678" y="81097"/>
            <a:ext cx="5326223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Unexpected: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Merging multiple data frames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Changing types of numbers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Parsing dates from mm/dd/</a:t>
            </a:r>
            <a:r>
              <a:rPr lang="en-US" sz="1800" dirty="0" err="1">
                <a:solidFill>
                  <a:schemeClr val="tx1"/>
                </a:solidFill>
              </a:rPr>
              <a:t>yyyy</a:t>
            </a:r>
            <a:r>
              <a:rPr lang="en-US" sz="1800" dirty="0">
                <a:solidFill>
                  <a:schemeClr val="tx1"/>
                </a:solidFill>
              </a:rPr>
              <a:t> into separate strings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shot of code for plotting women in workforce by race">
            <a:extLst>
              <a:ext uri="{FF2B5EF4-FFF2-40B4-BE49-F238E27FC236}">
                <a16:creationId xmlns:a16="http://schemas.microsoft.com/office/drawing/2014/main" id="{BC7F4334-D234-4D25-B5B5-AD28129A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6" y="1880594"/>
            <a:ext cx="5992643" cy="47642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90E7F2-5147-444E-8AEE-275B6B916A66}"/>
              </a:ext>
            </a:extLst>
          </p:cNvPr>
          <p:cNvSpPr txBox="1">
            <a:spLocks/>
          </p:cNvSpPr>
          <p:nvPr/>
        </p:nvSpPr>
        <p:spPr>
          <a:xfrm>
            <a:off x="7012638" y="81097"/>
            <a:ext cx="3941962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Multiline plot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Limit on number of API calls</a:t>
            </a:r>
          </a:p>
          <a:p>
            <a:r>
              <a:rPr lang="en-US" sz="1800" dirty="0">
                <a:solidFill>
                  <a:schemeClr val="tx1"/>
                </a:solidFill>
              </a:rPr>
              <a:t>Nested lists and dictionaries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parsing through dates to extract years in python and pandas">
            <a:extLst>
              <a:ext uri="{FF2B5EF4-FFF2-40B4-BE49-F238E27FC236}">
                <a16:creationId xmlns:a16="http://schemas.microsoft.com/office/drawing/2014/main" id="{CCF5EFAE-CE48-4734-AF9F-0AF860B1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90" y="1686560"/>
            <a:ext cx="5817963" cy="39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1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rison of crude data from women in workforce data set 1960-2016">
            <a:extLst>
              <a:ext uri="{FF2B5EF4-FFF2-40B4-BE49-F238E27FC236}">
                <a16:creationId xmlns:a16="http://schemas.microsoft.com/office/drawing/2014/main" id="{47B9795F-9BDA-4F41-9C59-4DBAB7E0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5" y="1293500"/>
            <a:ext cx="5208081" cy="2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8D03C-0E3F-4E29-A635-3FA3B1C1826E}"/>
              </a:ext>
            </a:extLst>
          </p:cNvPr>
          <p:cNvSpPr txBox="1">
            <a:spLocks/>
          </p:cNvSpPr>
          <p:nvPr/>
        </p:nvSpPr>
        <p:spPr>
          <a:xfrm>
            <a:off x="1361440" y="4897120"/>
            <a:ext cx="10470961" cy="167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Takeaways: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Best practice – when stuck, look at length and type.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“I have not failed. I've just found 10,000 ways that won't work.” - Thomas Edison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D5A1D-06F6-457F-B247-4FC3DED4F3D9}"/>
              </a:ext>
            </a:extLst>
          </p:cNvPr>
          <p:cNvSpPr txBox="1">
            <a:spLocks/>
          </p:cNvSpPr>
          <p:nvPr/>
        </p:nvSpPr>
        <p:spPr>
          <a:xfrm>
            <a:off x="7105291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Comparison of different data sets with “same” information: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5B53275F-6D76-4D48-AA72-C3948DEF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6" y="1293501"/>
            <a:ext cx="5198833" cy="2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89B8F-82F9-42C8-9DBE-61BFAFA4CD3B}"/>
              </a:ext>
            </a:extLst>
          </p:cNvPr>
          <p:cNvSpPr txBox="1">
            <a:spLocks/>
          </p:cNvSpPr>
          <p:nvPr/>
        </p:nvSpPr>
        <p:spPr>
          <a:xfrm>
            <a:off x="1672948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Plotting a secondary y axis with separate legends: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B8FD-1F8D-48AC-BE8A-27A0FCBEF9FA}"/>
              </a:ext>
            </a:extLst>
          </p:cNvPr>
          <p:cNvSpPr txBox="1"/>
          <p:nvPr/>
        </p:nvSpPr>
        <p:spPr>
          <a:xfrm>
            <a:off x="9633456" y="4417552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27C5-B05C-4BE5-A96F-CAFD59AB6E35}"/>
              </a:ext>
            </a:extLst>
          </p:cNvPr>
          <p:cNvSpPr txBox="1"/>
          <p:nvPr/>
        </p:nvSpPr>
        <p:spPr>
          <a:xfrm>
            <a:off x="9949068" y="4236153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04CDB-0E8B-434D-BEE7-5FA228DFF9C1}"/>
              </a:ext>
            </a:extLst>
          </p:cNvPr>
          <p:cNvSpPr txBox="1"/>
          <p:nvPr/>
        </p:nvSpPr>
        <p:spPr>
          <a:xfrm>
            <a:off x="4554765" y="4225426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459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243" y="1299469"/>
            <a:ext cx="4505920" cy="15468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8B323"/>
                </a:solidFill>
              </a:rPr>
              <a:t>What are the effects of increased women in the workforce?</a:t>
            </a:r>
            <a:br>
              <a:rPr lang="en-US" sz="2400" dirty="0">
                <a:solidFill>
                  <a:srgbClr val="F8B323"/>
                </a:solidFill>
              </a:rPr>
            </a:br>
            <a:br>
              <a:rPr lang="en-US" sz="2400" dirty="0">
                <a:solidFill>
                  <a:srgbClr val="F8B323"/>
                </a:solidFill>
              </a:rPr>
            </a:br>
            <a:r>
              <a:rPr lang="en-US" sz="2400" dirty="0">
                <a:solidFill>
                  <a:srgbClr val="F8B323"/>
                </a:solidFill>
              </a:rPr>
              <a:t>Why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1620" y="3625359"/>
            <a:ext cx="3836355" cy="2327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Growing GDP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Declining Birth Rates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women in business clothes with increase arrow in background">
            <a:extLst>
              <a:ext uri="{FF2B5EF4-FFF2-40B4-BE49-F238E27FC236}">
                <a16:creationId xmlns:a16="http://schemas.microsoft.com/office/drawing/2014/main" id="{75BA90D4-1AAE-47E9-B304-301700C4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5" y="169762"/>
            <a:ext cx="3294337" cy="30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 crying baby allowed">
            <a:extLst>
              <a:ext uri="{FF2B5EF4-FFF2-40B4-BE49-F238E27FC236}">
                <a16:creationId xmlns:a16="http://schemas.microsoft.com/office/drawing/2014/main" id="{E7959EA0-AA8F-4447-97AA-F2E28975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35" y="3200551"/>
            <a:ext cx="3294337" cy="3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169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823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Impact</vt:lpstr>
      <vt:lpstr>Badge</vt:lpstr>
      <vt:lpstr>Women in the Workforce</vt:lpstr>
      <vt:lpstr>Questions:</vt:lpstr>
      <vt:lpstr>OVERVIEW</vt:lpstr>
      <vt:lpstr>Taking a closer look</vt:lpstr>
      <vt:lpstr>Exploration</vt:lpstr>
      <vt:lpstr>Data Cleanup</vt:lpstr>
      <vt:lpstr>PowerPoint Presentation</vt:lpstr>
      <vt:lpstr>PowerPoint Presentation</vt:lpstr>
      <vt:lpstr>What are the effects of increased women in the workforce?  Why does it matter?</vt:lpstr>
      <vt:lpstr>How has the GDP been impacted (if at all)?</vt:lpstr>
      <vt:lpstr>Taking a closer look</vt:lpstr>
      <vt:lpstr>How has the birth rate been impacted (if at all)?</vt:lpstr>
      <vt:lpstr>Naysayers might suggest…</vt:lpstr>
      <vt:lpstr>Are there other unrelated societal changes that could potentially mimic the same trends?</vt:lpstr>
      <vt:lpstr>PowerPoint Presentation</vt:lpstr>
      <vt:lpstr>IF we had more time we would…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dc:creator>Tamara Najjar</dc:creator>
  <cp:lastModifiedBy>Kathleen Graham</cp:lastModifiedBy>
  <cp:revision>24</cp:revision>
  <dcterms:created xsi:type="dcterms:W3CDTF">2019-07-02T23:42:04Z</dcterms:created>
  <dcterms:modified xsi:type="dcterms:W3CDTF">2019-07-06T14:41:49Z</dcterms:modified>
</cp:coreProperties>
</file>