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88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gunasheela%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[gunasheela excel.xlsx]Sheet1!PivotTable1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B66-144F-9912-9A8D5AF96A28}"/>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8B66-144F-9912-9A8D5AF96A28}"/>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8B66-144F-9912-9A8D5AF96A2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8B66-144F-9912-9A8D5AF96A28}"/>
            </c:ext>
          </c:extLst>
        </c:ser>
        <c:dLbls>
          <c:showLegendKey val="0"/>
          <c:showVal val="0"/>
          <c:showCatName val="0"/>
          <c:showSerName val="0"/>
          <c:showPercent val="0"/>
          <c:showBubbleSize val="0"/>
        </c:dLbls>
        <c:gapWidth val="219"/>
        <c:overlap val="-27"/>
        <c:axId val="103847999"/>
        <c:axId val="103850879"/>
      </c:barChart>
      <c:catAx>
        <c:axId val="103847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850879"/>
        <c:crosses val="autoZero"/>
        <c:auto val="1"/>
        <c:lblAlgn val="ctr"/>
        <c:lblOffset val="100"/>
        <c:noMultiLvlLbl val="0"/>
      </c:catAx>
      <c:valAx>
        <c:axId val="103850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847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183404"/>
            <a:ext cx="7695815" cy="2308324"/>
          </a:xfrm>
          <a:prstGeom prst="rect">
            <a:avLst/>
          </a:prstGeom>
          <a:noFill/>
        </p:spPr>
        <p:txBody>
          <a:bodyPr wrap="square" rtlCol="0">
            <a:spAutoFit/>
          </a:bodyPr>
          <a:lstStyle/>
          <a:p>
            <a:r>
              <a:rPr lang="en-US" sz="2400" dirty="0"/>
              <a:t>STUDENT NAME: M.SNEKHA</a:t>
            </a:r>
          </a:p>
          <a:p>
            <a:r>
              <a:rPr lang="en-US" sz="2400" dirty="0"/>
              <a:t>REGISTER NO :122202324</a:t>
            </a:r>
          </a:p>
          <a:p>
            <a:r>
              <a:rPr lang="en-US" sz="2400"/>
              <a:t>NMID:677C02DD779B77B9FA445F09F6CEF403 DEPARTMENT</a:t>
            </a:r>
            <a:r>
              <a:rPr lang="en-US" sz="2400" dirty="0"/>
              <a:t>: B.COM CORPORATE SECRETARYSHIP </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6004695" cy="3352841"/>
          </a:xfrm>
          <a:prstGeom prst="rect">
            <a:avLst/>
          </a:prstGeom>
        </p:spPr>
        <p:txBody>
          <a:bodyPr vert="horz" wrap="square" lIns="0" tIns="13335" rIns="0" bIns="0" rtlCol="0">
            <a:spAutoFit/>
          </a:bodyPr>
          <a:lstStyle/>
          <a:p>
            <a:pPr marL="12700">
              <a:lnSpc>
                <a:spcPct val="100000"/>
              </a:lnSpc>
              <a:spcBef>
                <a:spcPts val="105"/>
              </a:spcBef>
            </a:pPr>
            <a:r>
              <a:rPr lang="en-US" sz="3200" b="1" spc="15" dirty="0">
                <a:latin typeface="Trebuchet MS"/>
                <a:cs typeface="Trebuchet MS"/>
              </a:rPr>
              <a:t>MODELLING </a:t>
            </a:r>
          </a:p>
          <a:p>
            <a:pPr marL="12700">
              <a:lnSpc>
                <a:spcPct val="100000"/>
              </a:lnSpc>
              <a:spcBef>
                <a:spcPts val="105"/>
              </a:spcBef>
            </a:pPr>
            <a:endParaRPr lang="en-US" spc="15" dirty="0">
              <a:latin typeface="Trebuchet MS"/>
              <a:cs typeface="Trebuchet MS"/>
            </a:endParaRPr>
          </a:p>
          <a:p>
            <a:pPr marL="12700">
              <a:lnSpc>
                <a:spcPct val="100000"/>
              </a:lnSpc>
              <a:spcBef>
                <a:spcPts val="105"/>
              </a:spcBef>
            </a:pPr>
            <a:r>
              <a:rPr lang="en-US" spc="15" dirty="0">
                <a:latin typeface="Trebuchet MS"/>
                <a:cs typeface="Trebuchet MS"/>
              </a:rPr>
              <a:t>Here a comprehensive  Out line For modelling employee performance analysis in excel:</a:t>
            </a:r>
          </a:p>
          <a:p>
            <a:pPr marL="12700">
              <a:lnSpc>
                <a:spcPct val="100000"/>
              </a:lnSpc>
              <a:spcBef>
                <a:spcPts val="105"/>
              </a:spcBef>
            </a:pPr>
            <a:endParaRPr lang="en-US" spc="15" dirty="0">
              <a:latin typeface="Trebuchet MS"/>
              <a:cs typeface="Trebuchet MS"/>
            </a:endParaRPr>
          </a:p>
          <a:p>
            <a:pPr marL="355600" indent="-342900">
              <a:lnSpc>
                <a:spcPct val="100000"/>
              </a:lnSpc>
              <a:spcBef>
                <a:spcPts val="105"/>
              </a:spcBef>
              <a:buAutoNum type="arabicPeriod"/>
            </a:pPr>
            <a:r>
              <a:rPr lang="en-US" spc="15" dirty="0">
                <a:latin typeface="Trebuchet MS"/>
                <a:cs typeface="Trebuchet MS"/>
              </a:rPr>
              <a:t>Unique </a:t>
            </a:r>
            <a:r>
              <a:rPr lang="en-US" spc="15" dirty="0" err="1">
                <a:latin typeface="Trebuchet MS"/>
                <a:cs typeface="Trebuchet MS"/>
              </a:rPr>
              <a:t>identifier,name</a:t>
            </a:r>
            <a:r>
              <a:rPr lang="en-US" spc="15" dirty="0">
                <a:latin typeface="Trebuchet MS"/>
                <a:cs typeface="Trebuchet MS"/>
              </a:rPr>
              <a:t>, department, job ,title ,hire date.</a:t>
            </a:r>
          </a:p>
          <a:p>
            <a:pPr marL="355600" indent="-342900">
              <a:lnSpc>
                <a:spcPct val="100000"/>
              </a:lnSpc>
              <a:spcBef>
                <a:spcPts val="105"/>
              </a:spcBef>
              <a:buAutoNum type="arabicPeriod"/>
            </a:pPr>
            <a:r>
              <a:rPr lang="en-US" spc="15" dirty="0">
                <a:latin typeface="Trebuchet MS"/>
                <a:cs typeface="Trebuchet MS"/>
              </a:rPr>
              <a:t> Employee ID, performance period, sales </a:t>
            </a:r>
            <a:r>
              <a:rPr lang="en-US" spc="15" dirty="0" err="1">
                <a:latin typeface="Trebuchet MS"/>
                <a:cs typeface="Trebuchet MS"/>
              </a:rPr>
              <a:t>target,sales</a:t>
            </a:r>
            <a:r>
              <a:rPr lang="en-US" spc="15" dirty="0">
                <a:latin typeface="Trebuchet MS"/>
                <a:cs typeface="Trebuchet MS"/>
              </a:rPr>
              <a:t> </a:t>
            </a:r>
            <a:r>
              <a:rPr lang="en-US" spc="15" dirty="0" err="1">
                <a:latin typeface="Trebuchet MS"/>
                <a:cs typeface="Trebuchet MS"/>
              </a:rPr>
              <a:t>achieved,task</a:t>
            </a:r>
            <a:r>
              <a:rPr lang="en-US" spc="15" dirty="0">
                <a:latin typeface="Trebuchet MS"/>
                <a:cs typeface="Trebuchet MS"/>
              </a:rPr>
              <a:t> completed rate, quality, rating </a:t>
            </a:r>
          </a:p>
          <a:p>
            <a:pPr marL="355600" indent="-342900">
              <a:lnSpc>
                <a:spcPct val="100000"/>
              </a:lnSpc>
              <a:spcBef>
                <a:spcPts val="105"/>
              </a:spcBef>
              <a:buAutoNum type="arabicPeriod"/>
            </a:pPr>
            <a:r>
              <a:rPr lang="en-US" spc="15" dirty="0">
                <a:latin typeface="Trebuchet MS"/>
                <a:cs typeface="Trebuchet MS"/>
              </a:rPr>
              <a:t> Performance period, sales performance </a:t>
            </a:r>
            <a:r>
              <a:rPr lang="en-US" spc="15" dirty="0" err="1">
                <a:latin typeface="Trebuchet MS"/>
                <a:cs typeface="Trebuchet MS"/>
              </a:rPr>
              <a:t>percentage,task</a:t>
            </a:r>
            <a:r>
              <a:rPr lang="en-US" spc="15" dirty="0">
                <a:latin typeface="Trebuchet MS"/>
                <a:cs typeface="Trebuchet MS"/>
              </a:rPr>
              <a:t> completion rate percentage.</a:t>
            </a:r>
            <a:endParaRPr lang="en-US"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B71E13C-2E9C-7B75-B150-0593BC92D7A4}"/>
              </a:ext>
            </a:extLst>
          </p:cNvPr>
          <p:cNvGraphicFramePr>
            <a:graphicFrameLocks/>
          </p:cNvGraphicFramePr>
          <p:nvPr>
            <p:extLst>
              <p:ext uri="{D42A27DB-BD31-4B8C-83A1-F6EECF244321}">
                <p14:modId xmlns:p14="http://schemas.microsoft.com/office/powerpoint/2010/main" val="418174624"/>
              </p:ext>
            </p:extLst>
          </p:nvPr>
        </p:nvGraphicFramePr>
        <p:xfrm>
          <a:off x="542736" y="2000249"/>
          <a:ext cx="9136040" cy="38195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3"/>
            <a:ext cx="7114820" cy="1846659"/>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employee performance analysis using Excel project </a:t>
            </a:r>
            <a:r>
              <a:rPr lang="en-US" sz="1800" b="0" dirty="0" err="1">
                <a:latin typeface="Times New Roman" panose="02020603050405020304" pitchFamily="18" charset="0"/>
                <a:cs typeface="Times New Roman" panose="02020603050405020304" pitchFamily="18" charset="0"/>
              </a:rPr>
              <a:t>demonstrateD</a:t>
            </a:r>
            <a:r>
              <a:rPr lang="en-US" sz="1800" b="0" dirty="0">
                <a:latin typeface="Times New Roman" panose="02020603050405020304" pitchFamily="18" charset="0"/>
                <a:cs typeface="Times New Roman" panose="02020603050405020304" pitchFamily="18" charset="0"/>
              </a:rPr>
              <a:t> the power of data drive insights  in optimizing workforce Management by leveraging </a:t>
            </a:r>
            <a:r>
              <a:rPr lang="en-US" sz="1800" b="0" dirty="0" err="1">
                <a:latin typeface="Times New Roman" panose="02020603050405020304" pitchFamily="18" charset="0"/>
                <a:cs typeface="Times New Roman" panose="02020603050405020304" pitchFamily="18" charset="0"/>
              </a:rPr>
              <a:t>exel</a:t>
            </a:r>
            <a:r>
              <a:rPr lang="en-US" sz="1800" b="0" dirty="0">
                <a:latin typeface="Times New Roman" panose="02020603050405020304" pitchFamily="18" charset="0"/>
                <a:cs typeface="Times New Roman" panose="02020603050405020304" pitchFamily="18" charset="0"/>
              </a:rPr>
              <a:t>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78160" y="3552248"/>
            <a:ext cx="2762250" cy="291522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401955"/>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Content Placeholder 11">
            <a:extLst>
              <a:ext uri="{FF2B5EF4-FFF2-40B4-BE49-F238E27FC236}">
                <a16:creationId xmlns:a16="http://schemas.microsoft.com/office/drawing/2014/main" id="{D4EB2691-442B-E4A5-0F2F-027C3BB22C5D}"/>
              </a:ext>
            </a:extLst>
          </p:cNvPr>
          <p:cNvSpPr>
            <a:spLocks noGrp="1"/>
          </p:cNvSpPr>
          <p:nvPr>
            <p:ph type="body" idx="1"/>
          </p:nvPr>
        </p:nvSpPr>
        <p:spPr>
          <a:xfrm>
            <a:off x="463404" y="1191868"/>
            <a:ext cx="9436389" cy="5262979"/>
          </a:xfrm>
        </p:spPr>
        <p:txBody>
          <a:bodyPr/>
          <a:lstStyle/>
          <a:p>
            <a:r>
              <a:rPr lang="en-US" dirty="0"/>
              <a:t>As the HR manager of a mid-sized </a:t>
            </a:r>
            <a:r>
              <a:rPr lang="en-US" dirty="0" err="1"/>
              <a:t>organisation</a:t>
            </a:r>
            <a:r>
              <a:rPr lang="en-US" dirty="0"/>
              <a:t> ,I need to develop an efficient and data-driven system </a:t>
            </a:r>
          </a:p>
          <a:p>
            <a:r>
              <a:rPr lang="en-US" dirty="0"/>
              <a:t>to </a:t>
            </a:r>
            <a:r>
              <a:rPr lang="en-US" dirty="0" err="1"/>
              <a:t>analyse</a:t>
            </a:r>
            <a:r>
              <a:rPr lang="en-US" dirty="0"/>
              <a:t> employee </a:t>
            </a:r>
            <a:r>
              <a:rPr lang="en-US" dirty="0" err="1"/>
              <a:t>performance.currently,our</a:t>
            </a:r>
            <a:r>
              <a:rPr lang="en-US" dirty="0"/>
              <a:t> performance data is scattered across multiple </a:t>
            </a:r>
          </a:p>
          <a:p>
            <a:r>
              <a:rPr lang="en-US" dirty="0"/>
              <a:t>Spreadsheet, making it challenging to track individual progress, identify </a:t>
            </a:r>
            <a:r>
              <a:rPr lang="en-US" dirty="0" err="1"/>
              <a:t>traning</a:t>
            </a:r>
            <a:r>
              <a:rPr lang="en-US" dirty="0"/>
              <a:t> </a:t>
            </a:r>
            <a:r>
              <a:rPr lang="en-US" dirty="0" err="1"/>
              <a:t>needs,and</a:t>
            </a:r>
            <a:r>
              <a:rPr lang="en-US" dirty="0"/>
              <a:t> </a:t>
            </a:r>
          </a:p>
          <a:p>
            <a:r>
              <a:rPr lang="en-US" dirty="0"/>
              <a:t>Make informed decisions about promotion and development opportunities.</a:t>
            </a:r>
          </a:p>
          <a:p>
            <a:endParaRPr lang="en-US" dirty="0"/>
          </a:p>
          <a:p>
            <a:endParaRPr lang="en-US" dirty="0"/>
          </a:p>
          <a:p>
            <a:r>
              <a:rPr lang="en-US" dirty="0"/>
              <a:t>Data requirements:</a:t>
            </a:r>
          </a:p>
          <a:p>
            <a:endParaRPr lang="en-US" dirty="0"/>
          </a:p>
          <a:p>
            <a:pPr marL="342900" indent="-342900">
              <a:buAutoNum type="arabicPeriod"/>
            </a:pPr>
            <a:r>
              <a:rPr lang="en-US" dirty="0"/>
              <a:t>Employee information (ID, name, </a:t>
            </a:r>
            <a:r>
              <a:rPr lang="en-US" dirty="0" err="1"/>
              <a:t>department,job</a:t>
            </a:r>
            <a:r>
              <a:rPr lang="en-US" dirty="0"/>
              <a:t>, title)</a:t>
            </a:r>
          </a:p>
          <a:p>
            <a:pPr marL="342900" indent="-342900">
              <a:buAutoNum type="arabicPeriod"/>
            </a:pPr>
            <a:r>
              <a:rPr lang="en-US" dirty="0"/>
              <a:t>Performance data(monthly/quarterly/annually)</a:t>
            </a:r>
          </a:p>
          <a:p>
            <a:pPr marL="342900" indent="-342900">
              <a:buAutoNum type="arabicPeriod"/>
            </a:pPr>
            <a:r>
              <a:rPr lang="en-US" dirty="0"/>
              <a:t>KPI metrics and Historical data.</a:t>
            </a:r>
          </a:p>
          <a:p>
            <a:endParaRPr lang="en-US" dirty="0"/>
          </a:p>
          <a:p>
            <a:endParaRPr lang="en-US" dirty="0"/>
          </a:p>
          <a:p>
            <a:r>
              <a:rPr lang="en-US" dirty="0"/>
              <a:t>Excel requirements:</a:t>
            </a:r>
          </a:p>
          <a:p>
            <a:endParaRPr lang="en-US" dirty="0"/>
          </a:p>
          <a:p>
            <a:pPr marL="342900" indent="-342900">
              <a:buAutoNum type="arabicPeriod"/>
            </a:pPr>
            <a:r>
              <a:rPr lang="en-US" dirty="0"/>
              <a:t>Data visualization (charts, tables, dashboard)</a:t>
            </a:r>
          </a:p>
          <a:p>
            <a:pPr marL="342900" indent="-342900">
              <a:buAutoNum type="arabicPeriod"/>
            </a:pPr>
            <a:r>
              <a:rPr lang="en-US" dirty="0"/>
              <a:t>Formulas and functions </a:t>
            </a:r>
          </a:p>
          <a:p>
            <a:pPr marL="342900" indent="-342900">
              <a:buAutoNum type="arabicPeriod"/>
            </a:pPr>
            <a:r>
              <a:rPr lang="en-US" dirty="0"/>
              <a:t>Condition formatting </a:t>
            </a:r>
          </a:p>
          <a:p>
            <a:pPr marL="342900" indent="-342900">
              <a:buAutoNum type="arabicPeriod"/>
            </a:pPr>
            <a:r>
              <a:rPr lang="en-US" dirty="0"/>
              <a:t>Pivot Tables and Macros.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4E1889DA-88C9-1644-3314-BE2ED64B56F9}"/>
              </a:ext>
            </a:extLst>
          </p:cNvPr>
          <p:cNvSpPr txBox="1"/>
          <p:nvPr/>
        </p:nvSpPr>
        <p:spPr>
          <a:xfrm flipV="1">
            <a:off x="5181599" y="4343399"/>
            <a:ext cx="1178022" cy="1092585"/>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BE0A-6001-33AE-1DAB-A3DBDAD4FDC6}"/>
              </a:ext>
            </a:extLst>
          </p:cNvPr>
          <p:cNvSpPr>
            <a:spLocks noGrp="1"/>
          </p:cNvSpPr>
          <p:nvPr>
            <p:ph type="title"/>
          </p:nvPr>
        </p:nvSpPr>
        <p:spPr>
          <a:xfrm>
            <a:off x="216544" y="431359"/>
            <a:ext cx="10681335" cy="4191872"/>
          </a:xfrm>
        </p:spPr>
        <p:txBody>
          <a:bodyPr/>
          <a:lstStyle/>
          <a:p>
            <a:r>
              <a:rPr lang="en-US" sz="4000" baseline="-25000" dirty="0"/>
              <a:t>PROJECT OVERVIEW</a:t>
            </a:r>
            <a:br>
              <a:rPr lang="en-US" sz="4000" baseline="-25000" dirty="0"/>
            </a:br>
            <a:br>
              <a:rPr lang="en-US" sz="2400" baseline="-25000" dirty="0"/>
            </a:br>
            <a:r>
              <a:rPr lang="en-US" sz="2400" baseline="-25000" dirty="0"/>
              <a:t>This project overview provides a structured framework for building an employee </a:t>
            </a:r>
            <a:br>
              <a:rPr lang="en-US" sz="2400" baseline="-25000" dirty="0"/>
            </a:br>
            <a:r>
              <a:rPr lang="en-US" sz="2400" baseline="-25000" dirty="0" err="1"/>
              <a:t>pperformance</a:t>
            </a:r>
            <a:r>
              <a:rPr lang="en-US" sz="2400" baseline="-25000" dirty="0"/>
              <a:t> analysis dashboard in excel, ensuring a comprehensive and </a:t>
            </a:r>
            <a:br>
              <a:rPr lang="en-US" sz="2400" baseline="-25000" dirty="0"/>
            </a:br>
            <a:r>
              <a:rPr lang="en-US" sz="2400" baseline="-25000" dirty="0"/>
              <a:t>effective solution.</a:t>
            </a:r>
            <a:br>
              <a:rPr lang="en-US" sz="2400" baseline="-25000" dirty="0"/>
            </a:br>
            <a:br>
              <a:rPr lang="en-US" sz="2400" baseline="-25000" dirty="0"/>
            </a:br>
            <a:r>
              <a:rPr lang="en-US" sz="2400" baseline="-25000" dirty="0"/>
              <a:t>1. project title </a:t>
            </a:r>
            <a:br>
              <a:rPr lang="en-US" sz="2400" baseline="-25000" dirty="0"/>
            </a:br>
            <a:r>
              <a:rPr lang="en-US" sz="2400" baseline="-25000" dirty="0"/>
              <a:t>2. Objective </a:t>
            </a:r>
            <a:br>
              <a:rPr lang="en-US" sz="2400" baseline="-25000" dirty="0"/>
            </a:br>
            <a:r>
              <a:rPr lang="en-US" sz="2400" baseline="-25000" dirty="0"/>
              <a:t>3. Scope </a:t>
            </a:r>
            <a:br>
              <a:rPr lang="en-US" sz="2400" baseline="-25000" dirty="0"/>
            </a:br>
            <a:r>
              <a:rPr lang="en-US" sz="2400" baseline="-25000" dirty="0"/>
              <a:t>4. Key components</a:t>
            </a:r>
            <a:br>
              <a:rPr lang="en-US" sz="2400" baseline="-25000" dirty="0"/>
            </a:br>
            <a:r>
              <a:rPr lang="en-US" sz="2400" baseline="-25000" dirty="0"/>
              <a:t>4. Dashboard </a:t>
            </a:r>
            <a:br>
              <a:rPr lang="en-US" sz="2400" baseline="-25000" dirty="0"/>
            </a:br>
            <a:r>
              <a:rPr lang="en-US" sz="2400" baseline="-25000" dirty="0"/>
              <a:t>5. Data analysis </a:t>
            </a:r>
            <a:br>
              <a:rPr lang="en-US" sz="2400" baseline="-25000" dirty="0"/>
            </a:br>
            <a:r>
              <a:rPr lang="en-US" sz="2400" baseline="-25000" dirty="0"/>
              <a:t>6. Visualization </a:t>
            </a:r>
            <a:br>
              <a:rPr lang="en-US" sz="2400" baseline="-25000" dirty="0"/>
            </a:br>
            <a:r>
              <a:rPr lang="en-US" sz="2400" baseline="-25000" dirty="0"/>
              <a:t>7. Reporting </a:t>
            </a:r>
            <a:br>
              <a:rPr lang="en-US" sz="2400" baseline="-25000" dirty="0"/>
            </a:br>
            <a:r>
              <a:rPr lang="en-US" sz="2400" baseline="-25000" dirty="0"/>
              <a:t>8. Methodology </a:t>
            </a:r>
            <a:br>
              <a:rPr lang="en-US" sz="2400" baseline="-25000" dirty="0"/>
            </a:br>
            <a:r>
              <a:rPr lang="en-US" sz="2400" baseline="-25000" dirty="0"/>
              <a:t>9</a:t>
            </a:r>
            <a:r>
              <a:rPr lang="en-US" sz="2400" baseline="-25000"/>
              <a:t>.Timeline</a:t>
            </a:r>
            <a:r>
              <a:rPr lang="en-US" sz="2400" b="0" baseline="-25000"/>
              <a:t>.</a:t>
            </a:r>
            <a:endParaRPr lang="en-US" sz="4000" b="0" baseline="-25000" dirty="0"/>
          </a:p>
        </p:txBody>
      </p:sp>
    </p:spTree>
    <p:extLst>
      <p:ext uri="{BB962C8B-B14F-4D97-AF65-F5344CB8AC3E}">
        <p14:creationId xmlns:p14="http://schemas.microsoft.com/office/powerpoint/2010/main" val="31948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itle 9">
            <a:extLst>
              <a:ext uri="{FF2B5EF4-FFF2-40B4-BE49-F238E27FC236}">
                <a16:creationId xmlns:a16="http://schemas.microsoft.com/office/drawing/2014/main" id="{2C4B8FD1-65EA-2065-6A84-A736A109C2FA}"/>
              </a:ext>
            </a:extLst>
          </p:cNvPr>
          <p:cNvSpPr>
            <a:spLocks noGrp="1"/>
          </p:cNvSpPr>
          <p:nvPr>
            <p:ph type="title"/>
          </p:nvPr>
        </p:nvSpPr>
        <p:spPr>
          <a:xfrm>
            <a:off x="755332" y="385444"/>
            <a:ext cx="10681335" cy="4832092"/>
          </a:xfrm>
        </p:spPr>
        <p:txBody>
          <a:bodyPr/>
          <a:lstStyle/>
          <a:p>
            <a:r>
              <a:rPr lang="en-US" sz="4000" b="0" dirty="0"/>
              <a:t>WHO ARE THE END USER</a:t>
            </a:r>
            <a:br>
              <a:rPr lang="en-US" sz="1800" b="0" dirty="0"/>
            </a:br>
            <a:br>
              <a:rPr lang="en-US" sz="1800" b="0" dirty="0"/>
            </a:br>
            <a:r>
              <a:rPr lang="en-US" sz="1800" b="0" dirty="0"/>
              <a:t>By considering these end-users, their roles and </a:t>
            </a:r>
            <a:r>
              <a:rPr lang="en-US" sz="1800" b="0" dirty="0" err="1"/>
              <a:t>requirements,you</a:t>
            </a:r>
            <a:r>
              <a:rPr lang="en-US" sz="1800" b="0" dirty="0"/>
              <a:t> can design </a:t>
            </a:r>
            <a:br>
              <a:rPr lang="en-US" sz="1800" b="0" dirty="0"/>
            </a:br>
            <a:r>
              <a:rPr lang="en-US" sz="1800" b="0" dirty="0"/>
              <a:t>an employee performance analysis dashboard that meets the needs of your </a:t>
            </a:r>
            <a:br>
              <a:rPr lang="en-US" sz="1800" b="0" dirty="0"/>
            </a:br>
            <a:r>
              <a:rPr lang="en-US" sz="1800" b="0" dirty="0" err="1"/>
              <a:t>organisation</a:t>
            </a:r>
            <a:r>
              <a:rPr lang="en-US" sz="1800" b="0" dirty="0"/>
              <a:t>.</a:t>
            </a:r>
            <a:br>
              <a:rPr lang="en-US" sz="1800" b="0" dirty="0"/>
            </a:br>
            <a:br>
              <a:rPr lang="en-US" sz="1800" b="0" dirty="0"/>
            </a:br>
            <a:br>
              <a:rPr lang="en-US" sz="1800" b="0" dirty="0"/>
            </a:br>
            <a:r>
              <a:rPr lang="en-US" sz="1800" b="0" dirty="0" err="1"/>
              <a:t>Herare</a:t>
            </a:r>
            <a:r>
              <a:rPr lang="en-US" sz="1800" b="0" dirty="0"/>
              <a:t> potential end-users:</a:t>
            </a:r>
            <a:br>
              <a:rPr lang="en-US" sz="1800" b="0" dirty="0"/>
            </a:br>
            <a:r>
              <a:rPr lang="en-US" sz="1800" b="0" dirty="0"/>
              <a:t>1. Primary end-users </a:t>
            </a:r>
            <a:br>
              <a:rPr lang="en-US" sz="1800" b="0" dirty="0"/>
            </a:br>
            <a:r>
              <a:rPr lang="en-US" sz="1800" b="0" dirty="0"/>
              <a:t>2. Secondary end-users </a:t>
            </a:r>
            <a:br>
              <a:rPr lang="en-US" sz="1800" b="0" dirty="0"/>
            </a:br>
            <a:r>
              <a:rPr lang="en-US" sz="1800" b="0" dirty="0"/>
              <a:t>3. Optional end-users </a:t>
            </a:r>
            <a:br>
              <a:rPr lang="en-US" sz="1800" b="0" dirty="0"/>
            </a:br>
            <a:r>
              <a:rPr lang="en-US" sz="1800" b="0" dirty="0"/>
              <a:t>4. End-users roles and responsibilities </a:t>
            </a:r>
            <a:br>
              <a:rPr lang="en-US" sz="1800" b="0" dirty="0"/>
            </a:br>
            <a:r>
              <a:rPr lang="en-US" sz="1800" b="0" dirty="0"/>
              <a:t>5. End-users requirements </a:t>
            </a:r>
            <a:br>
              <a:rPr lang="en-US" sz="1800" b="0" dirty="0"/>
            </a:br>
            <a:r>
              <a:rPr lang="en-US" sz="1800" b="0" dirty="0"/>
              <a:t>6. Communication and training .</a:t>
            </a:r>
            <a:br>
              <a:rPr lang="en-US" sz="1800" b="0" dirty="0"/>
            </a:br>
            <a:endParaRPr lang="en-US" sz="40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938" y="334726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1800" dirty="0"/>
            </a:br>
            <a:br>
              <a:rPr lang="en-US" sz="1800" dirty="0"/>
            </a:br>
            <a:r>
              <a:rPr lang="en-US" sz="1800" dirty="0"/>
              <a:t>Solution :</a:t>
            </a:r>
            <a:br>
              <a:rPr lang="en-US" sz="1800" dirty="0"/>
            </a:br>
            <a:r>
              <a:rPr lang="en-US" sz="1800" dirty="0"/>
              <a:t>1.Automated performance tracking </a:t>
            </a:r>
            <a:br>
              <a:rPr lang="en-US" sz="1800" dirty="0"/>
            </a:br>
            <a:r>
              <a:rPr lang="en-US" sz="1800" dirty="0"/>
              <a:t>2. Customized dashboard </a:t>
            </a:r>
            <a:br>
              <a:rPr lang="en-US" sz="1800" dirty="0"/>
            </a:br>
            <a:r>
              <a:rPr lang="en-US" sz="1800" dirty="0"/>
              <a:t>3. Data visualization </a:t>
            </a:r>
            <a:br>
              <a:rPr lang="en-US" sz="1800" dirty="0"/>
            </a:br>
            <a:r>
              <a:rPr lang="en-US" sz="1800" dirty="0"/>
              <a:t>4. Performance scoring system </a:t>
            </a:r>
            <a:br>
              <a:rPr lang="en-US" sz="1800" dirty="0"/>
            </a:br>
            <a:r>
              <a:rPr lang="en-US" sz="1800" dirty="0"/>
              <a:t>5. Mobile accessibility.</a:t>
            </a:r>
            <a:br>
              <a:rPr lang="en-US" sz="1800" dirty="0"/>
            </a:br>
            <a:br>
              <a:rPr lang="en-US" sz="1800" dirty="0"/>
            </a:br>
            <a:br>
              <a:rPr lang="en-US" sz="1800" dirty="0"/>
            </a:br>
            <a:r>
              <a:rPr lang="en-US" sz="1800" dirty="0"/>
              <a:t>Value propositions for HR and management:</a:t>
            </a:r>
            <a:br>
              <a:rPr lang="en-US" sz="1800" dirty="0"/>
            </a:br>
            <a:r>
              <a:rPr lang="en-US" sz="1800" dirty="0"/>
              <a:t>1. Data driven decision making </a:t>
            </a:r>
            <a:br>
              <a:rPr lang="en-US" sz="1800" dirty="0"/>
            </a:br>
            <a:r>
              <a:rPr lang="en-US" sz="1800" dirty="0"/>
              <a:t>2. Improved performance management </a:t>
            </a:r>
            <a:br>
              <a:rPr lang="en-US" sz="1800" dirty="0"/>
            </a:br>
            <a:r>
              <a:rPr lang="en-US" sz="1800" dirty="0"/>
              <a:t>3. Increased productivity </a:t>
            </a:r>
            <a:br>
              <a:rPr lang="en-US" sz="1800" dirty="0"/>
            </a:br>
            <a:r>
              <a:rPr lang="en-US" sz="1800" dirty="0"/>
              <a:t>4. Better talent retention </a:t>
            </a:r>
            <a:br>
              <a:rPr lang="en-US" sz="1800" dirty="0"/>
            </a:br>
            <a:r>
              <a:rPr lang="en-US" sz="1800" dirty="0"/>
              <a:t>5. Reduced administrative burden.</a:t>
            </a:r>
            <a:br>
              <a:rPr lang="en-US" sz="1800" dirty="0"/>
            </a:br>
            <a:br>
              <a:rPr lang="en-US" sz="18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68438" y="423333"/>
            <a:ext cx="11377017" cy="5447645"/>
          </a:xfrm>
        </p:spPr>
        <p:txBody>
          <a:bodyPr/>
          <a:lstStyle/>
          <a:p>
            <a:r>
              <a:rPr lang="en-US" sz="2800" dirty="0"/>
              <a:t>DATA DESCRIPTION </a:t>
            </a:r>
            <a:br>
              <a:rPr lang="en-US" sz="2800" dirty="0"/>
            </a:br>
            <a:br>
              <a:rPr lang="en-US" sz="2800" dirty="0"/>
            </a:br>
            <a:r>
              <a:rPr lang="en-US" sz="1800" b="0" dirty="0"/>
              <a:t>A sample data set for employee performance analysis using </a:t>
            </a:r>
            <a:br>
              <a:rPr lang="en-US" sz="1800" b="0" dirty="0"/>
            </a:br>
            <a:r>
              <a:rPr lang="en-US" sz="1800" b="0" dirty="0"/>
              <a:t>excel:</a:t>
            </a:r>
            <a:br>
              <a:rPr lang="en-US" sz="1800" b="0" dirty="0"/>
            </a:br>
            <a:r>
              <a:rPr lang="en-US" sz="1800" b="0" dirty="0"/>
              <a:t>   </a:t>
            </a:r>
            <a:br>
              <a:rPr lang="en-US" sz="1800" b="0" dirty="0"/>
            </a:br>
            <a:br>
              <a:rPr lang="en-US" sz="1800" b="0" dirty="0"/>
            </a:br>
            <a:r>
              <a:rPr lang="en-US" sz="1800" b="0" dirty="0"/>
              <a:t>  1. Data set name </a:t>
            </a:r>
            <a:br>
              <a:rPr lang="en-US" sz="1800" b="0" dirty="0"/>
            </a:br>
            <a:r>
              <a:rPr lang="en-US" sz="1800" b="0" dirty="0"/>
              <a:t>  2. Data sources </a:t>
            </a:r>
            <a:br>
              <a:rPr lang="en-US" sz="1800" b="0" dirty="0"/>
            </a:br>
            <a:r>
              <a:rPr lang="en-US" sz="1800" b="0" dirty="0"/>
              <a:t>  3. Data range </a:t>
            </a:r>
            <a:br>
              <a:rPr lang="en-US" sz="1800" b="0" dirty="0"/>
            </a:br>
            <a:r>
              <a:rPr lang="en-US" sz="1800" b="0" dirty="0"/>
              <a:t>  4. Data structure </a:t>
            </a:r>
            <a:br>
              <a:rPr lang="en-US" sz="1800" b="0" dirty="0"/>
            </a:br>
            <a:r>
              <a:rPr lang="en-US" sz="1800" b="0" dirty="0"/>
              <a:t>  5. Data format </a:t>
            </a:r>
            <a:br>
              <a:rPr lang="en-US" sz="1800" b="0" dirty="0"/>
            </a:br>
            <a:r>
              <a:rPr lang="en-US" sz="1800" b="0" dirty="0"/>
              <a:t>  6. Data types </a:t>
            </a:r>
            <a:br>
              <a:rPr lang="en-US" sz="1800" b="0" dirty="0"/>
            </a:br>
            <a:r>
              <a:rPr lang="en-US" sz="1800" b="0" dirty="0"/>
              <a:t>  7. Data size </a:t>
            </a:r>
            <a:br>
              <a:rPr lang="en-US" sz="1800" b="0" dirty="0"/>
            </a:br>
            <a:r>
              <a:rPr lang="en-US" sz="1800" b="0" dirty="0"/>
              <a:t>  8. Data frequency </a:t>
            </a:r>
            <a:br>
              <a:rPr lang="en-US" sz="1800" b="0" dirty="0"/>
            </a:br>
            <a:r>
              <a:rPr lang="en-US" sz="1800" b="0" dirty="0"/>
              <a:t>  9. Quality issue </a:t>
            </a:r>
            <a:br>
              <a:rPr lang="en-US" sz="1800" b="0" dirty="0"/>
            </a:br>
            <a:r>
              <a:rPr lang="en-US" sz="1800" b="0" dirty="0"/>
              <a:t> 10. Data </a:t>
            </a:r>
            <a:r>
              <a:rPr lang="en-US" sz="1800" b="0"/>
              <a:t>preparation task.</a:t>
            </a:r>
            <a:br>
              <a:rPr lang="en-US" sz="1800" b="0" dirty="0"/>
            </a:br>
            <a:br>
              <a:rPr lang="en-US" sz="1800" b="0" dirty="0"/>
            </a:b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06940" y="3429000"/>
            <a:ext cx="2466975" cy="3419475"/>
          </a:xfrm>
          <a:prstGeom prst="rect">
            <a:avLst/>
          </a:prstGeom>
        </p:spPr>
      </p:pic>
      <p:sp>
        <p:nvSpPr>
          <p:cNvPr id="7" name="object 7"/>
          <p:cNvSpPr txBox="1">
            <a:spLocks noGrp="1"/>
          </p:cNvSpPr>
          <p:nvPr>
            <p:ph type="title"/>
          </p:nvPr>
        </p:nvSpPr>
        <p:spPr>
          <a:xfrm>
            <a:off x="739775" y="654938"/>
            <a:ext cx="8480425" cy="4371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a:t>
            </a:r>
            <a:r>
              <a:rPr lang="en-US" sz="4250" spc="20" dirty="0"/>
              <a:t>N</a:t>
            </a:r>
            <a:br>
              <a:rPr lang="en-US" sz="4250" spc="20" dirty="0"/>
            </a:br>
            <a:br>
              <a:rPr lang="en-US" sz="1800" b="0" spc="20" dirty="0"/>
            </a:br>
            <a:r>
              <a:rPr lang="en-US" sz="1800" b="0" spc="20" dirty="0"/>
              <a:t>1. Interactive dashboard </a:t>
            </a:r>
            <a:br>
              <a:rPr lang="en-US" sz="1800" b="0" spc="20" dirty="0"/>
            </a:br>
            <a:r>
              <a:rPr lang="en-US" sz="1800" b="0" spc="20" dirty="0"/>
              <a:t>2. Automated reporting </a:t>
            </a:r>
            <a:br>
              <a:rPr lang="en-US" sz="1800" b="0" spc="20" dirty="0"/>
            </a:br>
            <a:r>
              <a:rPr lang="en-US" sz="1800" b="0" spc="20" dirty="0"/>
              <a:t>3. AI-powered insights </a:t>
            </a:r>
            <a:br>
              <a:rPr lang="en-US" sz="1800" b="0" spc="20" dirty="0"/>
            </a:br>
            <a:r>
              <a:rPr lang="en-US" sz="1800" b="0" spc="20" dirty="0"/>
              <a:t>4. </a:t>
            </a:r>
            <a:r>
              <a:rPr lang="en-US" sz="1800" b="0" spc="20" dirty="0" err="1"/>
              <a:t>Personalised</a:t>
            </a:r>
            <a:r>
              <a:rPr lang="en-US" sz="1800" b="0" spc="20" dirty="0"/>
              <a:t> employee profiles</a:t>
            </a:r>
            <a:br>
              <a:rPr lang="en-US" sz="1800" b="0" spc="20" dirty="0"/>
            </a:br>
            <a:r>
              <a:rPr lang="en-US" sz="1800" b="0" spc="20" dirty="0"/>
              <a:t>5. Mobile accessibility </a:t>
            </a:r>
            <a:br>
              <a:rPr lang="en-US" sz="1800" b="0" spc="20" dirty="0"/>
            </a:br>
            <a:r>
              <a:rPr lang="en-US" sz="1800" b="0" spc="20" dirty="0"/>
              <a:t>6. </a:t>
            </a:r>
            <a:r>
              <a:rPr lang="en-US" sz="1800" b="0" spc="20" dirty="0" err="1"/>
              <a:t>Customisable</a:t>
            </a:r>
            <a:r>
              <a:rPr lang="en-US" sz="1800" b="0" spc="20" dirty="0"/>
              <a:t> scorecards</a:t>
            </a:r>
            <a:br>
              <a:rPr lang="en-US" sz="1800" b="0" spc="20" dirty="0"/>
            </a:br>
            <a:r>
              <a:rPr lang="en-US" sz="1800" b="0" spc="20" dirty="0"/>
              <a:t>7. Real-time alerts</a:t>
            </a:r>
            <a:br>
              <a:rPr lang="en-US" sz="1800" b="0" spc="20" dirty="0"/>
            </a:br>
            <a:r>
              <a:rPr lang="en-US" sz="1800" b="0" spc="20" dirty="0"/>
              <a:t>8. Integration with existing system </a:t>
            </a:r>
            <a:br>
              <a:rPr lang="en-US" sz="1800" b="0" spc="20" dirty="0"/>
            </a:br>
            <a:r>
              <a:rPr lang="en-US" sz="1800" b="0" spc="20" dirty="0"/>
              <a:t>9.Actionable recommendation </a:t>
            </a:r>
            <a:br>
              <a:rPr lang="en-US" sz="1800" b="0" spc="20" dirty="0"/>
            </a:br>
            <a:r>
              <a:rPr lang="en-US" sz="1800" b="0" spc="20" dirty="0"/>
              <a:t>10.Dynamic charts.</a:t>
            </a:r>
            <a:br>
              <a:rPr lang="en-US" sz="1800" b="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This project overview provides a structured framework for building an employee  pperformance analysis dashboard in excel, ensuring a comprehensive and  effective solution.  1. project title  2. Objective  3. Scope  4. Key components 4. Dashboard  5. Data analysis  6. Visualization  7. Reporting  8. Methodology  9.Timeline.</vt:lpstr>
      <vt:lpstr>WHO ARE THE END USER  By considering these end-users, their roles and requirements,you can design  an employee performance analysis dashboard that meets the needs of your  organisation.   Herare potential end-users: 1. Primary end-users  2. Secondary end-users  3. Optional end-users  4. End-users roles and responsibilities  5. End-users requirements  6. Communication and training . </vt:lpstr>
      <vt:lpstr>OUR SOLUTION AND ITS VALUE PROPOSITION  Solution : 1.Automated performance tracking  2. Customized dashboard  3. Data visualization  4. Performance scoring system  5. Mobile accessibility.   Value propositions for HR and management: 1. Data driven decision making  2. Improved performance management  3. Increased productivity  4. Better talent retention  5. Reduced administrative burden.  </vt:lpstr>
      <vt:lpstr>DATA DESCRIPTION   A sample data set for employee performance analysis using  excel:        1. Data set name    2. Data sources    3. Data range    4. Data structure    5. Data format    6. Data types    7. Data size    8. Data frequency    9. Quality issue   10. Data preparation task.  </vt:lpstr>
      <vt:lpstr>THE "WOW" IN OUR SOLUTION  1. Interactive dashboard  2. Automated reporting  3. AI-powered insights  4. Personalised employee profiles 5. Mobile accessibility  6. Customisable scorecards 7. Real-time alerts 8. Integration with existing system  9.Actionable recommendation  10.Dynamic charts. </vt:lpstr>
      <vt:lpstr>PowerPoint Presentation</vt:lpstr>
      <vt:lpstr>RESULTS</vt:lpstr>
      <vt:lpstr>Conclusion  The employee performance analysis using Excel project demonstrateD the power of data drive insights  in optimizing workforce Management by leveraging exel capabilities.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Snekha. M</cp:lastModifiedBy>
  <cp:revision>25</cp:revision>
  <dcterms:created xsi:type="dcterms:W3CDTF">2024-03-29T15:07:22Z</dcterms:created>
  <dcterms:modified xsi:type="dcterms:W3CDTF">2024-09-04T10:32:39Z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