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619E952-D4CD-4BDE-9AE6-1B5F6DFE2BB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89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AFB93-8489-47A1-9CEF-8FABDC8E17B6}" type="datetimeFigureOut">
              <a:rPr lang="en-IN" smtClean="0"/>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9E952-D4CD-4BDE-9AE6-1B5F6DFE2BB5}" type="slidenum">
              <a:rPr lang="en-IN" smtClean="0"/>
              <a:t>‹#›</a:t>
            </a:fld>
            <a:endParaRPr lang="en-IN"/>
          </a:p>
        </p:txBody>
      </p:sp>
    </p:spTree>
    <p:extLst>
      <p:ext uri="{BB962C8B-B14F-4D97-AF65-F5344CB8AC3E}">
        <p14:creationId xmlns:p14="http://schemas.microsoft.com/office/powerpoint/2010/main" val="180790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507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826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spTree>
    <p:extLst>
      <p:ext uri="{BB962C8B-B14F-4D97-AF65-F5344CB8AC3E}">
        <p14:creationId xmlns:p14="http://schemas.microsoft.com/office/powerpoint/2010/main" val="408846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79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398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236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8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spTree>
    <p:extLst>
      <p:ext uri="{BB962C8B-B14F-4D97-AF65-F5344CB8AC3E}">
        <p14:creationId xmlns:p14="http://schemas.microsoft.com/office/powerpoint/2010/main" val="221276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AFB93-8489-47A1-9CEF-8FABDC8E17B6}" type="datetimeFigureOut">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19E952-D4CD-4BDE-9AE6-1B5F6DFE2BB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0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DAFB93-8489-47A1-9CEF-8FABDC8E17B6}" type="datetimeFigureOut">
              <a:rPr lang="en-IN" smtClean="0"/>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9E952-D4CD-4BDE-9AE6-1B5F6DFE2BB5}" type="slidenum">
              <a:rPr lang="en-IN" smtClean="0"/>
              <a:t>‹#›</a:t>
            </a:fld>
            <a:endParaRPr lang="en-IN"/>
          </a:p>
        </p:txBody>
      </p:sp>
    </p:spTree>
    <p:extLst>
      <p:ext uri="{BB962C8B-B14F-4D97-AF65-F5344CB8AC3E}">
        <p14:creationId xmlns:p14="http://schemas.microsoft.com/office/powerpoint/2010/main" val="412351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DAFB93-8489-47A1-9CEF-8FABDC8E17B6}" type="datetimeFigureOut">
              <a:rPr lang="en-IN" smtClean="0"/>
              <a:t>26-06-2025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19E952-D4CD-4BDE-9AE6-1B5F6DFE2BB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72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AFB93-8489-47A1-9CEF-8FABDC8E17B6}" type="datetimeFigureOut">
              <a:rPr lang="en-IN" smtClean="0"/>
              <a:t>26-06-2025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19E952-D4CD-4BDE-9AE6-1B5F6DFE2BB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43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AFB93-8489-47A1-9CEF-8FABDC8E17B6}" type="datetimeFigureOut">
              <a:rPr lang="en-IN" smtClean="0"/>
              <a:t>26-06-2025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19E952-D4CD-4BDE-9AE6-1B5F6DFE2BB5}" type="slidenum">
              <a:rPr lang="en-IN" smtClean="0"/>
              <a:t>‹#›</a:t>
            </a:fld>
            <a:endParaRPr lang="en-IN"/>
          </a:p>
        </p:txBody>
      </p:sp>
    </p:spTree>
    <p:extLst>
      <p:ext uri="{BB962C8B-B14F-4D97-AF65-F5344CB8AC3E}">
        <p14:creationId xmlns:p14="http://schemas.microsoft.com/office/powerpoint/2010/main" val="50695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AFB93-8489-47A1-9CEF-8FABDC8E17B6}" type="datetimeFigureOut">
              <a:rPr lang="en-IN" smtClean="0"/>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9E952-D4CD-4BDE-9AE6-1B5F6DFE2BB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91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DAFB93-8489-47A1-9CEF-8FABDC8E17B6}" type="datetimeFigureOut">
              <a:rPr lang="en-IN" smtClean="0"/>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19E952-D4CD-4BDE-9AE6-1B5F6DFE2BB5}" type="slidenum">
              <a:rPr lang="en-IN" smtClean="0"/>
              <a:t>‹#›</a:t>
            </a:fld>
            <a:endParaRPr lang="en-IN"/>
          </a:p>
        </p:txBody>
      </p:sp>
    </p:spTree>
    <p:extLst>
      <p:ext uri="{BB962C8B-B14F-4D97-AF65-F5344CB8AC3E}">
        <p14:creationId xmlns:p14="http://schemas.microsoft.com/office/powerpoint/2010/main" val="91611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DAFB93-8489-47A1-9CEF-8FABDC8E17B6}" type="datetimeFigureOut">
              <a:rPr lang="en-IN" smtClean="0"/>
              <a:t>26-06-2025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19E952-D4CD-4BDE-9AE6-1B5F6DFE2BB5}" type="slidenum">
              <a:rPr lang="en-IN" smtClean="0"/>
              <a:t>‹#›</a:t>
            </a:fld>
            <a:endParaRPr lang="en-IN"/>
          </a:p>
        </p:txBody>
      </p:sp>
    </p:spTree>
    <p:extLst>
      <p:ext uri="{BB962C8B-B14F-4D97-AF65-F5344CB8AC3E}">
        <p14:creationId xmlns:p14="http://schemas.microsoft.com/office/powerpoint/2010/main" val="1231150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EF1C37-6B18-8C3F-FA68-68504CD8BD95}"/>
              </a:ext>
            </a:extLst>
          </p:cNvPr>
          <p:cNvSpPr>
            <a:spLocks noGrp="1"/>
          </p:cNvSpPr>
          <p:nvPr>
            <p:ph type="subTitle" idx="1"/>
          </p:nvPr>
        </p:nvSpPr>
        <p:spPr/>
        <p:txBody>
          <a:bodyPr/>
          <a:lstStyle/>
          <a:p>
            <a:endParaRPr lang="en-US" dirty="0"/>
          </a:p>
          <a:p>
            <a:endParaRPr lang="en-IN" dirty="0"/>
          </a:p>
        </p:txBody>
      </p:sp>
      <p:pic>
        <p:nvPicPr>
          <p:cNvPr id="8" name="Picture 7">
            <a:extLst>
              <a:ext uri="{FF2B5EF4-FFF2-40B4-BE49-F238E27FC236}">
                <a16:creationId xmlns:a16="http://schemas.microsoft.com/office/drawing/2014/main" id="{3A0ECD53-9157-E4FC-28CC-0B0B6BC4011B}"/>
              </a:ext>
            </a:extLst>
          </p:cNvPr>
          <p:cNvPicPr>
            <a:picLocks noChangeAspect="1"/>
          </p:cNvPicPr>
          <p:nvPr/>
        </p:nvPicPr>
        <p:blipFill>
          <a:blip r:embed="rId2"/>
          <a:stretch>
            <a:fillRect/>
          </a:stretch>
        </p:blipFill>
        <p:spPr>
          <a:xfrm>
            <a:off x="2519385" y="1603538"/>
            <a:ext cx="7194886" cy="1896746"/>
          </a:xfrm>
          <a:prstGeom prst="rect">
            <a:avLst/>
          </a:prstGeom>
        </p:spPr>
      </p:pic>
    </p:spTree>
    <p:extLst>
      <p:ext uri="{BB962C8B-B14F-4D97-AF65-F5344CB8AC3E}">
        <p14:creationId xmlns:p14="http://schemas.microsoft.com/office/powerpoint/2010/main" val="75189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521B58-4D7A-AA4A-CFD4-53D24FD83760}"/>
              </a:ext>
            </a:extLst>
          </p:cNvPr>
          <p:cNvSpPr>
            <a:spLocks noGrp="1"/>
          </p:cNvSpPr>
          <p:nvPr/>
        </p:nvSpPr>
        <p:spPr>
          <a:xfrm>
            <a:off x="1642013" y="78544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Jenkins </a:t>
            </a:r>
            <a:r>
              <a:rPr lang="en-US" b="1" dirty="0">
                <a:latin typeface="Times New Roman" panose="02020603050405020304" pitchFamily="18" charset="0"/>
                <a:cs typeface="Times New Roman" panose="02020603050405020304" pitchFamily="18" charset="0"/>
              </a:rPr>
              <a:t>History </a:t>
            </a:r>
            <a:endParaRPr lang="en-IN"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5078583C-97CE-430E-8621-D0073111DD0C}"/>
              </a:ext>
            </a:extLst>
          </p:cNvPr>
          <p:cNvSpPr>
            <a:spLocks noGrp="1"/>
          </p:cNvSpPr>
          <p:nvPr/>
        </p:nvSpPr>
        <p:spPr>
          <a:xfrm>
            <a:off x="1638300" y="1858298"/>
            <a:ext cx="8915400" cy="4214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Jenkins is an open source automation server.</a:t>
            </a:r>
          </a:p>
          <a:p>
            <a:r>
              <a:rPr lang="en-IN" b="0" i="0" dirty="0">
                <a:solidFill>
                  <a:srgbClr val="001D35"/>
                </a:solidFill>
                <a:effectLst/>
                <a:latin typeface="Times New Roman" panose="02020603050405020304" pitchFamily="18" charset="0"/>
                <a:cs typeface="Times New Roman" panose="02020603050405020304" pitchFamily="18" charset="0"/>
              </a:rPr>
              <a:t>Jenkins, initially named Hudson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a:t>
            </a:r>
            <a:r>
              <a:rPr lang="en-US" b="0" i="0" dirty="0">
                <a:solidFill>
                  <a:srgbClr val="001D35"/>
                </a:solidFill>
                <a:effectLst/>
                <a:latin typeface="Times New Roman" panose="02020603050405020304" pitchFamily="18" charset="0"/>
                <a:cs typeface="Times New Roman" panose="02020603050405020304" pitchFamily="18" charset="0"/>
              </a:rPr>
              <a:t>was </a:t>
            </a:r>
            <a:r>
              <a:rPr lang="en-US" dirty="0">
                <a:latin typeface="Times New Roman" panose="02020603050405020304" pitchFamily="18" charset="0"/>
                <a:cs typeface="Times New Roman" panose="02020603050405020304" pitchFamily="18" charset="0"/>
              </a:rPr>
              <a:t>created by </a:t>
            </a:r>
            <a:r>
              <a:rPr lang="en-US" dirty="0" err="1">
                <a:latin typeface="Times New Roman" panose="02020603050405020304" pitchFamily="18" charset="0"/>
                <a:cs typeface="Times New Roman" panose="02020603050405020304" pitchFamily="18" charset="0"/>
              </a:rPr>
              <a:t>Kohsuke</a:t>
            </a:r>
            <a:r>
              <a:rPr lang="en-US" dirty="0">
                <a:latin typeface="Times New Roman" panose="02020603050405020304" pitchFamily="18" charset="0"/>
                <a:cs typeface="Times New Roman" panose="02020603050405020304" pitchFamily="18" charset="0"/>
              </a:rPr>
              <a:t> Kawaguchi as an automation tool for continuous integration in 2004, while he was working at Sun Microsystems</a:t>
            </a:r>
          </a:p>
          <a:p>
            <a:r>
              <a:rPr lang="en-US" b="0" i="0" dirty="0">
                <a:solidFill>
                  <a:srgbClr val="001D35"/>
                </a:solidFill>
                <a:effectLst/>
                <a:latin typeface="Times New Roman" panose="02020603050405020304" pitchFamily="18" charset="0"/>
                <a:cs typeface="Times New Roman" panose="02020603050405020304" pitchFamily="18" charset="0"/>
              </a:rPr>
              <a:t>After Sun's acquisition by Oracle, a dispute arose, leading to the forking and renaming of the project to Jenkins in 2011.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Initial release date: 2 February 2011</a:t>
            </a:r>
          </a:p>
          <a:p>
            <a:r>
              <a:rPr lang="en-IN" dirty="0">
                <a:latin typeface="Times New Roman" panose="02020603050405020304" pitchFamily="18" charset="0"/>
                <a:cs typeface="Times New Roman" panose="02020603050405020304" pitchFamily="18" charset="0"/>
              </a:rPr>
              <a:t>Developer: Kohsuke Kawaguchi</a:t>
            </a:r>
          </a:p>
          <a:p>
            <a:r>
              <a:rPr lang="en-US" dirty="0">
                <a:latin typeface="Times New Roman" panose="02020603050405020304" pitchFamily="18" charset="0"/>
                <a:cs typeface="Times New Roman" panose="02020603050405020304" pitchFamily="18" charset="0"/>
              </a:rPr>
              <a:t>Stable Release: 2.386 / 10 January 2023</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5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0FE82B-DD0E-8131-6874-402762AD8776}"/>
              </a:ext>
            </a:extLst>
          </p:cNvPr>
          <p:cNvSpPr>
            <a:spLocks noGrp="1"/>
          </p:cNvSpPr>
          <p:nvPr/>
        </p:nvSpPr>
        <p:spPr>
          <a:xfrm>
            <a:off x="1642013" y="78544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atin typeface="Times New Roman" panose="02020603050405020304" pitchFamily="18" charset="0"/>
                <a:cs typeface="Times New Roman" panose="02020603050405020304" pitchFamily="18" charset="0"/>
              </a:rPr>
              <a:t>What is Jenkins and why we use it?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26B4C52-14AD-A91F-91F5-AC4D7A1842D3}"/>
              </a:ext>
            </a:extLst>
          </p:cNvPr>
          <p:cNvSpPr>
            <a:spLocks noGrp="1"/>
          </p:cNvSpPr>
          <p:nvPr/>
        </p:nvSpPr>
        <p:spPr>
          <a:xfrm>
            <a:off x="1638300" y="1582994"/>
            <a:ext cx="8915400" cy="448956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Jenkins is an open-source automation tool written in Java with plugins built for continuous integration.</a:t>
            </a:r>
          </a:p>
          <a:p>
            <a:r>
              <a:rPr lang="en-US" dirty="0">
                <a:latin typeface="Times New Roman" panose="02020603050405020304" pitchFamily="18" charset="0"/>
                <a:cs typeface="Times New Roman" panose="02020603050405020304" pitchFamily="18" charset="0"/>
              </a:rPr>
              <a:t> It helps automate the parts of software development related to building, testing, and deploying, facilitating continuous integration and continuous delivery.</a:t>
            </a:r>
          </a:p>
          <a:p>
            <a:r>
              <a:rPr lang="en-US" dirty="0">
                <a:latin typeface="Times New Roman" panose="02020603050405020304" pitchFamily="18" charset="0"/>
                <a:cs typeface="Times New Roman" panose="02020603050405020304" pitchFamily="18" charset="0"/>
              </a:rPr>
              <a:t>It is a server-based system that runs in servlet containers such as Apache Tomcat.</a:t>
            </a:r>
          </a:p>
          <a:p>
            <a:r>
              <a:rPr lang="en-US" dirty="0">
                <a:latin typeface="Times New Roman" panose="02020603050405020304" pitchFamily="18" charset="0"/>
                <a:cs typeface="Times New Roman" panose="02020603050405020304" pitchFamily="18" charset="0"/>
              </a:rPr>
              <a:t>With Jenkins, organizations can accelerate the software development process through automation. Jenkins integrates development life-cycle processes of all kinds, including build, document, test, package, stage, deploy, static analysis, and much more.</a:t>
            </a:r>
          </a:p>
          <a:p>
            <a:r>
              <a:rPr lang="en-US" dirty="0">
                <a:latin typeface="Times New Roman" panose="02020603050405020304" pitchFamily="18" charset="0"/>
                <a:cs typeface="Times New Roman" panose="02020603050405020304" pitchFamily="18" charset="0"/>
              </a:rPr>
              <a:t>When ever developers write code, We integrate all that code of all developers at that point of time and we build, test and deliver/deploy to the client. This process is called CI &amp; CD.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08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5E6DB18-D8B9-EB39-C65C-C8AFA53A8857}"/>
              </a:ext>
            </a:extLst>
          </p:cNvPr>
          <p:cNvSpPr>
            <a:spLocks noGrp="1"/>
          </p:cNvSpPr>
          <p:nvPr/>
        </p:nvSpPr>
        <p:spPr>
          <a:xfrm>
            <a:off x="1638300" y="692085"/>
            <a:ext cx="8915400" cy="5473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Jenkins helps in achieving this.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instead of doing night builds, build as and when commit occurs by integrating all code in SCM tool, build, test and checking the quality of that code is what Continuous Integration.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in a day, there will be so many integrations, builds, tests &amp; deliveries/deployments.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bugs will be reported fast and get rectified fast. So, development happens fast.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Jenkins achieves Continuous Integration with the help of plugins. Plugins allow the integration of Various DevOps stages. If you want to integrate a particular tool, you need to install the plugins for that tool.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6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1E7E06-A5EA-97AF-8571-7CA2CFABD916}"/>
              </a:ext>
            </a:extLst>
          </p:cNvPr>
          <p:cNvSpPr>
            <a:spLocks noGrp="1"/>
          </p:cNvSpPr>
          <p:nvPr/>
        </p:nvSpPr>
        <p:spPr>
          <a:xfrm>
            <a:off x="1642013" y="78544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                        Benefits of CI</a:t>
            </a:r>
          </a:p>
        </p:txBody>
      </p:sp>
      <p:sp>
        <p:nvSpPr>
          <p:cNvPr id="5" name="Content Placeholder 2">
            <a:extLst>
              <a:ext uri="{FF2B5EF4-FFF2-40B4-BE49-F238E27FC236}">
                <a16:creationId xmlns:a16="http://schemas.microsoft.com/office/drawing/2014/main" id="{9EB072BA-908B-DA5A-188B-7362C7144B6C}"/>
              </a:ext>
            </a:extLst>
          </p:cNvPr>
          <p:cNvSpPr>
            <a:spLocks noGrp="1"/>
          </p:cNvSpPr>
          <p:nvPr/>
        </p:nvSpPr>
        <p:spPr>
          <a:xfrm>
            <a:off x="1638300" y="1573162"/>
            <a:ext cx="8915400" cy="4499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Detect bugs as soon as possible.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want you can stop the SDLC process at any stage.</a:t>
            </a:r>
          </a:p>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You can stop at test stage only or you can continue till deployment.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Maintains history (Logs) for reference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42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1B50B1-2ED2-8DF4-9F75-540470325A5D}"/>
              </a:ext>
            </a:extLst>
          </p:cNvPr>
          <p:cNvSpPr>
            <a:spLocks noGrp="1"/>
          </p:cNvSpPr>
          <p:nvPr/>
        </p:nvSpPr>
        <p:spPr>
          <a:xfrm>
            <a:off x="1642013" y="78544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Why only Jenkins? </a:t>
            </a:r>
          </a:p>
        </p:txBody>
      </p:sp>
      <p:sp>
        <p:nvSpPr>
          <p:cNvPr id="5" name="Content Placeholder 2">
            <a:extLst>
              <a:ext uri="{FF2B5EF4-FFF2-40B4-BE49-F238E27FC236}">
                <a16:creationId xmlns:a16="http://schemas.microsoft.com/office/drawing/2014/main" id="{0E5D624F-2442-2EAB-63DA-CC6FDF59C173}"/>
              </a:ext>
            </a:extLst>
          </p:cNvPr>
          <p:cNvSpPr>
            <a:spLocks noGrp="1"/>
          </p:cNvSpPr>
          <p:nvPr/>
        </p:nvSpPr>
        <p:spPr>
          <a:xfrm>
            <a:off x="1638300" y="1720646"/>
            <a:ext cx="8915400" cy="4351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It has so many plug-ins.</a:t>
            </a:r>
          </a:p>
          <a:p>
            <a:r>
              <a:rPr lang="en-US" dirty="0">
                <a:latin typeface="Times New Roman" panose="02020603050405020304" pitchFamily="18" charset="0"/>
                <a:cs typeface="Times New Roman" panose="02020603050405020304" pitchFamily="18" charset="0"/>
              </a:rPr>
              <a:t>You can write your own plug-in.</a:t>
            </a:r>
          </a:p>
          <a:p>
            <a:r>
              <a:rPr lang="en-US" dirty="0">
                <a:latin typeface="Times New Roman" panose="02020603050405020304" pitchFamily="18" charset="0"/>
                <a:cs typeface="Times New Roman" panose="02020603050405020304" pitchFamily="18" charset="0"/>
              </a:rPr>
              <a:t>Jenkins is not just a tool. It is a framework. i.e. You can do what ever you want. All you need is plug-ins.</a:t>
            </a:r>
          </a:p>
          <a:p>
            <a:r>
              <a:rPr lang="en-US" dirty="0">
                <a:latin typeface="Times New Roman" panose="02020603050405020304" pitchFamily="18" charset="0"/>
                <a:cs typeface="Times New Roman" panose="02020603050405020304" pitchFamily="18" charset="0"/>
              </a:rPr>
              <a:t>We can attach slaves(nodes) to Jenkins master. It instructs others(slaves) to do Job. If slaves are not available, Jenkins it self does the job.</a:t>
            </a:r>
          </a:p>
          <a:p>
            <a:r>
              <a:rPr lang="en-US" dirty="0">
                <a:latin typeface="Times New Roman" panose="02020603050405020304" pitchFamily="18" charset="0"/>
                <a:cs typeface="Times New Roman" panose="02020603050405020304" pitchFamily="18" charset="0"/>
              </a:rPr>
              <a:t>Jenkins also acts as crone server replacement. i.e. can do repeated tasks automatically • Running some scripts regularly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Automatic daily alarm.</a:t>
            </a:r>
          </a:p>
          <a:p>
            <a:r>
              <a:rPr lang="en-US" dirty="0">
                <a:latin typeface="Times New Roman" panose="02020603050405020304" pitchFamily="18" charset="0"/>
                <a:cs typeface="Times New Roman" panose="02020603050405020304" pitchFamily="18" charset="0"/>
              </a:rPr>
              <a:t>Can create Labels (Can restrict where the project has to run).</a:t>
            </a:r>
          </a:p>
          <a:p>
            <a:r>
              <a:rPr lang="en-US" dirty="0">
                <a:latin typeface="Times New Roman" panose="02020603050405020304" pitchFamily="18" charset="0"/>
                <a:cs typeface="Times New Roman" panose="02020603050405020304" pitchFamily="18" charset="0"/>
              </a:rPr>
              <a:t>You will be accessing Jenkins through web only.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75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586027-5D49-7CA6-2B88-998E0E8C6E4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62116" y="459658"/>
            <a:ext cx="11267767" cy="5938684"/>
          </a:xfrm>
          <a:prstGeom prst="rect">
            <a:avLst/>
          </a:prstGeom>
        </p:spPr>
      </p:pic>
    </p:spTree>
    <p:extLst>
      <p:ext uri="{BB962C8B-B14F-4D97-AF65-F5344CB8AC3E}">
        <p14:creationId xmlns:p14="http://schemas.microsoft.com/office/powerpoint/2010/main" val="152875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0E2BD-3FF9-1A12-8DEC-25FE98FC4D10}"/>
              </a:ext>
            </a:extLst>
          </p:cNvPr>
          <p:cNvPicPr>
            <a:picLocks noChangeAspect="1"/>
          </p:cNvPicPr>
          <p:nvPr/>
        </p:nvPicPr>
        <p:blipFill>
          <a:blip r:embed="rId2"/>
          <a:stretch>
            <a:fillRect/>
          </a:stretch>
        </p:blipFill>
        <p:spPr>
          <a:xfrm>
            <a:off x="619433" y="629266"/>
            <a:ext cx="10972800" cy="5594554"/>
          </a:xfrm>
          <a:prstGeom prst="rect">
            <a:avLst/>
          </a:prstGeom>
        </p:spPr>
      </p:pic>
    </p:spTree>
    <p:extLst>
      <p:ext uri="{BB962C8B-B14F-4D97-AF65-F5344CB8AC3E}">
        <p14:creationId xmlns:p14="http://schemas.microsoft.com/office/powerpoint/2010/main" val="23486277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182</TotalTime>
  <Words>530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Yamarapu David Prabhakar</dc:creator>
  <cp:lastModifiedBy>Yamarapu David Prabhakar</cp:lastModifiedBy>
  <cp:revision>7</cp:revision>
  <dcterms:created xsi:type="dcterms:W3CDTF">2025-04-09T14:18:23Z</dcterms:created>
  <dcterms:modified xsi:type="dcterms:W3CDTF">2025-06-26T14:23:55Z</dcterms:modified>
</cp:coreProperties>
</file>