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97144" y="0"/>
            <a:ext cx="12575357" cy="979689"/>
          </a:xfrm>
        </p:spPr>
        <p:txBody>
          <a:bodyPr/>
          <a:lstStyle/>
          <a:p>
            <a:r>
              <a:rPr lang="en-US" sz="3600" dirty="0" err="1">
                <a:solidFill>
                  <a:schemeClr val="tx1"/>
                </a:solidFill>
                <a:latin typeface="Arial Black" panose="020B0A04020102020204" pitchFamily="34" charset="0"/>
              </a:rPr>
              <a:t>DevSecOps</a:t>
            </a:r>
            <a:r>
              <a:rPr lang="en-US" sz="3600" dirty="0">
                <a:solidFill>
                  <a:schemeClr val="tx1"/>
                </a:solidFill>
                <a:latin typeface="Arial Black" panose="020B0A04020102020204" pitchFamily="34" charset="0"/>
              </a:rPr>
              <a:t>: Integrating Security into DevOps</a:t>
            </a:r>
            <a:endParaRPr lang="en-IN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819373"/>
            <a:ext cx="7766936" cy="432690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Berlin Sans FB Demi" panose="020E0802020502020306" pitchFamily="34" charset="0"/>
              </a:rPr>
              <a:t>DevSecOps</a:t>
            </a:r>
            <a:r>
              <a:rPr 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 = Development + Security + Operations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It is the philosophy of integrating security practices within the DevOps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Focuses on building a culture of 'Security as Code'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Berlin Sans FB Demi" panose="020E0802020502020306" pitchFamily="34" charset="0"/>
              </a:rPr>
              <a:t>Encourages collaboration among development, security, and operations teams.</a:t>
            </a:r>
            <a:endParaRPr lang="en-US" sz="2400" b="1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3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3" y="405354"/>
            <a:ext cx="11321591" cy="5636672"/>
          </a:xfrm>
        </p:spPr>
      </p:pic>
    </p:spTree>
    <p:extLst>
      <p:ext uri="{BB962C8B-B14F-4D97-AF65-F5344CB8AC3E}">
        <p14:creationId xmlns:p14="http://schemas.microsoft.com/office/powerpoint/2010/main" val="37146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Why </a:t>
            </a:r>
            <a:r>
              <a:rPr lang="en-IN" dirty="0" err="1"/>
              <a:t>DevSecOps</a:t>
            </a:r>
            <a:r>
              <a:rPr lang="en-IN" dirty="0"/>
              <a:t> is Required?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erlin Sans FB Demi" panose="020E0802020502020306" pitchFamily="34" charset="0"/>
              </a:rPr>
              <a:t>Traditional security practices are too slow for agile/DevOps pipelines.</a:t>
            </a:r>
          </a:p>
          <a:p>
            <a:r>
              <a:rPr lang="en-US" sz="2400" b="1" dirty="0">
                <a:latin typeface="Berlin Sans FB Demi" panose="020E0802020502020306" pitchFamily="34" charset="0"/>
              </a:rPr>
              <a:t>Early detection of vulnerabilities reduces cost and time.</a:t>
            </a:r>
          </a:p>
          <a:p>
            <a:r>
              <a:rPr lang="en-US" sz="2400" b="1" dirty="0">
                <a:latin typeface="Berlin Sans FB Demi" panose="020E0802020502020306" pitchFamily="34" charset="0"/>
              </a:rPr>
              <a:t>Growing threat landscape requires proactive and continuous security.</a:t>
            </a:r>
          </a:p>
          <a:p>
            <a:r>
              <a:rPr lang="en-US" sz="2400" b="1" dirty="0">
                <a:latin typeface="Berlin Sans FB Demi" panose="020E0802020502020306" pitchFamily="34" charset="0"/>
              </a:rPr>
              <a:t>Ensures compliance and governance across development lifecycle.</a:t>
            </a:r>
          </a:p>
          <a:p>
            <a:r>
              <a:rPr lang="en-US" sz="2400" b="1" dirty="0">
                <a:latin typeface="Berlin Sans FB Demi" panose="020E0802020502020306" pitchFamily="34" charset="0"/>
              </a:rPr>
              <a:t>Reduces the risk of breaches and security incidents.</a:t>
            </a:r>
            <a:endParaRPr lang="en-US" sz="24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5823"/>
          </a:xfrm>
        </p:spPr>
        <p:txBody>
          <a:bodyPr/>
          <a:lstStyle/>
          <a:p>
            <a:r>
              <a:rPr lang="en-US" b="1" dirty="0" smtClean="0"/>
              <a:t>       What </a:t>
            </a:r>
            <a:r>
              <a:rPr lang="en-US" b="1" dirty="0"/>
              <a:t>is Shift-Left Mechanism?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48033"/>
            <a:ext cx="8596668" cy="46933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Shift </a:t>
            </a:r>
            <a:r>
              <a:rPr lang="en-US" dirty="0"/>
              <a:t>Left = Testing &amp; security activities are moved earlier in the SDLC.</a:t>
            </a:r>
          </a:p>
          <a:p>
            <a:r>
              <a:rPr lang="en-US" dirty="0"/>
              <a:t>Instead of securing at the end, integrate security from the beginning.</a:t>
            </a:r>
          </a:p>
          <a:p>
            <a:r>
              <a:rPr lang="en-US" b="1" dirty="0"/>
              <a:t>Key Aspects:</a:t>
            </a:r>
            <a:endParaRPr lang="en-US" dirty="0"/>
          </a:p>
          <a:p>
            <a:pPr lvl="1"/>
            <a:r>
              <a:rPr lang="en-US" dirty="0"/>
              <a:t>Early integration of security in development and build phases</a:t>
            </a:r>
          </a:p>
          <a:p>
            <a:pPr lvl="1"/>
            <a:r>
              <a:rPr lang="en-US" dirty="0"/>
              <a:t>Automated scanning and testing during CI/CD pipelines</a:t>
            </a:r>
          </a:p>
          <a:p>
            <a:pPr lvl="1"/>
            <a:r>
              <a:rPr lang="en-US" dirty="0"/>
              <a:t>Empowering developers with secure coding practices</a:t>
            </a:r>
          </a:p>
          <a:p>
            <a:pPr lvl="1"/>
            <a:r>
              <a:rPr lang="en-US" dirty="0"/>
              <a:t>Continuous feedback loops for faster resolution</a:t>
            </a:r>
          </a:p>
          <a:p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Faster feedback</a:t>
            </a:r>
          </a:p>
          <a:p>
            <a:pPr lvl="1"/>
            <a:r>
              <a:rPr lang="en-US" dirty="0"/>
              <a:t>Reduced vulnerabilities</a:t>
            </a:r>
          </a:p>
          <a:p>
            <a:pPr lvl="1"/>
            <a:r>
              <a:rPr lang="en-US" dirty="0"/>
              <a:t>Cost-effective issue resolution</a:t>
            </a:r>
          </a:p>
          <a:p>
            <a:pPr lvl="1"/>
            <a:r>
              <a:rPr lang="en-US" dirty="0"/>
              <a:t>Improved code quality</a:t>
            </a:r>
          </a:p>
          <a:p>
            <a:pPr lvl="1"/>
            <a:r>
              <a:rPr lang="en-US" dirty="0"/>
              <a:t>Reduced risk of breaches</a:t>
            </a:r>
          </a:p>
        </p:txBody>
      </p:sp>
    </p:spTree>
    <p:extLst>
      <p:ext uri="{BB962C8B-B14F-4D97-AF65-F5344CB8AC3E}">
        <p14:creationId xmlns:p14="http://schemas.microsoft.com/office/powerpoint/2010/main" val="146967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</a:t>
            </a:r>
            <a:r>
              <a:rPr lang="en-IN" dirty="0" err="1" smtClean="0"/>
              <a:t>DevSecOps</a:t>
            </a:r>
            <a:r>
              <a:rPr lang="en-IN" dirty="0" smtClean="0"/>
              <a:t> Tools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latin typeface="Bodoni MT" panose="02070603080606020203" pitchFamily="18" charset="0"/>
              </a:rPr>
              <a:t>Static Application Security Testing (SAST): SonarQube, </a:t>
            </a:r>
            <a:r>
              <a:rPr lang="en-IN" sz="2000" b="1" dirty="0" err="1">
                <a:latin typeface="Bodoni MT" panose="02070603080606020203" pitchFamily="18" charset="0"/>
              </a:rPr>
              <a:t>Checkmarx</a:t>
            </a:r>
            <a:r>
              <a:rPr lang="en-IN" sz="2000" b="1" dirty="0">
                <a:latin typeface="Bodoni MT" panose="02070603080606020203" pitchFamily="18" charset="0"/>
              </a:rPr>
              <a:t>, Fortify</a:t>
            </a:r>
          </a:p>
          <a:p>
            <a:r>
              <a:rPr lang="en-IN" sz="2000" b="1" dirty="0">
                <a:latin typeface="Bodoni MT" panose="02070603080606020203" pitchFamily="18" charset="0"/>
              </a:rPr>
              <a:t>Software Composition Analysis (SCA): </a:t>
            </a:r>
            <a:r>
              <a:rPr lang="en-IN" sz="2000" b="1" dirty="0" err="1">
                <a:latin typeface="Bodoni MT" panose="02070603080606020203" pitchFamily="18" charset="0"/>
              </a:rPr>
              <a:t>WhiteSource</a:t>
            </a:r>
            <a:r>
              <a:rPr lang="en-IN" sz="2000" b="1" dirty="0">
                <a:latin typeface="Bodoni MT" panose="02070603080606020203" pitchFamily="18" charset="0"/>
              </a:rPr>
              <a:t>, </a:t>
            </a:r>
            <a:r>
              <a:rPr lang="en-IN" sz="2000" b="1" dirty="0" err="1">
                <a:latin typeface="Bodoni MT" panose="02070603080606020203" pitchFamily="18" charset="0"/>
              </a:rPr>
              <a:t>Snyk</a:t>
            </a:r>
            <a:r>
              <a:rPr lang="en-IN" sz="2000" b="1" dirty="0">
                <a:latin typeface="Bodoni MT" panose="02070603080606020203" pitchFamily="18" charset="0"/>
              </a:rPr>
              <a:t>, Black Duck</a:t>
            </a:r>
          </a:p>
          <a:p>
            <a:r>
              <a:rPr lang="en-IN" sz="2000" b="1" dirty="0">
                <a:latin typeface="Bodoni MT" panose="02070603080606020203" pitchFamily="18" charset="0"/>
              </a:rPr>
              <a:t>Dynamic Application Security Testing (DAST): OWASP ZAP, Burp Suite</a:t>
            </a:r>
          </a:p>
          <a:p>
            <a:r>
              <a:rPr lang="en-IN" sz="2000" b="1" dirty="0">
                <a:latin typeface="Bodoni MT" panose="02070603080606020203" pitchFamily="18" charset="0"/>
              </a:rPr>
              <a:t>Infrastructure as Code (</a:t>
            </a:r>
            <a:r>
              <a:rPr lang="en-IN" sz="2000" b="1" dirty="0" err="1">
                <a:latin typeface="Bodoni MT" panose="02070603080606020203" pitchFamily="18" charset="0"/>
              </a:rPr>
              <a:t>IaC</a:t>
            </a:r>
            <a:r>
              <a:rPr lang="en-IN" sz="2000" b="1" dirty="0">
                <a:latin typeface="Bodoni MT" panose="02070603080606020203" pitchFamily="18" charset="0"/>
              </a:rPr>
              <a:t>) Scanning: </a:t>
            </a:r>
            <a:r>
              <a:rPr lang="en-IN" sz="2000" b="1" dirty="0" err="1">
                <a:latin typeface="Bodoni MT" panose="02070603080606020203" pitchFamily="18" charset="0"/>
              </a:rPr>
              <a:t>Checkov</a:t>
            </a:r>
            <a:r>
              <a:rPr lang="en-IN" sz="2000" b="1" dirty="0">
                <a:latin typeface="Bodoni MT" panose="02070603080606020203" pitchFamily="18" charset="0"/>
              </a:rPr>
              <a:t>, </a:t>
            </a:r>
            <a:r>
              <a:rPr lang="en-IN" sz="2000" b="1" dirty="0" err="1">
                <a:latin typeface="Bodoni MT" panose="02070603080606020203" pitchFamily="18" charset="0"/>
              </a:rPr>
              <a:t>Tfsec</a:t>
            </a:r>
            <a:r>
              <a:rPr lang="en-IN" sz="2000" b="1" dirty="0">
                <a:latin typeface="Bodoni MT" panose="02070603080606020203" pitchFamily="18" charset="0"/>
              </a:rPr>
              <a:t>, </a:t>
            </a:r>
            <a:r>
              <a:rPr lang="en-IN" sz="2000" b="1" dirty="0" err="1">
                <a:latin typeface="Bodoni MT" panose="02070603080606020203" pitchFamily="18" charset="0"/>
              </a:rPr>
              <a:t>Terrascan</a:t>
            </a:r>
            <a:endParaRPr lang="en-IN" sz="2000" b="1" dirty="0">
              <a:latin typeface="Bodoni MT" panose="02070603080606020203" pitchFamily="18" charset="0"/>
            </a:endParaRPr>
          </a:p>
          <a:p>
            <a:r>
              <a:rPr lang="en-IN" sz="2000" b="1" dirty="0">
                <a:latin typeface="Bodoni MT" panose="02070603080606020203" pitchFamily="18" charset="0"/>
              </a:rPr>
              <a:t>Container Security: </a:t>
            </a:r>
            <a:r>
              <a:rPr lang="en-IN" sz="2000" b="1" dirty="0" err="1">
                <a:latin typeface="Bodoni MT" panose="02070603080606020203" pitchFamily="18" charset="0"/>
              </a:rPr>
              <a:t>Trivy</a:t>
            </a:r>
            <a:r>
              <a:rPr lang="en-IN" sz="2000" b="1" dirty="0">
                <a:latin typeface="Bodoni MT" panose="02070603080606020203" pitchFamily="18" charset="0"/>
              </a:rPr>
              <a:t>, Aqua Security, Clair</a:t>
            </a:r>
          </a:p>
          <a:p>
            <a:r>
              <a:rPr lang="en-IN" sz="2000" b="1" dirty="0">
                <a:latin typeface="Bodoni MT" panose="02070603080606020203" pitchFamily="18" charset="0"/>
              </a:rPr>
              <a:t>Secrets Management: </a:t>
            </a:r>
            <a:r>
              <a:rPr lang="en-IN" sz="2000" b="1" dirty="0" err="1">
                <a:latin typeface="Bodoni MT" panose="02070603080606020203" pitchFamily="18" charset="0"/>
              </a:rPr>
              <a:t>HashiCorp</a:t>
            </a:r>
            <a:r>
              <a:rPr lang="en-IN" sz="2000" b="1" dirty="0">
                <a:latin typeface="Bodoni MT" panose="02070603080606020203" pitchFamily="18" charset="0"/>
              </a:rPr>
              <a:t> Vault, AWS Secrets Manager, Doppler</a:t>
            </a:r>
          </a:p>
          <a:p>
            <a:r>
              <a:rPr lang="en-IN" sz="2000" b="1" dirty="0">
                <a:latin typeface="Bodoni MT" panose="02070603080606020203" pitchFamily="18" charset="0"/>
              </a:rPr>
              <a:t>CI/CD Security Integrations: GitHub Actions, </a:t>
            </a:r>
            <a:r>
              <a:rPr lang="en-IN" sz="2000" b="1" dirty="0" err="1">
                <a:latin typeface="Bodoni MT" panose="02070603080606020203" pitchFamily="18" charset="0"/>
              </a:rPr>
              <a:t>GitLab</a:t>
            </a:r>
            <a:r>
              <a:rPr lang="en-IN" sz="2000" b="1" dirty="0">
                <a:latin typeface="Bodoni MT" panose="02070603080606020203" pitchFamily="18" charset="0"/>
              </a:rPr>
              <a:t> CI, Jenkins with Security Plugins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8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Software </a:t>
            </a:r>
            <a:r>
              <a:rPr lang="en-IN" dirty="0"/>
              <a:t>Composition Analysis (SCA)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4533"/>
            <a:ext cx="8596668" cy="4306830"/>
          </a:xfrm>
        </p:spPr>
        <p:txBody>
          <a:bodyPr/>
          <a:lstStyle/>
          <a:p>
            <a:r>
              <a:rPr lang="en-US" b="1" dirty="0"/>
              <a:t>Software Composition Analysis (SCA) is a security practice used in </a:t>
            </a:r>
            <a:r>
              <a:rPr lang="en-US" b="1" dirty="0" err="1"/>
              <a:t>DevSecOps</a:t>
            </a:r>
            <a:r>
              <a:rPr lang="en-US" b="1" dirty="0"/>
              <a:t> to identify and manage open-source components within a software project. It scans your application's dependencies to detect:</a:t>
            </a:r>
          </a:p>
          <a:p>
            <a:r>
              <a:rPr lang="en-US" b="1" dirty="0"/>
              <a:t>Known vulnerabilities in open-source libraries</a:t>
            </a:r>
          </a:p>
          <a:p>
            <a:r>
              <a:rPr lang="en-US" b="1" dirty="0"/>
              <a:t>License compliance issues</a:t>
            </a:r>
          </a:p>
          <a:p>
            <a:r>
              <a:rPr lang="en-US" b="1" dirty="0"/>
              <a:t>Outdated or deprecated packages</a:t>
            </a:r>
          </a:p>
          <a:p>
            <a:r>
              <a:rPr lang="en-US" b="1" dirty="0"/>
              <a:t>Why SCA is Important:</a:t>
            </a:r>
          </a:p>
          <a:p>
            <a:r>
              <a:rPr lang="en-US" b="1" dirty="0"/>
              <a:t>Most modern applications use a large number of third-party libraries.</a:t>
            </a:r>
          </a:p>
          <a:p>
            <a:r>
              <a:rPr lang="en-US" b="1" dirty="0"/>
              <a:t>Vulnerabilities in these libraries can lead to significant security breaches.</a:t>
            </a:r>
          </a:p>
          <a:p>
            <a:r>
              <a:rPr lang="en-US" b="1" dirty="0"/>
              <a:t>Keeping track of all licenses and versions manually is not feasible.</a:t>
            </a:r>
          </a:p>
        </p:txBody>
      </p:sp>
    </p:spTree>
    <p:extLst>
      <p:ext uri="{BB962C8B-B14F-4D97-AF65-F5344CB8AC3E}">
        <p14:creationId xmlns:p14="http://schemas.microsoft.com/office/powerpoint/2010/main" val="264566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Application Security Testing (DAST)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Application Security Testing (DAST)</a:t>
            </a:r>
            <a:r>
              <a:rPr lang="en-US" dirty="0"/>
              <a:t> is a type of </a:t>
            </a:r>
            <a:r>
              <a:rPr lang="en-US" b="1" dirty="0"/>
              <a:t>black-box security testing</a:t>
            </a:r>
            <a:r>
              <a:rPr lang="en-US" dirty="0"/>
              <a:t> that analyzes a running application to identify security vulnerabilities by simulating external attacks</a:t>
            </a:r>
            <a:r>
              <a:rPr lang="en-US" dirty="0" smtClean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SQL Injection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Cross-Site Scripting (XSS)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Cross-Site Request Forgery (CSRF)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Insecure Authentication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Information Disclosure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Broken Access Controls</a:t>
            </a:r>
          </a:p>
          <a:p>
            <a:endParaRPr lang="en-IN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76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409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Berlin Sans FB Demi</vt:lpstr>
      <vt:lpstr>Bodoni MT</vt:lpstr>
      <vt:lpstr>Trebuchet MS</vt:lpstr>
      <vt:lpstr>Wingdings 3</vt:lpstr>
      <vt:lpstr>Facet</vt:lpstr>
      <vt:lpstr>DevSecOps: Integrating Security into DevOps</vt:lpstr>
      <vt:lpstr>PowerPoint Presentation</vt:lpstr>
      <vt:lpstr>PowerPoint Presentation</vt:lpstr>
      <vt:lpstr>        Why DevSecOps is Required?</vt:lpstr>
      <vt:lpstr>       What is Shift-Left Mechanism?</vt:lpstr>
      <vt:lpstr>                    DevSecOps Tools </vt:lpstr>
      <vt:lpstr>    Software Composition Analysis (SCA)</vt:lpstr>
      <vt:lpstr>Dynamic Application Security Testing (DAST)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DevSecOps: Integrating Security into DevOps</dc:title>
  <dc:creator>Murali Mohan M</dc:creator>
  <cp:lastModifiedBy>Murali Mohan M</cp:lastModifiedBy>
  <cp:revision>8</cp:revision>
  <dcterms:created xsi:type="dcterms:W3CDTF">2025-05-05T01:59:17Z</dcterms:created>
  <dcterms:modified xsi:type="dcterms:W3CDTF">2025-05-05T03:38:24Z</dcterms:modified>
</cp:coreProperties>
</file>