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6" r:id="rId6"/>
    <p:sldId id="257" r:id="rId7"/>
    <p:sldId id="285"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28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765D8-8203-4D56-B2D2-2112DAC137AB}" v="776" dt="2023-09-11T04:05:55.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1.png"/><Relationship Id="rId1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8831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5218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01425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44707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Slide Number Placeholder 6">
            <a:extLst>
              <a:ext uri="{FF2B5EF4-FFF2-40B4-BE49-F238E27FC236}">
                <a16:creationId xmlns:a16="http://schemas.microsoft.com/office/drawing/2014/main" id="{BA9AD6EA-2DF8-5939-A506-F16ED13A9C13}"/>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42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lide Number Placeholder 6">
            <a:extLst>
              <a:ext uri="{FF2B5EF4-FFF2-40B4-BE49-F238E27FC236}">
                <a16:creationId xmlns:a16="http://schemas.microsoft.com/office/drawing/2014/main" id="{5BC24487-9FB9-A0A9-4AE2-22B5874BD39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3974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45F7-077C-499A-8055-91596D906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F332D-3CDC-4D8E-AD43-5255978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1AA2DA-8D81-486B-A333-D1BC8D8F7179}"/>
              </a:ext>
            </a:extLst>
          </p:cNvPr>
          <p:cNvSpPr>
            <a:spLocks noGrp="1"/>
          </p:cNvSpPr>
          <p:nvPr>
            <p:ph type="dt" sz="half" idx="10"/>
          </p:nvPr>
        </p:nvSpPr>
        <p:spPr/>
        <p:txBody>
          <a:bodyPr/>
          <a:lstStyle/>
          <a:p>
            <a:fld id="{070803EA-7A94-4882-A808-A9D283A70C8C}" type="datetimeFigureOut">
              <a:rPr lang="en-IN" smtClean="0"/>
              <a:t>13-01-2024</a:t>
            </a:fld>
            <a:endParaRPr lang="en-IN"/>
          </a:p>
        </p:txBody>
      </p:sp>
      <p:sp>
        <p:nvSpPr>
          <p:cNvPr id="5" name="Footer Placeholder 4">
            <a:extLst>
              <a:ext uri="{FF2B5EF4-FFF2-40B4-BE49-F238E27FC236}">
                <a16:creationId xmlns:a16="http://schemas.microsoft.com/office/drawing/2014/main" id="{FCD47D43-8D93-4BE1-8F2D-B5D8C344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C2BC95-0468-4C4D-A96E-725682014F2C}"/>
              </a:ext>
            </a:extLst>
          </p:cNvPr>
          <p:cNvSpPr>
            <a:spLocks noGrp="1"/>
          </p:cNvSpPr>
          <p:nvPr>
            <p:ph type="sldNum" sz="quarter" idx="12"/>
          </p:nvPr>
        </p:nvSpPr>
        <p:spPr/>
        <p:txBody>
          <a:bodyPr/>
          <a:lstStyle/>
          <a:p>
            <a:fld id="{367022E3-7B7B-4DC1-931E-C9E2C54B9D32}" type="slidenum">
              <a:rPr lang="en-IN" smtClean="0"/>
              <a:t>‹#›</a:t>
            </a:fld>
            <a:endParaRPr lang="en-IN"/>
          </a:p>
        </p:txBody>
      </p:sp>
    </p:spTree>
    <p:extLst>
      <p:ext uri="{BB962C8B-B14F-4D97-AF65-F5344CB8AC3E}">
        <p14:creationId xmlns:p14="http://schemas.microsoft.com/office/powerpoint/2010/main" val="4440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chor="ctr">
            <a:normAutofit/>
          </a:bodyPr>
          <a:lstStyle>
            <a:lvl1pPr>
              <a:defRPr lang="en-US" sz="28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09591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2981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2" y="0"/>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785191" y="6520168"/>
            <a:ext cx="9730409"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E01359E6-7FF4-DDDA-82C4-706E0CE1E15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70204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02018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655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683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1248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65290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1" name="think-cell Slide" r:id="rId19" imgW="360" imgH="360" progId="TCLayout.ActiveDocument.1">
                  <p:embed/>
                </p:oleObj>
              </mc:Choice>
              <mc:Fallback>
                <p:oleObj name="think-cell Slide" r:id="rId19"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812051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downloads/#java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ECBEC1-3E77-4D6F-AD5D-32323685D629}"/>
              </a:ext>
            </a:extLst>
          </p:cNvPr>
          <p:cNvSpPr>
            <a:spLocks noGrp="1"/>
          </p:cNvSpPr>
          <p:nvPr>
            <p:ph type="subTitle" idx="1"/>
          </p:nvPr>
        </p:nvSpPr>
        <p:spPr>
          <a:xfrm>
            <a:off x="1757818" y="2423667"/>
            <a:ext cx="9976226" cy="1557349"/>
          </a:xfrm>
        </p:spPr>
        <p:txBody>
          <a:bodyPr/>
          <a:lstStyle/>
          <a:p>
            <a:pPr marL="285750" indent="-28575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b="1" dirty="0">
              <a:solidFill>
                <a:srgbClr val="FFC000"/>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9901448B-4337-4854-ACDF-BAADACCDC8E7}"/>
              </a:ext>
            </a:extLst>
          </p:cNvPr>
          <p:cNvSpPr>
            <a:spLocks noGrp="1"/>
          </p:cNvSpPr>
          <p:nvPr>
            <p:ph type="body" sz="quarter" idx="12"/>
          </p:nvPr>
        </p:nvSpPr>
        <p:spPr>
          <a:xfrm>
            <a:off x="763572" y="2851475"/>
            <a:ext cx="11064740" cy="701731"/>
          </a:xfrm>
        </p:spPr>
        <p:txBody>
          <a:bodyPr/>
          <a:lstStyle/>
          <a:p>
            <a:r>
              <a:rPr lang="en-US"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Introduction </a:t>
            </a:r>
            <a:r>
              <a:rPr lang="en-US" sz="3600" dirty="0">
                <a:latin typeface="Times New Roman" panose="02020603050405020304" pitchFamily="18" charset="0"/>
                <a:cs typeface="Times New Roman" panose="02020603050405020304" pitchFamily="18" charset="0"/>
              </a:rPr>
              <a:t>to Core Java </a:t>
            </a:r>
            <a:r>
              <a:rPr lang="en-US" sz="3600" dirty="0" smtClean="0">
                <a:latin typeface="Times New Roman" panose="02020603050405020304" pitchFamily="18" charset="0"/>
                <a:cs typeface="Times New Roman" panose="02020603050405020304" pitchFamily="18" charset="0"/>
              </a:rPr>
              <a:t>Programming</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49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41402"/>
            <a:ext cx="11260279" cy="6344239"/>
          </a:xfrm>
        </p:spPr>
        <p:txBody>
          <a:bodyPr>
            <a:noAutofit/>
          </a:bodyPr>
          <a:lstStyle/>
          <a:p>
            <a:r>
              <a:rPr lang="en-IN" sz="1400" b="1" dirty="0">
                <a:latin typeface="Times New Roman" panose="02020603050405020304" pitchFamily="18" charset="0"/>
                <a:cs typeface="Times New Roman" panose="02020603050405020304" pitchFamily="18" charset="0"/>
              </a:rPr>
              <a:t>PersonManager.java</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publuc</a:t>
            </a:r>
            <a:r>
              <a:rPr lang="en-IN" sz="1400" b="1" dirty="0">
                <a:latin typeface="Times New Roman" panose="02020603050405020304" pitchFamily="18" charset="0"/>
                <a:cs typeface="Times New Roman" panose="02020603050405020304" pitchFamily="18" charset="0"/>
              </a:rPr>
              <a:t> class </a:t>
            </a:r>
            <a:r>
              <a:rPr lang="en-IN" sz="1400" b="1" dirty="0" err="1">
                <a:latin typeface="Times New Roman" panose="02020603050405020304" pitchFamily="18" charset="0"/>
                <a:cs typeface="Times New Roman" panose="02020603050405020304" pitchFamily="18" charset="0"/>
              </a:rPr>
              <a:t>PersonManager</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public static void main(String </a:t>
            </a:r>
            <a:r>
              <a:rPr lang="en-IN" sz="1400" b="1" dirty="0" err="1">
                <a:latin typeface="Times New Roman" panose="02020603050405020304" pitchFamily="18" charset="0"/>
                <a:cs typeface="Times New Roman" panose="02020603050405020304" pitchFamily="18" charset="0"/>
              </a:rPr>
              <a:t>args</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 create object for person class </a:t>
            </a:r>
          </a:p>
          <a:p>
            <a:r>
              <a:rPr lang="en-IN" sz="1400" b="1" dirty="0">
                <a:latin typeface="Times New Roman" panose="02020603050405020304" pitchFamily="18" charset="0"/>
                <a:cs typeface="Times New Roman" panose="02020603050405020304" pitchFamily="18" charset="0"/>
              </a:rPr>
              <a:t>			  Person p1 = new Person();  			  </a:t>
            </a:r>
          </a:p>
          <a:p>
            <a:r>
              <a:rPr lang="en-IN" sz="1400" b="1" dirty="0">
                <a:latin typeface="Times New Roman" panose="02020603050405020304" pitchFamily="18" charset="0"/>
                <a:cs typeface="Times New Roman" panose="02020603050405020304" pitchFamily="18" charset="0"/>
              </a:rPr>
              <a:t>			  p1.age = 24;</a:t>
            </a:r>
          </a:p>
          <a:p>
            <a:r>
              <a:rPr lang="en-IN" sz="1400" b="1" dirty="0">
                <a:latin typeface="Times New Roman" panose="02020603050405020304" pitchFamily="18" charset="0"/>
                <a:cs typeface="Times New Roman" panose="02020603050405020304" pitchFamily="18" charset="0"/>
              </a:rPr>
              <a:t>			  p1.name = "</a:t>
            </a:r>
            <a:r>
              <a:rPr lang="en-IN" sz="1400" b="1" dirty="0" err="1">
                <a:latin typeface="Times New Roman" panose="02020603050405020304" pitchFamily="18" charset="0"/>
                <a:cs typeface="Times New Roman" panose="02020603050405020304" pitchFamily="18" charset="0"/>
              </a:rPr>
              <a:t>mahesh</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p1.height = 5.9;</a:t>
            </a:r>
          </a:p>
          <a:p>
            <a:r>
              <a:rPr lang="en-IN" sz="1400" b="1" dirty="0">
                <a:latin typeface="Times New Roman" panose="02020603050405020304" pitchFamily="18" charset="0"/>
                <a:cs typeface="Times New Roman" panose="02020603050405020304" pitchFamily="18" charset="0"/>
              </a:rPr>
              <a:t>			  p1.weight = 55.0;</a:t>
            </a:r>
          </a:p>
          <a:p>
            <a:r>
              <a:rPr lang="en-IN" sz="1400" b="1" dirty="0">
                <a:latin typeface="Times New Roman" panose="02020603050405020304" pitchFamily="18" charset="0"/>
                <a:cs typeface="Times New Roman" panose="02020603050405020304" pitchFamily="18" charset="0"/>
              </a:rPr>
              <a:t>			  p1.color = "brown</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double </a:t>
            </a:r>
            <a:r>
              <a:rPr lang="en-IN" sz="1400" b="1" dirty="0" err="1">
                <a:latin typeface="Times New Roman" panose="02020603050405020304" pitchFamily="18" charset="0"/>
                <a:cs typeface="Times New Roman" panose="02020603050405020304" pitchFamily="18" charset="0"/>
              </a:rPr>
              <a:t>maheshRunRate</a:t>
            </a:r>
            <a:r>
              <a:rPr lang="en-IN" sz="1400" b="1" dirty="0">
                <a:latin typeface="Times New Roman" panose="02020603050405020304" pitchFamily="18" charset="0"/>
                <a:cs typeface="Times New Roman" panose="02020603050405020304" pitchFamily="18" charset="0"/>
              </a:rPr>
              <a:t>  = p1.getRunRate</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mahesh</a:t>
            </a:r>
            <a:r>
              <a:rPr lang="en-IN" sz="1400" b="1" dirty="0">
                <a:latin typeface="Times New Roman" panose="02020603050405020304" pitchFamily="18" charset="0"/>
                <a:cs typeface="Times New Roman" panose="02020603050405020304" pitchFamily="18" charset="0"/>
              </a:rPr>
              <a:t> details");</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(p1.name);</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(p1.age);</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(p1.height);</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(p1.weight);</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(p1.color);</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maheshRunRate</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Person p2 = new Person();</a:t>
            </a:r>
          </a:p>
          <a:p>
            <a:r>
              <a:rPr lang="en-IN" sz="1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a:p>
        </p:txBody>
      </p:sp>
    </p:spTree>
    <p:extLst>
      <p:ext uri="{BB962C8B-B14F-4D97-AF65-F5344CB8AC3E}">
        <p14:creationId xmlns:p14="http://schemas.microsoft.com/office/powerpoint/2010/main" val="1650970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92231"/>
            <a:ext cx="11260279" cy="6259398"/>
          </a:xfrm>
        </p:spPr>
        <p:txBody>
          <a:bodyPr>
            <a:normAutofit lnSpcReduction="10000"/>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p2.age </a:t>
            </a:r>
            <a:r>
              <a:rPr lang="en-IN" b="1" dirty="0">
                <a:latin typeface="Times New Roman" panose="02020603050405020304" pitchFamily="18" charset="0"/>
                <a:cs typeface="Times New Roman" panose="02020603050405020304" pitchFamily="18" charset="0"/>
              </a:rPr>
              <a:t>= 24;</a:t>
            </a:r>
          </a:p>
          <a:p>
            <a:r>
              <a:rPr lang="en-IN" b="1" dirty="0">
                <a:latin typeface="Times New Roman" panose="02020603050405020304" pitchFamily="18" charset="0"/>
                <a:cs typeface="Times New Roman" panose="02020603050405020304" pitchFamily="18" charset="0"/>
              </a:rPr>
              <a:t>			  p2.name = "</a:t>
            </a:r>
            <a:r>
              <a:rPr lang="en-IN" b="1" dirty="0" err="1">
                <a:latin typeface="Times New Roman" panose="02020603050405020304" pitchFamily="18" charset="0"/>
                <a:cs typeface="Times New Roman" panose="02020603050405020304" pitchFamily="18" charset="0"/>
              </a:rPr>
              <a:t>Shesi</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p2.height = 5.5;</a:t>
            </a:r>
          </a:p>
          <a:p>
            <a:r>
              <a:rPr lang="en-IN" b="1" dirty="0">
                <a:latin typeface="Times New Roman" panose="02020603050405020304" pitchFamily="18" charset="0"/>
                <a:cs typeface="Times New Roman" panose="02020603050405020304" pitchFamily="18" charset="0"/>
              </a:rPr>
              <a:t>			  p2.weight = 66.0;</a:t>
            </a:r>
          </a:p>
          <a:p>
            <a:r>
              <a:rPr lang="en-IN" b="1" dirty="0">
                <a:latin typeface="Times New Roman" panose="02020603050405020304" pitchFamily="18" charset="0"/>
                <a:cs typeface="Times New Roman" panose="02020603050405020304" pitchFamily="18" charset="0"/>
              </a:rPr>
              <a:t>			  p2.color = "gold</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double </a:t>
            </a:r>
            <a:r>
              <a:rPr lang="en-IN" b="1" dirty="0" err="1">
                <a:latin typeface="Times New Roman" panose="02020603050405020304" pitchFamily="18" charset="0"/>
                <a:cs typeface="Times New Roman" panose="02020603050405020304" pitchFamily="18" charset="0"/>
              </a:rPr>
              <a:t>shesiRunRate</a:t>
            </a:r>
            <a:r>
              <a:rPr lang="en-IN" b="1" dirty="0">
                <a:latin typeface="Times New Roman" panose="02020603050405020304" pitchFamily="18" charset="0"/>
                <a:cs typeface="Times New Roman" panose="02020603050405020304" pitchFamily="18" charset="0"/>
              </a:rPr>
              <a:t>  = p2.getRunRate</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Shesi</a:t>
            </a:r>
            <a:r>
              <a:rPr lang="en-IN" b="1" dirty="0">
                <a:latin typeface="Times New Roman" panose="02020603050405020304" pitchFamily="18" charset="0"/>
                <a:cs typeface="Times New Roman" panose="02020603050405020304" pitchFamily="18" charset="0"/>
              </a:rPr>
              <a:t> details");</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(p2.name);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(p2.age);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(p2.height);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(p2.weight);</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(p2.color);</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shesiRunRate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 operator it will create new object with the help of constructor</a:t>
            </a:r>
            <a:r>
              <a:rPr lang="en-IN" b="1" dirty="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endParaRPr lang="en-IN" b="1"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11</a:t>
            </a:fld>
            <a:endParaRPr lang="en-IN"/>
          </a:p>
        </p:txBody>
      </p:sp>
    </p:spTree>
    <p:extLst>
      <p:ext uri="{BB962C8B-B14F-4D97-AF65-F5344CB8AC3E}">
        <p14:creationId xmlns:p14="http://schemas.microsoft.com/office/powerpoint/2010/main" val="1645491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3699111"/>
          </a:xfrm>
        </p:spPr>
        <p:txBody>
          <a:bodyPr>
            <a:norm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 Java package is a set of classes, interfaces, and sub-packages that are similar. </a:t>
            </a:r>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 Java, it divides packages into two types: built-in packages and user-defined </a:t>
            </a:r>
            <a:r>
              <a:rPr lang="en-US" sz="2400" b="1" dirty="0" smtClean="0">
                <a:latin typeface="Times New Roman" panose="02020603050405020304" pitchFamily="18" charset="0"/>
                <a:cs typeface="Times New Roman" panose="02020603050405020304" pitchFamily="18" charset="0"/>
              </a:rPr>
              <a:t>packages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Built-in Packages (packages from the Java API) and User-defined Packages are the two types of packages (create your own packages</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Built-in Packages (packages from the Java API) and User-defined Packages are the two types of packages (create your own packages</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Package in </a:t>
            </a:r>
            <a:r>
              <a:rPr lang="en-US" sz="2400" b="1" u="sng" dirty="0">
                <a:latin typeface="Times New Roman" panose="02020603050405020304" pitchFamily="18" charset="0"/>
                <a:cs typeface="Times New Roman" panose="02020603050405020304" pitchFamily="18" charset="0"/>
                <a:hlinkClick r:id="rId2"/>
              </a:rPr>
              <a:t>Java</a:t>
            </a:r>
            <a:r>
              <a:rPr lang="en-US" sz="2400" b="1" dirty="0">
                <a:latin typeface="Times New Roman" panose="02020603050405020304" pitchFamily="18" charset="0"/>
                <a:cs typeface="Times New Roman" panose="02020603050405020304" pitchFamily="18" charset="0"/>
              </a:rPr>
              <a:t> is a mechanism to encapsulate a group of classes, sub packages and interfaces</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Package </a:t>
            </a:r>
            <a:r>
              <a:rPr lang="en-IN" dirty="0" smtClean="0">
                <a:effectLst/>
                <a:latin typeface="Times New Roman" panose="02020603050405020304" pitchFamily="18" charset="0"/>
                <a:cs typeface="Times New Roman" panose="02020603050405020304" pitchFamily="18" charset="0"/>
              </a:rPr>
              <a:t>Overview : </a:t>
            </a:r>
            <a:endParaRPr lang="en-IN"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12</a:t>
            </a:fld>
            <a:endParaRPr lang="en-IN"/>
          </a:p>
        </p:txBody>
      </p:sp>
    </p:spTree>
    <p:extLst>
      <p:ext uri="{BB962C8B-B14F-4D97-AF65-F5344CB8AC3E}">
        <p14:creationId xmlns:p14="http://schemas.microsoft.com/office/powerpoint/2010/main" val="3952592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33254"/>
            <a:ext cx="11260279" cy="4534292"/>
          </a:xfrm>
        </p:spPr>
        <p:txBody>
          <a:bodyPr>
            <a:normAutofit/>
          </a:bodyPr>
          <a:lstStyle/>
          <a:p>
            <a:pPr marL="342900"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Preventing naming conflicts. For example there can be two classes with name Employee in two packages, </a:t>
            </a:r>
            <a:r>
              <a:rPr lang="en-US" sz="2400" b="1" dirty="0" err="1">
                <a:latin typeface="Times New Roman" panose="02020603050405020304" pitchFamily="18" charset="0"/>
                <a:cs typeface="Times New Roman" panose="02020603050405020304" pitchFamily="18" charset="0"/>
              </a:rPr>
              <a:t>college.staff.cse.Employee</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college.staff.ee.Employee</a:t>
            </a:r>
            <a:endParaRPr lang="en-US" sz="24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Making searching/locating and usage of classes, interfaces, enumerations and annotations easier</a:t>
            </a:r>
          </a:p>
          <a:p>
            <a:pPr marL="342900"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Providing controlled access: protected and default have package level access control. A protected member is accessible by classes in the same package and its subclasses. A default member (without any access specifier) is accessible by classes in the same package only.</a:t>
            </a:r>
          </a:p>
          <a:p>
            <a:pPr marL="342900"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Packages can be considered as data encapsulation (or data-hiding</a:t>
            </a:r>
            <a:r>
              <a:rPr lang="en-US" sz="2400" b="1" dirty="0" smtClean="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Package names and directory structure are closely related.</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13</a:t>
            </a:fld>
            <a:endParaRPr lang="en-IN"/>
          </a:p>
        </p:txBody>
      </p:sp>
    </p:spTree>
    <p:extLst>
      <p:ext uri="{BB962C8B-B14F-4D97-AF65-F5344CB8AC3E}">
        <p14:creationId xmlns:p14="http://schemas.microsoft.com/office/powerpoint/2010/main" val="3603001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95926"/>
            <a:ext cx="11260279" cy="5674935"/>
          </a:xfrm>
        </p:spPr>
        <p:txBody>
          <a:bodyPr>
            <a:normAutofit fontScale="77500" lnSpcReduction="20000"/>
          </a:bodyPr>
          <a:lstStyle/>
          <a:p>
            <a:r>
              <a:rPr lang="en-US" b="1" dirty="0">
                <a:solidFill>
                  <a:srgbClr val="FF0000"/>
                </a:solidFill>
              </a:rPr>
              <a:t>Adding a class to a Package </a:t>
            </a:r>
            <a:r>
              <a:rPr lang="en-US" b="1" dirty="0"/>
              <a:t>:</a:t>
            </a:r>
            <a:r>
              <a:rPr lang="en-US" dirty="0"/>
              <a:t> </a:t>
            </a:r>
            <a:r>
              <a:rPr lang="en-US" sz="2400" b="1" dirty="0">
                <a:latin typeface="Times New Roman" panose="02020603050405020304" pitchFamily="18" charset="0"/>
                <a:cs typeface="Times New Roman" panose="02020603050405020304" pitchFamily="18" charset="0"/>
              </a:rPr>
              <a:t>We can add more classes to a created package by using package name at the top of the program and saving it in the package directory. We need a new java file to define a public class, otherwise we can add the new class to an existing .java file and recompile it</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en-US" b="1" dirty="0" err="1">
                <a:solidFill>
                  <a:srgbClr val="FF0000"/>
                </a:solidFill>
              </a:rPr>
              <a:t>Subpackages</a:t>
            </a:r>
            <a:r>
              <a:rPr lang="en-US" b="1" dirty="0">
                <a:solidFill>
                  <a:srgbClr val="FF0000"/>
                </a:solidFill>
              </a:rPr>
              <a:t>:</a:t>
            </a:r>
            <a:r>
              <a:rPr lang="en-US" b="1" dirty="0"/>
              <a:t> </a:t>
            </a:r>
            <a:r>
              <a:rPr lang="en-US" sz="2600" b="1" dirty="0">
                <a:latin typeface="Times New Roman" panose="02020603050405020304" pitchFamily="18" charset="0"/>
                <a:cs typeface="Times New Roman" panose="02020603050405020304" pitchFamily="18" charset="0"/>
              </a:rPr>
              <a:t>Packages that are inside another package are the </a:t>
            </a:r>
            <a:r>
              <a:rPr lang="en-US" sz="2600" b="1" dirty="0" err="1">
                <a:latin typeface="Times New Roman" panose="02020603050405020304" pitchFamily="18" charset="0"/>
                <a:cs typeface="Times New Roman" panose="02020603050405020304" pitchFamily="18" charset="0"/>
              </a:rPr>
              <a:t>subpackages</a:t>
            </a:r>
            <a:r>
              <a:rPr lang="en-US" sz="2600" b="1" dirty="0">
                <a:latin typeface="Times New Roman" panose="02020603050405020304" pitchFamily="18" charset="0"/>
                <a:cs typeface="Times New Roman" panose="02020603050405020304" pitchFamily="18" charset="0"/>
              </a:rPr>
              <a:t>. These are not imported by default, they have to imported explicitly. Also, members of a </a:t>
            </a:r>
            <a:r>
              <a:rPr lang="en-US" sz="2600" b="1" dirty="0" err="1">
                <a:latin typeface="Times New Roman" panose="02020603050405020304" pitchFamily="18" charset="0"/>
                <a:cs typeface="Times New Roman" panose="02020603050405020304" pitchFamily="18" charset="0"/>
              </a:rPr>
              <a:t>subpackage</a:t>
            </a:r>
            <a:r>
              <a:rPr lang="en-US" sz="2600" b="1" dirty="0">
                <a:latin typeface="Times New Roman" panose="02020603050405020304" pitchFamily="18" charset="0"/>
                <a:cs typeface="Times New Roman" panose="02020603050405020304" pitchFamily="18" charset="0"/>
              </a:rPr>
              <a:t> have no access privileges, i.e., they are considered as different package for protected and default access specifiers</a:t>
            </a:r>
            <a:r>
              <a:rPr lang="en-US" sz="2600" b="1" dirty="0" smtClean="0">
                <a:latin typeface="Times New Roman" panose="02020603050405020304" pitchFamily="18" charset="0"/>
                <a:cs typeface="Times New Roman" panose="02020603050405020304" pitchFamily="18" charset="0"/>
              </a:rPr>
              <a:t>.</a:t>
            </a:r>
          </a:p>
          <a:p>
            <a:r>
              <a:rPr lang="en-IN" b="1" dirty="0"/>
              <a:t>Example </a:t>
            </a:r>
            <a:r>
              <a:rPr lang="en-IN" b="1" dirty="0" smtClean="0"/>
              <a:t>:</a:t>
            </a:r>
          </a:p>
          <a:p>
            <a:r>
              <a:rPr lang="en-US" sz="2600" b="1" dirty="0" smtClean="0">
                <a:latin typeface="Times New Roman" panose="02020603050405020304" pitchFamily="18" charset="0"/>
                <a:cs typeface="Times New Roman" panose="02020603050405020304" pitchFamily="18" charset="0"/>
              </a:rPr>
              <a:t>             import </a:t>
            </a:r>
            <a:r>
              <a:rPr lang="en-US" sz="2600" b="1" dirty="0" err="1">
                <a:latin typeface="Times New Roman" panose="02020603050405020304" pitchFamily="18" charset="0"/>
                <a:cs typeface="Times New Roman" panose="02020603050405020304" pitchFamily="18" charset="0"/>
              </a:rPr>
              <a:t>java.util</a:t>
            </a:r>
            <a:r>
              <a:rPr lang="en-US" sz="2600" b="1" dirty="0" smtClean="0">
                <a:latin typeface="Times New Roman" panose="02020603050405020304" pitchFamily="18" charset="0"/>
                <a:cs typeface="Times New Roman" panose="02020603050405020304" pitchFamily="18" charset="0"/>
              </a:rPr>
              <a:t>.*;</a:t>
            </a:r>
          </a:p>
          <a:p>
            <a:r>
              <a:rPr lang="en-US" sz="2400" b="1" dirty="0" err="1">
                <a:latin typeface="Times New Roman" panose="02020603050405020304" pitchFamily="18" charset="0"/>
                <a:cs typeface="Times New Roman" panose="02020603050405020304" pitchFamily="18" charset="0"/>
              </a:rPr>
              <a:t>util</a:t>
            </a:r>
            <a:r>
              <a:rPr lang="en-US" sz="2400" b="1" dirty="0">
                <a:latin typeface="Times New Roman" panose="02020603050405020304" pitchFamily="18" charset="0"/>
                <a:cs typeface="Times New Roman" panose="02020603050405020304" pitchFamily="18" charset="0"/>
              </a:rPr>
              <a:t> is a </a:t>
            </a:r>
            <a:r>
              <a:rPr lang="en-US" sz="2400" b="1" dirty="0" err="1">
                <a:latin typeface="Times New Roman" panose="02020603050405020304" pitchFamily="18" charset="0"/>
                <a:cs typeface="Times New Roman" panose="02020603050405020304" pitchFamily="18" charset="0"/>
              </a:rPr>
              <a:t>subpackage</a:t>
            </a:r>
            <a:r>
              <a:rPr lang="en-US" sz="2400" b="1" dirty="0">
                <a:latin typeface="Times New Roman" panose="02020603050405020304" pitchFamily="18" charset="0"/>
                <a:cs typeface="Times New Roman" panose="02020603050405020304" pitchFamily="18" charset="0"/>
              </a:rPr>
              <a:t> created inside java package</a:t>
            </a:r>
            <a:r>
              <a:rPr lang="en-US" sz="2400" b="1" dirty="0" smtClean="0">
                <a:latin typeface="Times New Roman" panose="02020603050405020304" pitchFamily="18" charset="0"/>
                <a:cs typeface="Times New Roman" panose="02020603050405020304" pitchFamily="18" charset="0"/>
              </a:rPr>
              <a:t>.</a:t>
            </a:r>
          </a:p>
          <a:p>
            <a:endParaRPr lang="en-US" sz="2400" b="1" dirty="0" smtClean="0">
              <a:latin typeface="Times New Roman" panose="02020603050405020304" pitchFamily="18" charset="0"/>
              <a:cs typeface="Times New Roman" panose="02020603050405020304" pitchFamily="18" charset="0"/>
            </a:endParaRPr>
          </a:p>
          <a:p>
            <a:r>
              <a:rPr lang="en-IN" sz="3100" b="1" u="sng" dirty="0">
                <a:solidFill>
                  <a:srgbClr val="FF0000"/>
                </a:solidFill>
                <a:latin typeface="Times New Roman" panose="02020603050405020304" pitchFamily="18" charset="0"/>
                <a:cs typeface="Times New Roman" panose="02020603050405020304" pitchFamily="18" charset="0"/>
              </a:rPr>
              <a:t>Consider following two statements </a:t>
            </a:r>
            <a:r>
              <a:rPr lang="en-IN" sz="3100" b="1" u="sng" dirty="0" smtClean="0">
                <a:solidFill>
                  <a:srgbClr val="FF0000"/>
                </a:solidFill>
                <a:latin typeface="Times New Roman" panose="02020603050405020304" pitchFamily="18" charset="0"/>
                <a:cs typeface="Times New Roman" panose="02020603050405020304" pitchFamily="18" charset="0"/>
              </a:rPr>
              <a:t>:</a:t>
            </a:r>
          </a:p>
          <a:p>
            <a:endParaRPr lang="en-IN" dirty="0" smtClean="0"/>
          </a:p>
          <a:p>
            <a:r>
              <a:rPr lang="en-US" sz="2400" b="1" dirty="0">
                <a:latin typeface="Times New Roman" panose="02020603050405020304" pitchFamily="18" charset="0"/>
                <a:cs typeface="Times New Roman" panose="02020603050405020304" pitchFamily="18" charset="0"/>
              </a:rPr>
              <a:t>// import the Vector class from </a:t>
            </a:r>
            <a:r>
              <a:rPr lang="en-US" sz="2400" b="1" dirty="0" err="1">
                <a:latin typeface="Times New Roman" panose="02020603050405020304" pitchFamily="18" charset="0"/>
                <a:cs typeface="Times New Roman" panose="02020603050405020304" pitchFamily="18" charset="0"/>
              </a:rPr>
              <a:t>util</a:t>
            </a:r>
            <a:r>
              <a:rPr lang="en-US" sz="2400" b="1" dirty="0">
                <a:latin typeface="Times New Roman" panose="02020603050405020304" pitchFamily="18" charset="0"/>
                <a:cs typeface="Times New Roman" panose="02020603050405020304" pitchFamily="18" charset="0"/>
              </a:rPr>
              <a:t> package.</a:t>
            </a:r>
          </a:p>
          <a:p>
            <a:r>
              <a:rPr lang="en-US" sz="2400" b="1" dirty="0">
                <a:latin typeface="Times New Roman" panose="02020603050405020304" pitchFamily="18" charset="0"/>
                <a:cs typeface="Times New Roman" panose="02020603050405020304" pitchFamily="18" charset="0"/>
              </a:rPr>
              <a:t>import </a:t>
            </a:r>
            <a:r>
              <a:rPr lang="en-US" sz="2400" b="1" dirty="0" err="1">
                <a:latin typeface="Times New Roman" panose="02020603050405020304" pitchFamily="18" charset="0"/>
                <a:cs typeface="Times New Roman" panose="02020603050405020304" pitchFamily="18" charset="0"/>
              </a:rPr>
              <a:t>java.util.vector</a:t>
            </a:r>
            <a:r>
              <a:rPr lang="en-US" sz="2400" b="1"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import all the classes from </a:t>
            </a:r>
            <a:r>
              <a:rPr lang="en-US" sz="2400" b="1" dirty="0" err="1">
                <a:latin typeface="Times New Roman" panose="02020603050405020304" pitchFamily="18" charset="0"/>
                <a:cs typeface="Times New Roman" panose="02020603050405020304" pitchFamily="18" charset="0"/>
              </a:rPr>
              <a:t>util</a:t>
            </a:r>
            <a:r>
              <a:rPr lang="en-US" sz="2400" b="1" dirty="0">
                <a:latin typeface="Times New Roman" panose="02020603050405020304" pitchFamily="18" charset="0"/>
                <a:cs typeface="Times New Roman" panose="02020603050405020304" pitchFamily="18" charset="0"/>
              </a:rPr>
              <a:t> package</a:t>
            </a:r>
          </a:p>
          <a:p>
            <a:r>
              <a:rPr lang="en-US" sz="2400" b="1" dirty="0">
                <a:latin typeface="Times New Roman" panose="02020603050405020304" pitchFamily="18" charset="0"/>
                <a:cs typeface="Times New Roman" panose="02020603050405020304" pitchFamily="18" charset="0"/>
              </a:rPr>
              <a:t>import </a:t>
            </a:r>
            <a:r>
              <a:rPr lang="en-US" sz="2400" b="1" dirty="0" err="1">
                <a:latin typeface="Times New Roman" panose="02020603050405020304" pitchFamily="18" charset="0"/>
                <a:cs typeface="Times New Roman" panose="02020603050405020304" pitchFamily="18" charset="0"/>
              </a:rPr>
              <a:t>java.util</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14</a:t>
            </a:fld>
            <a:endParaRPr lang="en-IN"/>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import java.util.*;</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import java.util.*;</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 import the Vector class from util package. import java.util.vector; // import all the classes from util package import java.util.*;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506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09046"/>
            <a:ext cx="11260279" cy="5498463"/>
          </a:xfrm>
        </p:spPr>
        <p:txBody>
          <a:bodyPr>
            <a:normAutofit fontScale="92500" lnSpcReduction="20000"/>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First Statement is used to import Vector class from </a:t>
            </a:r>
            <a:r>
              <a:rPr lang="en-US" sz="2400" b="1" dirty="0" err="1">
                <a:latin typeface="Times New Roman" panose="02020603050405020304" pitchFamily="18" charset="0"/>
                <a:cs typeface="Times New Roman" panose="02020603050405020304" pitchFamily="18" charset="0"/>
              </a:rPr>
              <a:t>util</a:t>
            </a:r>
            <a:r>
              <a:rPr lang="en-US" sz="2400" b="1" dirty="0">
                <a:latin typeface="Times New Roman" panose="02020603050405020304" pitchFamily="18" charset="0"/>
                <a:cs typeface="Times New Roman" panose="02020603050405020304" pitchFamily="18" charset="0"/>
              </a:rPr>
              <a:t> package which is contained inside java.</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Second statement imports all the classes from </a:t>
            </a:r>
            <a:r>
              <a:rPr lang="en-US" sz="2400" b="1" dirty="0" err="1">
                <a:latin typeface="Times New Roman" panose="02020603050405020304" pitchFamily="18" charset="0"/>
                <a:cs typeface="Times New Roman" panose="02020603050405020304" pitchFamily="18" charset="0"/>
              </a:rPr>
              <a:t>util</a:t>
            </a:r>
            <a:r>
              <a:rPr lang="en-US" sz="2400" b="1" dirty="0">
                <a:latin typeface="Times New Roman" panose="02020603050405020304" pitchFamily="18" charset="0"/>
                <a:cs typeface="Times New Roman" panose="02020603050405020304" pitchFamily="18" charset="0"/>
              </a:rPr>
              <a:t> package</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All the classes and interfaces of this package</a:t>
            </a:r>
          </a:p>
          <a:p>
            <a:r>
              <a:rPr lang="en-US" sz="2400" b="1" dirty="0">
                <a:latin typeface="Times New Roman" panose="02020603050405020304" pitchFamily="18" charset="0"/>
                <a:cs typeface="Times New Roman" panose="02020603050405020304" pitchFamily="18" charset="0"/>
              </a:rPr>
              <a:t>// will be accessible but not </a:t>
            </a:r>
            <a:r>
              <a:rPr lang="en-US" sz="2400" b="1" dirty="0" err="1">
                <a:latin typeface="Times New Roman" panose="02020603050405020304" pitchFamily="18" charset="0"/>
                <a:cs typeface="Times New Roman" panose="02020603050405020304" pitchFamily="18" charset="0"/>
              </a:rPr>
              <a:t>subpackages</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import package.*;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Only mentioned class of this package will be accessible.</a:t>
            </a:r>
          </a:p>
          <a:p>
            <a:r>
              <a:rPr lang="en-US" sz="2400" b="1" dirty="0">
                <a:latin typeface="Times New Roman" panose="02020603050405020304" pitchFamily="18" charset="0"/>
                <a:cs typeface="Times New Roman" panose="02020603050405020304" pitchFamily="18" charset="0"/>
              </a:rPr>
              <a:t>import </a:t>
            </a:r>
            <a:r>
              <a:rPr lang="en-US" sz="2400" b="1" dirty="0" err="1">
                <a:latin typeface="Times New Roman" panose="02020603050405020304" pitchFamily="18" charset="0"/>
                <a:cs typeface="Times New Roman" panose="02020603050405020304" pitchFamily="18" charset="0"/>
              </a:rPr>
              <a:t>package.classname</a:t>
            </a:r>
            <a:r>
              <a:rPr lang="en-US" sz="2400" b="1" dirty="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Class name is generally used when two packages have the same</a:t>
            </a:r>
          </a:p>
          <a:p>
            <a:r>
              <a:rPr lang="en-US" sz="2400" b="1" dirty="0">
                <a:latin typeface="Times New Roman" panose="02020603050405020304" pitchFamily="18" charset="0"/>
                <a:cs typeface="Times New Roman" panose="02020603050405020304" pitchFamily="18" charset="0"/>
              </a:rPr>
              <a:t>// class name. For example in below code both packages have</a:t>
            </a:r>
          </a:p>
          <a:p>
            <a:r>
              <a:rPr lang="en-US" sz="2400" b="1" dirty="0">
                <a:latin typeface="Times New Roman" panose="02020603050405020304" pitchFamily="18" charset="0"/>
                <a:cs typeface="Times New Roman" panose="02020603050405020304" pitchFamily="18" charset="0"/>
              </a:rPr>
              <a:t>// date class so using a fully qualified name to avoid conflict</a:t>
            </a:r>
          </a:p>
          <a:p>
            <a:r>
              <a:rPr lang="en-US" sz="2400" b="1" dirty="0">
                <a:latin typeface="Times New Roman" panose="02020603050405020304" pitchFamily="18" charset="0"/>
                <a:cs typeface="Times New Roman" panose="02020603050405020304" pitchFamily="18" charset="0"/>
              </a:rPr>
              <a:t>import </a:t>
            </a:r>
            <a:r>
              <a:rPr lang="en-US" sz="2400" b="1" dirty="0" err="1">
                <a:latin typeface="Times New Roman" panose="02020603050405020304" pitchFamily="18" charset="0"/>
                <a:cs typeface="Times New Roman" panose="02020603050405020304" pitchFamily="18" charset="0"/>
              </a:rPr>
              <a:t>java.util.Date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import </a:t>
            </a:r>
            <a:r>
              <a:rPr lang="en-US" sz="2400" b="1" dirty="0" err="1">
                <a:latin typeface="Times New Roman" panose="02020603050405020304" pitchFamily="18" charset="0"/>
                <a:cs typeface="Times New Roman" panose="02020603050405020304" pitchFamily="18" charset="0"/>
              </a:rPr>
              <a:t>my.package.Date</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15</a:t>
            </a:fld>
            <a:endParaRPr lang="en-IN"/>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 All the classes and interfaces of this package // will be accessible but not subpackages. import package.*; // Only mentioned class of this package will be accessible. import package.classname; // Class name is generally used when two packages have the same // class name. For example in below code both packages have // date class so using a fully qualified name to avoid conflict import java.util.Date; import my.package.Date;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27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05353"/>
            <a:ext cx="11260279" cy="5495826"/>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Built-in </a:t>
            </a:r>
            <a:r>
              <a:rPr lang="en-US" sz="2400" b="1" dirty="0" smtClean="0">
                <a:solidFill>
                  <a:srgbClr val="FF0000"/>
                </a:solidFill>
                <a:latin typeface="Times New Roman" panose="02020603050405020304" pitchFamily="18" charset="0"/>
                <a:cs typeface="Times New Roman" panose="02020603050405020304" pitchFamily="18" charset="0"/>
              </a:rPr>
              <a:t>Packages :</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These packages consist of a large number of classes which are a part of Java </a:t>
            </a:r>
            <a:r>
              <a:rPr lang="en-US" sz="2400" b="1" dirty="0" err="1">
                <a:latin typeface="Times New Roman" panose="02020603050405020304" pitchFamily="18" charset="0"/>
                <a:cs typeface="Times New Roman" panose="02020603050405020304" pitchFamily="18" charset="0"/>
              </a:rPr>
              <a:t>API.Some</a:t>
            </a:r>
            <a:r>
              <a:rPr lang="en-US" sz="2400" b="1" dirty="0">
                <a:latin typeface="Times New Roman" panose="02020603050405020304" pitchFamily="18" charset="0"/>
                <a:cs typeface="Times New Roman" panose="02020603050405020304" pitchFamily="18" charset="0"/>
              </a:rPr>
              <a:t> of the commonly used built-in packages are:</a:t>
            </a:r>
          </a:p>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java.lang</a:t>
            </a:r>
            <a:r>
              <a:rPr lang="en-US" sz="2400" b="1" dirty="0">
                <a:latin typeface="Times New Roman" panose="02020603050405020304" pitchFamily="18" charset="0"/>
                <a:cs typeface="Times New Roman" panose="02020603050405020304" pitchFamily="18" charset="0"/>
              </a:rPr>
              <a:t>: Contains language support classes(</a:t>
            </a:r>
            <a:r>
              <a:rPr lang="en-US" sz="2400" b="1" dirty="0" err="1">
                <a:latin typeface="Times New Roman" panose="02020603050405020304" pitchFamily="18" charset="0"/>
                <a:cs typeface="Times New Roman" panose="02020603050405020304" pitchFamily="18" charset="0"/>
              </a:rPr>
              <a:t>e.g</a:t>
            </a:r>
            <a:r>
              <a:rPr lang="en-US" sz="2400" b="1" dirty="0">
                <a:latin typeface="Times New Roman" panose="02020603050405020304" pitchFamily="18" charset="0"/>
                <a:cs typeface="Times New Roman" panose="02020603050405020304" pitchFamily="18" charset="0"/>
              </a:rPr>
              <a:t> classed which defines primitive data types, math operations). This package is automatically imported.</a:t>
            </a:r>
          </a:p>
          <a:p>
            <a:r>
              <a:rPr lang="en-US" sz="2400" b="1" dirty="0">
                <a:latin typeface="Times New Roman" panose="02020603050405020304" pitchFamily="18" charset="0"/>
                <a:cs typeface="Times New Roman" panose="02020603050405020304" pitchFamily="18" charset="0"/>
              </a:rPr>
              <a:t>2)  java.io: Contains classed for supporting input / output operations.</a:t>
            </a:r>
          </a:p>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java.util</a:t>
            </a:r>
            <a:r>
              <a:rPr lang="en-US" sz="2400" b="1" dirty="0">
                <a:latin typeface="Times New Roman" panose="02020603050405020304" pitchFamily="18" charset="0"/>
                <a:cs typeface="Times New Roman" panose="02020603050405020304" pitchFamily="18" charset="0"/>
              </a:rPr>
              <a:t>: Contains utility classes which implement data structures like Linked List, Dictionary and support ; for Date / Time operations.</a:t>
            </a:r>
          </a:p>
          <a:p>
            <a:r>
              <a:rPr lang="en-US" sz="2400" b="1" dirty="0">
                <a:latin typeface="Times New Roman" panose="02020603050405020304" pitchFamily="18" charset="0"/>
                <a:cs typeface="Times New Roman" panose="02020603050405020304" pitchFamily="18" charset="0"/>
              </a:rPr>
              <a:t>4)  </a:t>
            </a:r>
            <a:r>
              <a:rPr lang="en-US" sz="2400" b="1" dirty="0" err="1">
                <a:latin typeface="Times New Roman" panose="02020603050405020304" pitchFamily="18" charset="0"/>
                <a:cs typeface="Times New Roman" panose="02020603050405020304" pitchFamily="18" charset="0"/>
              </a:rPr>
              <a:t>java.applet</a:t>
            </a:r>
            <a:r>
              <a:rPr lang="en-US" sz="2400" b="1" dirty="0">
                <a:latin typeface="Times New Roman" panose="02020603050405020304" pitchFamily="18" charset="0"/>
                <a:cs typeface="Times New Roman" panose="02020603050405020304" pitchFamily="18" charset="0"/>
              </a:rPr>
              <a:t>: Contains classes for creating Applets.</a:t>
            </a:r>
          </a:p>
          <a:p>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java.awt</a:t>
            </a:r>
            <a:r>
              <a:rPr lang="en-US" sz="2400" b="1" dirty="0">
                <a:latin typeface="Times New Roman" panose="02020603050405020304" pitchFamily="18" charset="0"/>
                <a:cs typeface="Times New Roman" panose="02020603050405020304" pitchFamily="18" charset="0"/>
              </a:rPr>
              <a:t>: Contain classes for implementing the components for graphical user interfaces (like button , ;menus </a:t>
            </a:r>
            <a:r>
              <a:rPr lang="en-US" sz="2400" b="1" dirty="0" err="1">
                <a:latin typeface="Times New Roman" panose="02020603050405020304" pitchFamily="18" charset="0"/>
                <a:cs typeface="Times New Roman" panose="02020603050405020304" pitchFamily="18" charset="0"/>
              </a:rPr>
              <a:t>etc</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6)  java.net: Contain classes for supporting networking operations.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16</a:t>
            </a:fld>
            <a:endParaRPr lang="en-IN"/>
          </a:p>
        </p:txBody>
      </p:sp>
    </p:spTree>
    <p:extLst>
      <p:ext uri="{BB962C8B-B14F-4D97-AF65-F5344CB8AC3E}">
        <p14:creationId xmlns:p14="http://schemas.microsoft.com/office/powerpoint/2010/main" val="76457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14779"/>
            <a:ext cx="11260279" cy="5015060"/>
          </a:xfrm>
        </p:spPr>
        <p:txBody>
          <a:bodyPr>
            <a:normAutofit fontScale="85000" lnSpcReduction="20000"/>
          </a:bodyPr>
          <a:lstStyle/>
          <a:p>
            <a:r>
              <a:rPr lang="en-US" b="1" dirty="0">
                <a:solidFill>
                  <a:srgbClr val="FF0000"/>
                </a:solidFill>
                <a:latin typeface="Times New Roman" panose="02020603050405020304" pitchFamily="18" charset="0"/>
                <a:cs typeface="Times New Roman" panose="02020603050405020304" pitchFamily="18" charset="0"/>
              </a:rPr>
              <a:t>User-defined </a:t>
            </a:r>
            <a:r>
              <a:rPr lang="en-US" b="1" dirty="0" smtClean="0">
                <a:solidFill>
                  <a:srgbClr val="FF0000"/>
                </a:solidFill>
                <a:latin typeface="Times New Roman" panose="02020603050405020304" pitchFamily="18" charset="0"/>
                <a:cs typeface="Times New Roman" panose="02020603050405020304" pitchFamily="18" charset="0"/>
              </a:rPr>
              <a:t>packages:</a:t>
            </a:r>
          </a:p>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These are the packages that are defined by the user. First we create a directory </a:t>
            </a:r>
            <a:r>
              <a:rPr lang="en-US" b="1" dirty="0" err="1">
                <a:latin typeface="Times New Roman" panose="02020603050405020304" pitchFamily="18" charset="0"/>
                <a:cs typeface="Times New Roman" panose="02020603050405020304" pitchFamily="18" charset="0"/>
              </a:rPr>
              <a:t>myPackage</a:t>
            </a:r>
            <a:r>
              <a:rPr lang="en-US" b="1" dirty="0">
                <a:latin typeface="Times New Roman" panose="02020603050405020304" pitchFamily="18" charset="0"/>
                <a:cs typeface="Times New Roman" panose="02020603050405020304" pitchFamily="18" charset="0"/>
              </a:rPr>
              <a:t> (name should be same as the name of the package). Then create the </a:t>
            </a:r>
            <a:r>
              <a:rPr lang="en-US" b="1" dirty="0" err="1">
                <a:latin typeface="Times New Roman" panose="02020603050405020304" pitchFamily="18" charset="0"/>
                <a:cs typeface="Times New Roman" panose="02020603050405020304" pitchFamily="18" charset="0"/>
              </a:rPr>
              <a:t>MyClass</a:t>
            </a:r>
            <a:r>
              <a:rPr lang="en-US" b="1" dirty="0">
                <a:latin typeface="Times New Roman" panose="02020603050405020304" pitchFamily="18" charset="0"/>
                <a:cs typeface="Times New Roman" panose="02020603050405020304" pitchFamily="18" charset="0"/>
              </a:rPr>
              <a:t> inside the directory with the first statement being the package names</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Name of the package must be same as the directory</a:t>
            </a:r>
          </a:p>
          <a:p>
            <a:r>
              <a:rPr lang="en-US" b="1" dirty="0">
                <a:latin typeface="Times New Roman" panose="02020603050405020304" pitchFamily="18" charset="0"/>
                <a:cs typeface="Times New Roman" panose="02020603050405020304" pitchFamily="18" charset="0"/>
              </a:rPr>
              <a:t>// under which this file is saved</a:t>
            </a:r>
          </a:p>
          <a:p>
            <a:r>
              <a:rPr lang="en-US" b="1" dirty="0">
                <a:latin typeface="Times New Roman" panose="02020603050405020304" pitchFamily="18" charset="0"/>
                <a:cs typeface="Times New Roman" panose="02020603050405020304" pitchFamily="18" charset="0"/>
              </a:rPr>
              <a:t>package </a:t>
            </a:r>
            <a:r>
              <a:rPr lang="en-US" b="1" dirty="0" err="1">
                <a:latin typeface="Times New Roman" panose="02020603050405020304" pitchFamily="18" charset="0"/>
                <a:cs typeface="Times New Roman" panose="02020603050405020304" pitchFamily="18" charset="0"/>
              </a:rPr>
              <a:t>myPackage</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public class </a:t>
            </a:r>
            <a:r>
              <a:rPr lang="en-US" b="1" dirty="0" err="1">
                <a:latin typeface="Times New Roman" panose="02020603050405020304" pitchFamily="18" charset="0"/>
                <a:cs typeface="Times New Roman" panose="02020603050405020304" pitchFamily="18" charset="0"/>
              </a:rPr>
              <a:t>MyClass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public void </a:t>
            </a:r>
            <a:r>
              <a:rPr lang="en-US" b="1" dirty="0" err="1">
                <a:latin typeface="Times New Roman" panose="02020603050405020304" pitchFamily="18" charset="0"/>
                <a:cs typeface="Times New Roman" panose="02020603050405020304" pitchFamily="18" charset="0"/>
              </a:rPr>
              <a:t>getNames</a:t>
            </a:r>
            <a:r>
              <a:rPr lang="en-US" b="1" dirty="0">
                <a:latin typeface="Times New Roman" panose="02020603050405020304" pitchFamily="18" charset="0"/>
                <a:cs typeface="Times New Roman" panose="02020603050405020304" pitchFamily="18" charset="0"/>
              </a:rPr>
              <a:t>(String s)</a:t>
            </a:r>
          </a:p>
          <a:p>
            <a:r>
              <a:rPr lang="en-US" b="1" dirty="0">
                <a:latin typeface="Times New Roman" panose="02020603050405020304" pitchFamily="18" charset="0"/>
                <a:cs typeface="Times New Roman" panose="02020603050405020304" pitchFamily="18" charset="0"/>
              </a:rPr>
              <a:t>    {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(s);        </a:t>
            </a:r>
          </a:p>
          <a:p>
            <a:r>
              <a:rPr lang="en-US" b="1" dirty="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Now we can use the </a:t>
            </a:r>
            <a:r>
              <a:rPr lang="en-US" sz="2400" b="1" dirty="0" err="1">
                <a:latin typeface="Times New Roman" panose="02020603050405020304" pitchFamily="18" charset="0"/>
                <a:cs typeface="Times New Roman" panose="02020603050405020304" pitchFamily="18" charset="0"/>
              </a:rPr>
              <a:t>MyClass</a:t>
            </a:r>
            <a:r>
              <a:rPr lang="en-US" sz="2400" b="1" dirty="0">
                <a:latin typeface="Times New Roman" panose="02020603050405020304" pitchFamily="18" charset="0"/>
                <a:cs typeface="Times New Roman" panose="02020603050405020304" pitchFamily="18" charset="0"/>
              </a:rPr>
              <a:t> class in our program.</a:t>
            </a:r>
            <a:endParaRPr lang="en-US" sz="2400"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17</a:t>
            </a:fld>
            <a:endParaRPr lang="en-IN"/>
          </a:p>
        </p:txBody>
      </p:sp>
      <p:sp>
        <p:nvSpPr>
          <p:cNvPr id="5" name="Rectangle 1"/>
          <p:cNvSpPr>
            <a:spLocks noChangeArrowheads="1"/>
          </p:cNvSpPr>
          <p:nvPr/>
        </p:nvSpPr>
        <p:spPr bwMode="auto">
          <a:xfrm>
            <a:off x="0" y="134994"/>
            <a:ext cx="28854"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31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26243"/>
            <a:ext cx="11260279" cy="6297105"/>
          </a:xfrm>
        </p:spPr>
        <p:txBody>
          <a:bodyPr>
            <a:noAutofit/>
          </a:bodyPr>
          <a:lstStyle/>
          <a:p>
            <a:r>
              <a:rPr lang="en-IN" sz="1400" b="1" dirty="0">
                <a:latin typeface="Times New Roman" panose="02020603050405020304" pitchFamily="18" charset="0"/>
                <a:cs typeface="Times New Roman" panose="02020603050405020304" pitchFamily="18" charset="0"/>
              </a:rPr>
              <a:t>/* import '</a:t>
            </a:r>
            <a:r>
              <a:rPr lang="en-IN" sz="1400" b="1" dirty="0" err="1">
                <a:latin typeface="Times New Roman" panose="02020603050405020304" pitchFamily="18" charset="0"/>
                <a:cs typeface="Times New Roman" panose="02020603050405020304" pitchFamily="18" charset="0"/>
              </a:rPr>
              <a:t>MyClass</a:t>
            </a:r>
            <a:r>
              <a:rPr lang="en-IN" sz="1400" b="1" dirty="0">
                <a:latin typeface="Times New Roman" panose="02020603050405020304" pitchFamily="18" charset="0"/>
                <a:cs typeface="Times New Roman" panose="02020603050405020304" pitchFamily="18" charset="0"/>
              </a:rPr>
              <a:t>' class from 'names' </a:t>
            </a:r>
            <a:r>
              <a:rPr lang="en-IN" sz="1400" b="1" dirty="0" err="1">
                <a:latin typeface="Times New Roman" panose="02020603050405020304" pitchFamily="18" charset="0"/>
                <a:cs typeface="Times New Roman" panose="02020603050405020304" pitchFamily="18" charset="0"/>
              </a:rPr>
              <a:t>myPackage</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import </a:t>
            </a:r>
            <a:r>
              <a:rPr lang="en-IN" sz="1400" b="1" dirty="0" err="1">
                <a:latin typeface="Times New Roman" panose="02020603050405020304" pitchFamily="18" charset="0"/>
                <a:cs typeface="Times New Roman" panose="02020603050405020304" pitchFamily="18" charset="0"/>
              </a:rPr>
              <a:t>myPackage.MyClass</a:t>
            </a:r>
            <a:r>
              <a:rPr lang="en-IN" sz="1400" b="1" dirty="0">
                <a:latin typeface="Times New Roman" panose="02020603050405020304" pitchFamily="18" charset="0"/>
                <a:cs typeface="Times New Roman" panose="02020603050405020304" pitchFamily="18" charset="0"/>
              </a:rPr>
              <a:t>;</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public class </a:t>
            </a:r>
            <a:r>
              <a:rPr lang="en-IN" sz="1400" b="1" dirty="0" err="1">
                <a:latin typeface="Times New Roman" panose="02020603050405020304" pitchFamily="18" charset="0"/>
                <a:cs typeface="Times New Roman" panose="02020603050405020304" pitchFamily="18" charset="0"/>
              </a:rPr>
              <a:t>PrintName</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public static void main(String </a:t>
            </a:r>
            <a:r>
              <a:rPr lang="en-IN" sz="1400" b="1" dirty="0" err="1">
                <a:latin typeface="Times New Roman" panose="02020603050405020304" pitchFamily="18" charset="0"/>
                <a:cs typeface="Times New Roman" panose="02020603050405020304" pitchFamily="18" charset="0"/>
              </a:rPr>
              <a:t>args</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       </a:t>
            </a:r>
          </a:p>
          <a:p>
            <a:r>
              <a:rPr lang="en-IN" sz="1400" b="1" dirty="0">
                <a:latin typeface="Times New Roman" panose="02020603050405020304" pitchFamily="18" charset="0"/>
                <a:cs typeface="Times New Roman" panose="02020603050405020304" pitchFamily="18" charset="0"/>
              </a:rPr>
              <a:t>      // Initializing the String variable </a:t>
            </a:r>
          </a:p>
          <a:p>
            <a:r>
              <a:rPr lang="en-IN" sz="1400" b="1" dirty="0">
                <a:latin typeface="Times New Roman" panose="02020603050405020304" pitchFamily="18" charset="0"/>
                <a:cs typeface="Times New Roman" panose="02020603050405020304" pitchFamily="18" charset="0"/>
              </a:rPr>
              <a:t>      // with a value </a:t>
            </a:r>
          </a:p>
          <a:p>
            <a:r>
              <a:rPr lang="en-IN" sz="1400" b="1" dirty="0">
                <a:latin typeface="Times New Roman" panose="02020603050405020304" pitchFamily="18" charset="0"/>
                <a:cs typeface="Times New Roman" panose="02020603050405020304" pitchFamily="18" charset="0"/>
              </a:rPr>
              <a:t>      String name = "</a:t>
            </a:r>
            <a:r>
              <a:rPr lang="en-IN" sz="1400" b="1" dirty="0" err="1">
                <a:latin typeface="Times New Roman" panose="02020603050405020304" pitchFamily="18" charset="0"/>
                <a:cs typeface="Times New Roman" panose="02020603050405020304" pitchFamily="18" charset="0"/>
              </a:rPr>
              <a:t>GeeksforGeeks</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 Creating an instance of class </a:t>
            </a:r>
            <a:r>
              <a:rPr lang="en-IN" sz="1400" b="1" dirty="0" err="1">
                <a:latin typeface="Times New Roman" panose="02020603050405020304" pitchFamily="18" charset="0"/>
                <a:cs typeface="Times New Roman" panose="02020603050405020304" pitchFamily="18" charset="0"/>
              </a:rPr>
              <a:t>MyClass</a:t>
            </a:r>
            <a:r>
              <a:rPr lang="en-IN" sz="1400" b="1" dirty="0">
                <a:latin typeface="Times New Roman" panose="02020603050405020304" pitchFamily="18" charset="0"/>
                <a:cs typeface="Times New Roman" panose="02020603050405020304" pitchFamily="18" charset="0"/>
              </a:rPr>
              <a:t> in </a:t>
            </a:r>
          </a:p>
          <a:p>
            <a:r>
              <a:rPr lang="en-IN" sz="1400" b="1" dirty="0">
                <a:latin typeface="Times New Roman" panose="02020603050405020304" pitchFamily="18" charset="0"/>
                <a:cs typeface="Times New Roman" panose="02020603050405020304" pitchFamily="18" charset="0"/>
              </a:rPr>
              <a:t>      // the package.</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MyClass</a:t>
            </a:r>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obj</a:t>
            </a:r>
            <a:r>
              <a:rPr lang="en-IN" sz="1400" b="1" dirty="0">
                <a:latin typeface="Times New Roman" panose="02020603050405020304" pitchFamily="18" charset="0"/>
                <a:cs typeface="Times New Roman" panose="02020603050405020304" pitchFamily="18" charset="0"/>
              </a:rPr>
              <a:t> = new </a:t>
            </a:r>
            <a:r>
              <a:rPr lang="en-IN" sz="1400" b="1" dirty="0" err="1">
                <a:latin typeface="Times New Roman" panose="02020603050405020304" pitchFamily="18" charset="0"/>
                <a:cs typeface="Times New Roman" panose="02020603050405020304" pitchFamily="18" charset="0"/>
              </a:rPr>
              <a:t>MyClass</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obj.getNames</a:t>
            </a:r>
            <a:r>
              <a:rPr lang="en-IN" sz="1400" b="1" dirty="0">
                <a:latin typeface="Times New Roman" panose="02020603050405020304" pitchFamily="18" charset="0"/>
                <a:cs typeface="Times New Roman" panose="02020603050405020304" pitchFamily="18" charset="0"/>
              </a:rPr>
              <a:t>(name);</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Note : MyClass.java must be saved inside the </a:t>
            </a:r>
            <a:r>
              <a:rPr lang="en-IN" sz="1400" b="1" dirty="0" err="1">
                <a:latin typeface="Times New Roman" panose="02020603050405020304" pitchFamily="18" charset="0"/>
                <a:cs typeface="Times New Roman" panose="02020603050405020304" pitchFamily="18" charset="0"/>
              </a:rPr>
              <a:t>myPackage</a:t>
            </a:r>
            <a:r>
              <a:rPr lang="en-IN" sz="1400" b="1" dirty="0">
                <a:latin typeface="Times New Roman" panose="02020603050405020304" pitchFamily="18" charset="0"/>
                <a:cs typeface="Times New Roman" panose="02020603050405020304" pitchFamily="18" charset="0"/>
              </a:rPr>
              <a:t> directory since it is a part of the package.</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18</a:t>
            </a:fld>
            <a:endParaRPr lang="en-IN"/>
          </a:p>
        </p:txBody>
      </p:sp>
    </p:spTree>
    <p:extLst>
      <p:ext uri="{BB962C8B-B14F-4D97-AF65-F5344CB8AC3E}">
        <p14:creationId xmlns:p14="http://schemas.microsoft.com/office/powerpoint/2010/main" val="261185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61914"/>
            <a:ext cx="11260279" cy="5797484"/>
          </a:xfrm>
        </p:spPr>
        <p:txBody>
          <a:bodyPr>
            <a:normAutofit fontScale="92500" lnSpcReduction="10000"/>
          </a:bodyPr>
          <a:lstStyle/>
          <a:p>
            <a:r>
              <a:rPr lang="en-IN" b="1" dirty="0"/>
              <a:t>Using Static </a:t>
            </a:r>
            <a:r>
              <a:rPr lang="en-IN" b="1" dirty="0" smtClean="0"/>
              <a:t>Import :</a:t>
            </a:r>
          </a:p>
          <a:p>
            <a:r>
              <a:rPr lang="en-US" b="1" dirty="0">
                <a:latin typeface="Times New Roman" panose="02020603050405020304" pitchFamily="18" charset="0"/>
                <a:cs typeface="Times New Roman" panose="02020603050405020304" pitchFamily="18" charset="0"/>
              </a:rPr>
              <a:t>Static import is a feature introduced in Java programming language ( versions 5 and above ) that allows members ( fields and methods ) defined in a class as public static to be used in Java code without specifying the class in which the field is defined.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Following program demonstrates static import </a:t>
            </a:r>
            <a:r>
              <a:rPr lang="en-US"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Note static keyword after import. </a:t>
            </a:r>
          </a:p>
          <a:p>
            <a:r>
              <a:rPr lang="en-IN" b="1" dirty="0">
                <a:latin typeface="Times New Roman" panose="02020603050405020304" pitchFamily="18" charset="0"/>
                <a:cs typeface="Times New Roman" panose="02020603050405020304" pitchFamily="18" charset="0"/>
              </a:rPr>
              <a:t>import static </a:t>
            </a:r>
            <a:r>
              <a:rPr lang="en-IN" b="1" dirty="0" err="1">
                <a:latin typeface="Times New Roman" panose="02020603050405020304" pitchFamily="18" charset="0"/>
                <a:cs typeface="Times New Roman" panose="02020603050405020304" pitchFamily="18" charset="0"/>
              </a:rPr>
              <a:t>java.lang.System</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a:t>
            </a:r>
            <a:r>
              <a:rPr lang="en-IN" b="1" dirty="0" err="1">
                <a:latin typeface="Times New Roman" panose="02020603050405020304" pitchFamily="18" charset="0"/>
                <a:cs typeface="Times New Roman" panose="02020603050405020304" pitchFamily="18" charset="0"/>
              </a:rPr>
              <a:t>StaticImportDemo</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We don't need to use '</a:t>
            </a:r>
            <a:r>
              <a:rPr lang="en-IN" b="1" dirty="0" err="1">
                <a:latin typeface="Times New Roman" panose="02020603050405020304" pitchFamily="18" charset="0"/>
                <a:cs typeface="Times New Roman" panose="02020603050405020304" pitchFamily="18" charset="0"/>
              </a:rPr>
              <a:t>System.out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as imported using static.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out.println</a:t>
            </a:r>
            <a:r>
              <a:rPr lang="en-IN" b="1" dirty="0" smtClean="0">
                <a:latin typeface="Times New Roman" panose="02020603050405020304" pitchFamily="18" charset="0"/>
                <a:cs typeface="Times New Roman" panose="02020603050405020304" pitchFamily="18" charset="0"/>
              </a:rPr>
              <a:t>(“Sapient");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19</a:t>
            </a:fld>
            <a:endParaRPr lang="en-IN"/>
          </a:p>
        </p:txBody>
      </p:sp>
    </p:spTree>
    <p:extLst>
      <p:ext uri="{BB962C8B-B14F-4D97-AF65-F5344CB8AC3E}">
        <p14:creationId xmlns:p14="http://schemas.microsoft.com/office/powerpoint/2010/main" val="315087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453255"/>
          </a:xfrm>
        </p:spPr>
        <p:txBody>
          <a:bodyPr>
            <a:norm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Java is a multi-platform, object-oriented, and network-centric language.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is a fast, secure, reliable programming language for coding.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Using java we can implement mobile apps and enterprise software to big data applications and server-side technologies</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What is Java programming language used for?</a:t>
            </a:r>
            <a:r>
              <a:rPr lang="en-US" sz="3200" b="1" dirty="0"/>
              <a:t> </a:t>
            </a:r>
          </a:p>
          <a:p>
            <a:r>
              <a:rPr lang="en-US" b="1" dirty="0" smtClean="0">
                <a:latin typeface="Times New Roman" panose="02020603050405020304" pitchFamily="18" charset="0"/>
                <a:cs typeface="Times New Roman" panose="02020603050405020304" pitchFamily="18" charset="0"/>
              </a:rPr>
              <a:t>  Java </a:t>
            </a:r>
            <a:r>
              <a:rPr lang="en-US" b="1" dirty="0">
                <a:latin typeface="Times New Roman" panose="02020603050405020304" pitchFamily="18" charset="0"/>
                <a:cs typeface="Times New Roman" panose="02020603050405020304" pitchFamily="18" charset="0"/>
              </a:rPr>
              <a:t>is a free-to-use and a versatile language, it builds localized and distributed software. Some common uses of Java:</a:t>
            </a:r>
          </a:p>
          <a:p>
            <a:pPr marL="2400300" lvl="4" indent="-342900"/>
            <a:r>
              <a:rPr lang="en-US" b="1" dirty="0">
                <a:latin typeface="Times New Roman" panose="02020603050405020304" pitchFamily="18" charset="0"/>
                <a:cs typeface="Times New Roman" panose="02020603050405020304" pitchFamily="18" charset="0"/>
              </a:rPr>
              <a:t> Game Development </a:t>
            </a:r>
            <a:r>
              <a:rPr lang="en-US" b="1" dirty="0" smtClean="0">
                <a:latin typeface="Times New Roman" panose="02020603050405020304" pitchFamily="18" charset="0"/>
                <a:cs typeface="Times New Roman" panose="02020603050405020304" pitchFamily="18" charset="0"/>
              </a:rPr>
              <a:t>Cloud Computing</a:t>
            </a:r>
          </a:p>
          <a:p>
            <a:pPr marL="2400300" lvl="4" indent="-342900"/>
            <a:r>
              <a:rPr lang="en-US" b="1" dirty="0" smtClean="0">
                <a:latin typeface="Times New Roman" panose="02020603050405020304" pitchFamily="18" charset="0"/>
                <a:cs typeface="Times New Roman" panose="02020603050405020304" pitchFamily="18" charset="0"/>
              </a:rPr>
              <a:t> Big </a:t>
            </a:r>
            <a:r>
              <a:rPr lang="en-US" b="1" dirty="0">
                <a:latin typeface="Times New Roman" panose="02020603050405020304" pitchFamily="18" charset="0"/>
                <a:cs typeface="Times New Roman" panose="02020603050405020304" pitchFamily="18" charset="0"/>
              </a:rPr>
              <a:t>Data </a:t>
            </a:r>
          </a:p>
          <a:p>
            <a:pPr marL="2400300" lvl="4" indent="-342900"/>
            <a:r>
              <a:rPr lang="en-US" b="1" dirty="0" smtClean="0">
                <a:latin typeface="Times New Roman" panose="02020603050405020304" pitchFamily="18" charset="0"/>
                <a:cs typeface="Times New Roman" panose="02020603050405020304" pitchFamily="18" charset="0"/>
              </a:rPr>
              <a:t>Artificial </a:t>
            </a:r>
            <a:r>
              <a:rPr lang="en-US" b="1" dirty="0">
                <a:latin typeface="Times New Roman" panose="02020603050405020304" pitchFamily="18" charset="0"/>
                <a:cs typeface="Times New Roman" panose="02020603050405020304" pitchFamily="18" charset="0"/>
              </a:rPr>
              <a:t>Intelligence </a:t>
            </a:r>
          </a:p>
          <a:p>
            <a:pPr marL="2400300" lvl="4" indent="-342900"/>
            <a:r>
              <a:rPr lang="en-US" b="1" dirty="0" smtClean="0">
                <a:latin typeface="Times New Roman" panose="02020603050405020304" pitchFamily="18" charset="0"/>
                <a:cs typeface="Times New Roman" panose="02020603050405020304" pitchFamily="18" charset="0"/>
              </a:rPr>
              <a:t>Internet </a:t>
            </a:r>
            <a:r>
              <a:rPr lang="en-US" b="1" dirty="0">
                <a:latin typeface="Times New Roman" panose="02020603050405020304" pitchFamily="18" charset="0"/>
                <a:cs typeface="Times New Roman" panose="02020603050405020304" pitchFamily="18" charset="0"/>
              </a:rPr>
              <a:t>of Things </a:t>
            </a:r>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IN" dirty="0" smtClean="0"/>
              <a:t>Why Java</a:t>
            </a: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a:t>
            </a:fld>
            <a:endParaRPr lang="en-IN"/>
          </a:p>
        </p:txBody>
      </p:sp>
    </p:spTree>
    <p:extLst>
      <p:ext uri="{BB962C8B-B14F-4D97-AF65-F5344CB8AC3E}">
        <p14:creationId xmlns:p14="http://schemas.microsoft.com/office/powerpoint/2010/main" val="2891276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029049"/>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Encapsulation in Java is a fundamental concept in object-oriented programming (OOP</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Encapsulation </a:t>
            </a:r>
            <a:r>
              <a:rPr lang="en-US" b="1" dirty="0">
                <a:latin typeface="Times New Roman" panose="02020603050405020304" pitchFamily="18" charset="0"/>
                <a:cs typeface="Times New Roman" panose="02020603050405020304" pitchFamily="18" charset="0"/>
              </a:rPr>
              <a:t>refers to the bundling of data and methods that operate on that data within a single unit, which is called a class in </a:t>
            </a:r>
            <a:r>
              <a:rPr lang="en-US" b="1" dirty="0" smtClean="0">
                <a:latin typeface="Times New Roman" panose="02020603050405020304" pitchFamily="18" charset="0"/>
                <a:cs typeface="Times New Roman" panose="02020603050405020304" pitchFamily="18" charset="0"/>
              </a:rPr>
              <a:t>Java.</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Java Encapsulation is a way of hiding the implementation details of a class from outside access and only exposing a public interface that can be used to interact with the class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Java, encapsulation is achieved by declaring the instance variables of a class as private, which means they can only be accessed within the class.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allow outside access to the instance variables, public methods called getters and setters are defined, which are used to retrieve and modify the values of the instance variables, respectively</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By using getters and setters, the class can enforce its own data validation rules and ensure that its internal state remains consistent.</a:t>
            </a:r>
            <a:endParaRPr lang="en-US" b="1" dirty="0" smtClean="0">
              <a:latin typeface="Times New Roman" panose="02020603050405020304" pitchFamily="18" charset="0"/>
              <a:cs typeface="Times New Roman" panose="02020603050405020304" pitchFamily="18" charset="0"/>
            </a:endParaRPr>
          </a:p>
          <a:p>
            <a:endParaRPr lang="en-US" dirty="0" smtClean="0"/>
          </a:p>
          <a:p>
            <a:endParaRPr lang="en-IN" dirty="0"/>
          </a:p>
        </p:txBody>
      </p:sp>
      <p:sp>
        <p:nvSpPr>
          <p:cNvPr id="3" name="Title 2"/>
          <p:cNvSpPr>
            <a:spLocks noGrp="1"/>
          </p:cNvSpPr>
          <p:nvPr>
            <p:ph type="title"/>
          </p:nvPr>
        </p:nvSpPr>
        <p:spPr/>
        <p:txBody>
          <a:bodyPr>
            <a:normAutofit fontScale="90000"/>
          </a:bodyPr>
          <a:lstStyle/>
          <a:p>
            <a:r>
              <a:rPr lang="en-IN" sz="2700" dirty="0">
                <a:effectLst/>
                <a:latin typeface="Times New Roman" panose="02020603050405020304" pitchFamily="18" charset="0"/>
                <a:cs typeface="Times New Roman" panose="02020603050405020304" pitchFamily="18" charset="0"/>
              </a:rPr>
              <a:t>Encapsulation in </a:t>
            </a:r>
            <a:r>
              <a:rPr lang="en-IN" sz="2700" dirty="0" smtClean="0">
                <a:effectLst/>
                <a:latin typeface="Times New Roman" panose="02020603050405020304" pitchFamily="18" charset="0"/>
                <a:cs typeface="Times New Roman" panose="02020603050405020304" pitchFamily="18" charset="0"/>
              </a:rPr>
              <a:t>Java :</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20</a:t>
            </a:fld>
            <a:endParaRPr lang="en-IN"/>
          </a:p>
        </p:txBody>
      </p:sp>
    </p:spTree>
    <p:extLst>
      <p:ext uri="{BB962C8B-B14F-4D97-AF65-F5344CB8AC3E}">
        <p14:creationId xmlns:p14="http://schemas.microsoft.com/office/powerpoint/2010/main" val="630740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65608"/>
            <a:ext cx="11260279" cy="5822565"/>
          </a:xfrm>
        </p:spPr>
        <p:txBody>
          <a:bodyPr>
            <a:normAutofit fontScale="25000" lnSpcReduction="20000"/>
          </a:bodyPr>
          <a:lstStyle/>
          <a:p>
            <a:r>
              <a:rPr lang="en-IN" sz="4800" b="1" dirty="0">
                <a:latin typeface="Times New Roman" panose="02020603050405020304" pitchFamily="18" charset="0"/>
                <a:cs typeface="Times New Roman" panose="02020603050405020304" pitchFamily="18" charset="0"/>
              </a:rPr>
              <a:t>// Java Program to demonstrate</a:t>
            </a:r>
          </a:p>
          <a:p>
            <a:r>
              <a:rPr lang="en-IN" sz="4800" b="1" dirty="0">
                <a:latin typeface="Times New Roman" panose="02020603050405020304" pitchFamily="18" charset="0"/>
                <a:cs typeface="Times New Roman" panose="02020603050405020304" pitchFamily="18" charset="0"/>
              </a:rPr>
              <a:t>// Java </a:t>
            </a:r>
            <a:r>
              <a:rPr lang="en-IN" sz="4800" b="1" dirty="0" smtClean="0">
                <a:latin typeface="Times New Roman" panose="02020603050405020304" pitchFamily="18" charset="0"/>
                <a:cs typeface="Times New Roman" panose="02020603050405020304" pitchFamily="18" charset="0"/>
              </a:rPr>
              <a:t>Encapsulation</a:t>
            </a:r>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Person Class</a:t>
            </a:r>
          </a:p>
          <a:p>
            <a:r>
              <a:rPr lang="en-IN" sz="4800" b="1" dirty="0">
                <a:latin typeface="Times New Roman" panose="02020603050405020304" pitchFamily="18" charset="0"/>
                <a:cs typeface="Times New Roman" panose="02020603050405020304" pitchFamily="18" charset="0"/>
              </a:rPr>
              <a:t>class Person {</a:t>
            </a:r>
          </a:p>
          <a:p>
            <a:r>
              <a:rPr lang="en-IN" sz="4800" b="1" dirty="0">
                <a:latin typeface="Times New Roman" panose="02020603050405020304" pitchFamily="18" charset="0"/>
                <a:cs typeface="Times New Roman" panose="02020603050405020304" pitchFamily="18" charset="0"/>
              </a:rPr>
              <a:t>	// Encapsulating the name and age</a:t>
            </a:r>
          </a:p>
          <a:p>
            <a:r>
              <a:rPr lang="en-IN" sz="4800" b="1" dirty="0">
                <a:latin typeface="Times New Roman" panose="02020603050405020304" pitchFamily="18" charset="0"/>
                <a:cs typeface="Times New Roman" panose="02020603050405020304" pitchFamily="18" charset="0"/>
              </a:rPr>
              <a:t>	// only approachable and used using</a:t>
            </a:r>
          </a:p>
          <a:p>
            <a:r>
              <a:rPr lang="en-IN" sz="4800" b="1" dirty="0">
                <a:latin typeface="Times New Roman" panose="02020603050405020304" pitchFamily="18" charset="0"/>
                <a:cs typeface="Times New Roman" panose="02020603050405020304" pitchFamily="18" charset="0"/>
              </a:rPr>
              <a:t>	// methods defined</a:t>
            </a:r>
          </a:p>
          <a:p>
            <a:r>
              <a:rPr lang="en-IN" sz="4800" b="1" dirty="0">
                <a:latin typeface="Times New Roman" panose="02020603050405020304" pitchFamily="18" charset="0"/>
                <a:cs typeface="Times New Roman" panose="02020603050405020304" pitchFamily="18" charset="0"/>
              </a:rPr>
              <a:t>	private String name;</a:t>
            </a:r>
          </a:p>
          <a:p>
            <a:r>
              <a:rPr lang="en-IN" sz="4800" b="1" dirty="0">
                <a:latin typeface="Times New Roman" panose="02020603050405020304" pitchFamily="18" charset="0"/>
                <a:cs typeface="Times New Roman" panose="02020603050405020304" pitchFamily="18" charset="0"/>
              </a:rPr>
              <a:t>	private </a:t>
            </a:r>
            <a:r>
              <a:rPr lang="en-IN" sz="4800" b="1" dirty="0" err="1">
                <a:latin typeface="Times New Roman" panose="02020603050405020304" pitchFamily="18" charset="0"/>
                <a:cs typeface="Times New Roman" panose="02020603050405020304" pitchFamily="18" charset="0"/>
              </a:rPr>
              <a:t>int</a:t>
            </a:r>
            <a:r>
              <a:rPr lang="en-IN" sz="4800" b="1" dirty="0">
                <a:latin typeface="Times New Roman" panose="02020603050405020304" pitchFamily="18" charset="0"/>
                <a:cs typeface="Times New Roman" panose="02020603050405020304" pitchFamily="18" charset="0"/>
              </a:rPr>
              <a:t> age</a:t>
            </a:r>
            <a:r>
              <a:rPr lang="en-IN" sz="4800" b="1" dirty="0" smtClean="0">
                <a:latin typeface="Times New Roman" panose="02020603050405020304" pitchFamily="18" charset="0"/>
                <a:cs typeface="Times New Roman" panose="02020603050405020304" pitchFamily="18" charset="0"/>
              </a:rPr>
              <a:t>;</a:t>
            </a:r>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public String </a:t>
            </a:r>
            <a:r>
              <a:rPr lang="en-IN" sz="4800" b="1" dirty="0" err="1">
                <a:latin typeface="Times New Roman" panose="02020603050405020304" pitchFamily="18" charset="0"/>
                <a:cs typeface="Times New Roman" panose="02020603050405020304" pitchFamily="18" charset="0"/>
              </a:rPr>
              <a:t>getName</a:t>
            </a:r>
            <a:r>
              <a:rPr lang="en-IN" sz="4800" b="1" dirty="0">
                <a:latin typeface="Times New Roman" panose="02020603050405020304" pitchFamily="18" charset="0"/>
                <a:cs typeface="Times New Roman" panose="02020603050405020304" pitchFamily="18" charset="0"/>
              </a:rPr>
              <a:t>() { return name; </a:t>
            </a:r>
            <a:r>
              <a:rPr lang="en-IN" sz="4800" b="1" dirty="0" smtClean="0">
                <a:latin typeface="Times New Roman" panose="02020603050405020304" pitchFamily="18" charset="0"/>
                <a:cs typeface="Times New Roman" panose="02020603050405020304" pitchFamily="18" charset="0"/>
              </a:rPr>
              <a:t>}</a:t>
            </a:r>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public void </a:t>
            </a:r>
            <a:r>
              <a:rPr lang="en-IN" sz="4800" b="1" dirty="0" err="1">
                <a:latin typeface="Times New Roman" panose="02020603050405020304" pitchFamily="18" charset="0"/>
                <a:cs typeface="Times New Roman" panose="02020603050405020304" pitchFamily="18" charset="0"/>
              </a:rPr>
              <a:t>setName</a:t>
            </a:r>
            <a:r>
              <a:rPr lang="en-IN" sz="4800" b="1" dirty="0">
                <a:latin typeface="Times New Roman" panose="02020603050405020304" pitchFamily="18" charset="0"/>
                <a:cs typeface="Times New Roman" panose="02020603050405020304" pitchFamily="18" charset="0"/>
              </a:rPr>
              <a:t>(String name) { this.name = name; </a:t>
            </a:r>
            <a:r>
              <a:rPr lang="en-IN" sz="4800" b="1" dirty="0" smtClean="0">
                <a:latin typeface="Times New Roman" panose="02020603050405020304" pitchFamily="18" charset="0"/>
                <a:cs typeface="Times New Roman" panose="02020603050405020304" pitchFamily="18" charset="0"/>
              </a:rPr>
              <a:t>}</a:t>
            </a:r>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public </a:t>
            </a:r>
            <a:r>
              <a:rPr lang="en-IN" sz="4800" b="1" dirty="0" err="1">
                <a:latin typeface="Times New Roman" panose="02020603050405020304" pitchFamily="18" charset="0"/>
                <a:cs typeface="Times New Roman" panose="02020603050405020304" pitchFamily="18" charset="0"/>
              </a:rPr>
              <a:t>int</a:t>
            </a:r>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getAge</a:t>
            </a:r>
            <a:r>
              <a:rPr lang="en-IN" sz="4800" b="1" dirty="0">
                <a:latin typeface="Times New Roman" panose="02020603050405020304" pitchFamily="18" charset="0"/>
                <a:cs typeface="Times New Roman" panose="02020603050405020304" pitchFamily="18" charset="0"/>
              </a:rPr>
              <a:t>() { return age; </a:t>
            </a:r>
            <a:r>
              <a:rPr lang="en-IN" sz="4800" b="1" dirty="0" smtClean="0">
                <a:latin typeface="Times New Roman" panose="02020603050405020304" pitchFamily="18" charset="0"/>
                <a:cs typeface="Times New Roman" panose="02020603050405020304" pitchFamily="18" charset="0"/>
              </a:rPr>
              <a:t>}</a:t>
            </a:r>
          </a:p>
          <a:p>
            <a:r>
              <a:rPr lang="en-IN" sz="4800" b="1" dirty="0">
                <a:latin typeface="Times New Roman" panose="02020603050405020304" pitchFamily="18" charset="0"/>
                <a:cs typeface="Times New Roman" panose="02020603050405020304" pitchFamily="18" charset="0"/>
              </a:rPr>
              <a:t>	public void </a:t>
            </a:r>
            <a:r>
              <a:rPr lang="en-IN" sz="4800" b="1" dirty="0" err="1">
                <a:latin typeface="Times New Roman" panose="02020603050405020304" pitchFamily="18" charset="0"/>
                <a:cs typeface="Times New Roman" panose="02020603050405020304" pitchFamily="18" charset="0"/>
              </a:rPr>
              <a:t>setAge</a:t>
            </a:r>
            <a:r>
              <a:rPr lang="en-IN" sz="4800" b="1" dirty="0">
                <a:latin typeface="Times New Roman" panose="02020603050405020304" pitchFamily="18" charset="0"/>
                <a:cs typeface="Times New Roman" panose="02020603050405020304" pitchFamily="18" charset="0"/>
              </a:rPr>
              <a:t>(</a:t>
            </a:r>
            <a:r>
              <a:rPr lang="en-IN" sz="4800" b="1" dirty="0" err="1">
                <a:latin typeface="Times New Roman" panose="02020603050405020304" pitchFamily="18" charset="0"/>
                <a:cs typeface="Times New Roman" panose="02020603050405020304" pitchFamily="18" charset="0"/>
              </a:rPr>
              <a:t>int</a:t>
            </a:r>
            <a:r>
              <a:rPr lang="en-IN" sz="4800" b="1" dirty="0">
                <a:latin typeface="Times New Roman" panose="02020603050405020304" pitchFamily="18" charset="0"/>
                <a:cs typeface="Times New Roman" panose="02020603050405020304" pitchFamily="18" charset="0"/>
              </a:rPr>
              <a:t> age) { </a:t>
            </a:r>
            <a:r>
              <a:rPr lang="en-IN" sz="4800" b="1" dirty="0" err="1">
                <a:latin typeface="Times New Roman" panose="02020603050405020304" pitchFamily="18" charset="0"/>
                <a:cs typeface="Times New Roman" panose="02020603050405020304" pitchFamily="18" charset="0"/>
              </a:rPr>
              <a:t>this.age</a:t>
            </a:r>
            <a:r>
              <a:rPr lang="en-IN" sz="4800" b="1" dirty="0">
                <a:latin typeface="Times New Roman" panose="02020603050405020304" pitchFamily="18" charset="0"/>
                <a:cs typeface="Times New Roman" panose="02020603050405020304" pitchFamily="18" charset="0"/>
              </a:rPr>
              <a:t> = age; }</a:t>
            </a:r>
          </a:p>
          <a:p>
            <a:r>
              <a:rPr lang="en-IN" sz="4800" b="1" dirty="0" smtClean="0">
                <a:latin typeface="Times New Roman" panose="02020603050405020304" pitchFamily="18" charset="0"/>
                <a:cs typeface="Times New Roman" panose="02020603050405020304" pitchFamily="18" charset="0"/>
              </a:rPr>
              <a:t>}</a:t>
            </a:r>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Driver Class</a:t>
            </a:r>
          </a:p>
          <a:p>
            <a:r>
              <a:rPr lang="en-IN" sz="4800" b="1" dirty="0">
                <a:latin typeface="Times New Roman" panose="02020603050405020304" pitchFamily="18" charset="0"/>
                <a:cs typeface="Times New Roman" panose="02020603050405020304" pitchFamily="18" charset="0"/>
              </a:rPr>
              <a:t>public class Main {</a:t>
            </a:r>
          </a:p>
          <a:p>
            <a:r>
              <a:rPr lang="en-IN" sz="4800" b="1" dirty="0">
                <a:latin typeface="Times New Roman" panose="02020603050405020304" pitchFamily="18" charset="0"/>
                <a:cs typeface="Times New Roman" panose="02020603050405020304" pitchFamily="18" charset="0"/>
              </a:rPr>
              <a:t>	// main function</a:t>
            </a:r>
          </a:p>
          <a:p>
            <a:r>
              <a:rPr lang="en-IN" sz="4800" b="1" dirty="0">
                <a:latin typeface="Times New Roman" panose="02020603050405020304" pitchFamily="18" charset="0"/>
                <a:cs typeface="Times New Roman" panose="02020603050405020304" pitchFamily="18" charset="0"/>
              </a:rPr>
              <a:t>	public static void main(String[] </a:t>
            </a:r>
            <a:r>
              <a:rPr lang="en-IN" sz="4800" b="1" dirty="0" err="1">
                <a:latin typeface="Times New Roman" panose="02020603050405020304" pitchFamily="18" charset="0"/>
                <a:cs typeface="Times New Roman" panose="02020603050405020304" pitchFamily="18" charset="0"/>
              </a:rPr>
              <a:t>args</a:t>
            </a:r>
            <a:r>
              <a:rPr lang="en-IN" sz="4800" b="1" dirty="0">
                <a:latin typeface="Times New Roman" panose="02020603050405020304" pitchFamily="18" charset="0"/>
                <a:cs typeface="Times New Roman" panose="02020603050405020304" pitchFamily="18" charset="0"/>
              </a:rPr>
              <a:t>)</a:t>
            </a:r>
          </a:p>
          <a:p>
            <a:r>
              <a:rPr lang="en-IN" sz="4800" b="1" dirty="0">
                <a:latin typeface="Times New Roman" panose="02020603050405020304" pitchFamily="18" charset="0"/>
                <a:cs typeface="Times New Roman" panose="02020603050405020304" pitchFamily="18" charset="0"/>
              </a:rPr>
              <a:t>	{</a:t>
            </a:r>
          </a:p>
          <a:p>
            <a:r>
              <a:rPr lang="en-IN" sz="4800" b="1" dirty="0">
                <a:latin typeface="Times New Roman" panose="02020603050405020304" pitchFamily="18" charset="0"/>
                <a:cs typeface="Times New Roman" panose="02020603050405020304" pitchFamily="18" charset="0"/>
              </a:rPr>
              <a:t>		// person object created</a:t>
            </a:r>
          </a:p>
          <a:p>
            <a:r>
              <a:rPr lang="en-IN" sz="4800" b="1" dirty="0">
                <a:latin typeface="Times New Roman" panose="02020603050405020304" pitchFamily="18" charset="0"/>
                <a:cs typeface="Times New Roman" panose="02020603050405020304" pitchFamily="18" charset="0"/>
              </a:rPr>
              <a:t>		Person </a:t>
            </a:r>
            <a:r>
              <a:rPr lang="en-IN" sz="4800" b="1" dirty="0" err="1">
                <a:latin typeface="Times New Roman" panose="02020603050405020304" pitchFamily="18" charset="0"/>
                <a:cs typeface="Times New Roman" panose="02020603050405020304" pitchFamily="18" charset="0"/>
              </a:rPr>
              <a:t>person</a:t>
            </a:r>
            <a:r>
              <a:rPr lang="en-IN" sz="4800" b="1" dirty="0">
                <a:latin typeface="Times New Roman" panose="02020603050405020304" pitchFamily="18" charset="0"/>
                <a:cs typeface="Times New Roman" panose="02020603050405020304" pitchFamily="18" charset="0"/>
              </a:rPr>
              <a:t> = new Person();</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person.setName</a:t>
            </a:r>
            <a:r>
              <a:rPr lang="en-IN" sz="4800" b="1" dirty="0">
                <a:latin typeface="Times New Roman" panose="02020603050405020304" pitchFamily="18" charset="0"/>
                <a:cs typeface="Times New Roman" panose="02020603050405020304" pitchFamily="18" charset="0"/>
              </a:rPr>
              <a:t>("John");</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person.setAge</a:t>
            </a:r>
            <a:r>
              <a:rPr lang="en-IN" sz="4800" b="1" dirty="0">
                <a:latin typeface="Times New Roman" panose="02020603050405020304" pitchFamily="18" charset="0"/>
                <a:cs typeface="Times New Roman" panose="02020603050405020304" pitchFamily="18" charset="0"/>
              </a:rPr>
              <a:t>(30</a:t>
            </a:r>
            <a:r>
              <a:rPr lang="en-IN" sz="4800" b="1" dirty="0" smtClean="0">
                <a:latin typeface="Times New Roman" panose="02020603050405020304" pitchFamily="18" charset="0"/>
                <a:cs typeface="Times New Roman" panose="02020603050405020304" pitchFamily="18" charset="0"/>
              </a:rPr>
              <a:t>);</a:t>
            </a:r>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 Using methods to get the values from the</a:t>
            </a:r>
          </a:p>
          <a:p>
            <a:r>
              <a:rPr lang="en-IN" sz="4800" b="1" dirty="0">
                <a:latin typeface="Times New Roman" panose="02020603050405020304" pitchFamily="18" charset="0"/>
                <a:cs typeface="Times New Roman" panose="02020603050405020304" pitchFamily="18" charset="0"/>
              </a:rPr>
              <a:t>		// variables</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System.out.println</a:t>
            </a:r>
            <a:r>
              <a:rPr lang="en-IN" sz="4800" b="1" dirty="0">
                <a:latin typeface="Times New Roman" panose="02020603050405020304" pitchFamily="18" charset="0"/>
                <a:cs typeface="Times New Roman" panose="02020603050405020304" pitchFamily="18" charset="0"/>
              </a:rPr>
              <a:t>("Name: " + </a:t>
            </a:r>
            <a:r>
              <a:rPr lang="en-IN" sz="4800" b="1" dirty="0" err="1">
                <a:latin typeface="Times New Roman" panose="02020603050405020304" pitchFamily="18" charset="0"/>
                <a:cs typeface="Times New Roman" panose="02020603050405020304" pitchFamily="18" charset="0"/>
              </a:rPr>
              <a:t>person.getName</a:t>
            </a:r>
            <a:r>
              <a:rPr lang="en-IN" sz="4800" b="1" dirty="0">
                <a:latin typeface="Times New Roman" panose="02020603050405020304" pitchFamily="18" charset="0"/>
                <a:cs typeface="Times New Roman" panose="02020603050405020304" pitchFamily="18" charset="0"/>
              </a:rPr>
              <a:t>());</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System.out.println</a:t>
            </a:r>
            <a:r>
              <a:rPr lang="en-IN" sz="4800" b="1" dirty="0">
                <a:latin typeface="Times New Roman" panose="02020603050405020304" pitchFamily="18" charset="0"/>
                <a:cs typeface="Times New Roman" panose="02020603050405020304" pitchFamily="18" charset="0"/>
              </a:rPr>
              <a:t>("Age: " + </a:t>
            </a:r>
            <a:r>
              <a:rPr lang="en-IN" sz="4800" b="1" dirty="0" err="1">
                <a:latin typeface="Times New Roman" panose="02020603050405020304" pitchFamily="18" charset="0"/>
                <a:cs typeface="Times New Roman" panose="02020603050405020304" pitchFamily="18" charset="0"/>
              </a:rPr>
              <a:t>person.getAge</a:t>
            </a:r>
            <a:r>
              <a:rPr lang="en-IN" sz="4800" b="1" dirty="0">
                <a:latin typeface="Times New Roman" panose="02020603050405020304" pitchFamily="18" charset="0"/>
                <a:cs typeface="Times New Roman" panose="02020603050405020304" pitchFamily="18" charset="0"/>
              </a:rPr>
              <a:t>());</a:t>
            </a:r>
          </a:p>
          <a:p>
            <a:r>
              <a:rPr lang="en-IN" dirty="0"/>
              <a:t>	}</a:t>
            </a:r>
          </a:p>
          <a:p>
            <a:r>
              <a:rPr lang="en-IN" dirty="0"/>
              <a:t>}</a:t>
            </a:r>
          </a:p>
          <a:p>
            <a:endParaRPr lang="en-IN" dirty="0"/>
          </a:p>
        </p:txBody>
      </p:sp>
      <p:sp>
        <p:nvSpPr>
          <p:cNvPr id="3" name="Title 2"/>
          <p:cNvSpPr>
            <a:spLocks noGrp="1"/>
          </p:cNvSpPr>
          <p:nvPr>
            <p:ph type="title"/>
          </p:nvPr>
        </p:nvSpPr>
        <p:spPr>
          <a:xfrm>
            <a:off x="463549" y="191757"/>
            <a:ext cx="11260278" cy="713216"/>
          </a:xfrm>
        </p:spPr>
        <p:txBody>
          <a:bodyPr>
            <a:normAutofit fontScale="90000"/>
          </a:bodyPr>
          <a:lstStyle/>
          <a:p>
            <a:r>
              <a:rPr lang="en-IN" sz="2200" dirty="0">
                <a:effectLst/>
                <a:latin typeface="Times New Roman" panose="02020603050405020304" pitchFamily="18" charset="0"/>
                <a:cs typeface="Times New Roman" panose="02020603050405020304" pitchFamily="18" charset="0"/>
              </a:rPr>
              <a:t>Implementation of Java </a:t>
            </a:r>
            <a:r>
              <a:rPr lang="en-IN" sz="2200" dirty="0" smtClean="0">
                <a:effectLst/>
                <a:latin typeface="Times New Roman" panose="02020603050405020304" pitchFamily="18" charset="0"/>
                <a:cs typeface="Times New Roman" panose="02020603050405020304" pitchFamily="18" charset="0"/>
              </a:rPr>
              <a:t>Encapsulation:</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21</a:t>
            </a:fld>
            <a:endParaRPr lang="en-IN"/>
          </a:p>
        </p:txBody>
      </p:sp>
    </p:spTree>
    <p:extLst>
      <p:ext uri="{BB962C8B-B14F-4D97-AF65-F5344CB8AC3E}">
        <p14:creationId xmlns:p14="http://schemas.microsoft.com/office/powerpoint/2010/main" val="2332169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934022"/>
          </a:xfrm>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 </a:t>
            </a:r>
            <a:r>
              <a:rPr lang="en-US" b="1" dirty="0">
                <a:latin typeface="Times New Roman" panose="02020603050405020304" pitchFamily="18" charset="0"/>
                <a:cs typeface="Times New Roman" panose="02020603050405020304" pitchFamily="18" charset="0"/>
              </a:rPr>
              <a:t>Java, Access modifiers help to restrict the scope of a class, constructor, variable, method, or data member.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 provides security, accessibility, </a:t>
            </a:r>
            <a:r>
              <a:rPr lang="en-US" b="1" dirty="0" err="1">
                <a:latin typeface="Times New Roman" panose="02020603050405020304" pitchFamily="18" charset="0"/>
                <a:cs typeface="Times New Roman" panose="02020603050405020304" pitchFamily="18" charset="0"/>
              </a:rPr>
              <a:t>etc</a:t>
            </a:r>
            <a:r>
              <a:rPr lang="en-US" b="1" dirty="0">
                <a:latin typeface="Times New Roman" panose="02020603050405020304" pitchFamily="18" charset="0"/>
                <a:cs typeface="Times New Roman" panose="02020603050405020304" pitchFamily="18" charset="0"/>
              </a:rPr>
              <a:t> to the user depending upon the access modifier used with the element</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Types of Access Modifiers in </a:t>
            </a:r>
            <a:r>
              <a:rPr lang="en-US" b="1" dirty="0" smtClean="0">
                <a:latin typeface="Times New Roman" panose="02020603050405020304" pitchFamily="18" charset="0"/>
                <a:cs typeface="Times New Roman" panose="02020603050405020304" pitchFamily="18" charset="0"/>
              </a:rPr>
              <a:t>Java :</a:t>
            </a:r>
          </a:p>
          <a:p>
            <a:r>
              <a:rPr lang="en-US" b="1" dirty="0">
                <a:latin typeface="Times New Roman" panose="02020603050405020304" pitchFamily="18" charset="0"/>
                <a:cs typeface="Times New Roman" panose="02020603050405020304" pitchFamily="18" charset="0"/>
              </a:rPr>
              <a:t>There are four types of access modifiers available in Java: </a:t>
            </a:r>
            <a:endParaRPr lang="en-US" b="1" dirty="0" smtClean="0">
              <a:latin typeface="Times New Roman" panose="02020603050405020304" pitchFamily="18" charset="0"/>
              <a:cs typeface="Times New Roman" panose="02020603050405020304" pitchFamily="18" charset="0"/>
            </a:endParaRPr>
          </a:p>
          <a:p>
            <a:pPr marL="10287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Default – No keyword </a:t>
            </a:r>
            <a:r>
              <a:rPr lang="en-IN" b="1" dirty="0" smtClean="0">
                <a:latin typeface="Times New Roman" panose="02020603050405020304" pitchFamily="18" charset="0"/>
                <a:cs typeface="Times New Roman" panose="02020603050405020304" pitchFamily="18" charset="0"/>
              </a:rPr>
              <a:t>required</a:t>
            </a:r>
          </a:p>
          <a:p>
            <a:pPr marL="10287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Private</a:t>
            </a:r>
          </a:p>
          <a:p>
            <a:pPr marL="10287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Protected</a:t>
            </a:r>
          </a:p>
          <a:p>
            <a:pPr marL="10287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Public</a:t>
            </a:r>
          </a:p>
          <a:p>
            <a:endParaRPr lang="en-IN" dirty="0"/>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3549" y="422141"/>
            <a:ext cx="11260278" cy="713216"/>
          </a:xfrm>
        </p:spPr>
        <p:txBody>
          <a:bodyPr>
            <a:normAutofit fontScale="90000"/>
          </a:bodyPr>
          <a:lstStyle/>
          <a:p>
            <a:r>
              <a:rPr lang="en-IN" dirty="0">
                <a:effectLst/>
              </a:rPr>
              <a:t>Access Modifiers in </a:t>
            </a:r>
            <a:r>
              <a:rPr lang="en-IN" dirty="0" smtClean="0">
                <a:effectLst/>
              </a:rPr>
              <a:t>Java :</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22</a:t>
            </a:fld>
            <a:endParaRPr lang="en-IN"/>
          </a:p>
        </p:txBody>
      </p:sp>
    </p:spTree>
    <p:extLst>
      <p:ext uri="{BB962C8B-B14F-4D97-AF65-F5344CB8AC3E}">
        <p14:creationId xmlns:p14="http://schemas.microsoft.com/office/powerpoint/2010/main" val="4072752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802047"/>
          </a:xfrm>
        </p:spPr>
        <p:txBody>
          <a:bodyPr>
            <a:normAutofit fontScale="92500" lnSpcReduction="20000"/>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When no access modifier is specified for a class, method, or data member – It is said to be having the default access modifier by </a:t>
            </a:r>
            <a:r>
              <a:rPr lang="en-US" b="1" dirty="0" smtClean="0">
                <a:latin typeface="Times New Roman" panose="02020603050405020304" pitchFamily="18" charset="0"/>
                <a:cs typeface="Times New Roman" panose="02020603050405020304" pitchFamily="18" charset="0"/>
              </a:rPr>
              <a:t>default.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data members, classes, or methods that are not declared using any access modifiers i.e. having default access modifiers are accessible only within the same package</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Java program to illustrate default modifier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package p1; </a:t>
            </a:r>
          </a:p>
          <a:p>
            <a:pPr marL="342900"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Class </a:t>
            </a:r>
            <a:r>
              <a:rPr lang="en-IN" b="1" dirty="0" smtClean="0">
                <a:latin typeface="Times New Roman" panose="02020603050405020304" pitchFamily="18" charset="0"/>
                <a:cs typeface="Times New Roman" panose="02020603050405020304" pitchFamily="18" charset="0"/>
              </a:rPr>
              <a:t>Sample </a:t>
            </a:r>
            <a:r>
              <a:rPr lang="en-IN" b="1" dirty="0">
                <a:latin typeface="Times New Roman" panose="02020603050405020304" pitchFamily="18" charset="0"/>
                <a:cs typeface="Times New Roman" panose="02020603050405020304" pitchFamily="18" charset="0"/>
              </a:rPr>
              <a:t>is having Default access modifier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class </a:t>
            </a:r>
            <a:r>
              <a:rPr lang="en-IN" b="1" dirty="0" smtClean="0">
                <a:latin typeface="Times New Roman" panose="02020603050405020304" pitchFamily="18" charset="0"/>
                <a:cs typeface="Times New Roman" panose="02020603050405020304" pitchFamily="18" charset="0"/>
              </a:rPr>
              <a:t>Sample </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void display()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("Hello World!");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 </a:t>
            </a: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dirty="0">
                <a:effectLst/>
                <a:latin typeface="Times New Roman" panose="02020603050405020304" pitchFamily="18" charset="0"/>
                <a:cs typeface="Times New Roman" panose="02020603050405020304" pitchFamily="18" charset="0"/>
              </a:rPr>
              <a:t>1. Default Access Modifier</a:t>
            </a:r>
          </a:p>
        </p:txBody>
      </p:sp>
      <p:sp>
        <p:nvSpPr>
          <p:cNvPr id="4" name="Slide Number Placeholder 3"/>
          <p:cNvSpPr>
            <a:spLocks noGrp="1"/>
          </p:cNvSpPr>
          <p:nvPr>
            <p:ph type="sldNum" sz="quarter" idx="15"/>
          </p:nvPr>
        </p:nvSpPr>
        <p:spPr/>
        <p:txBody>
          <a:bodyPr/>
          <a:lstStyle/>
          <a:p>
            <a:fld id="{0879F475-59B1-4993-848A-C2B683DE9AF5}" type="slidenum">
              <a:rPr lang="en-IN" smtClean="0"/>
              <a:pPr/>
              <a:t>23</a:t>
            </a:fld>
            <a:endParaRPr lang="en-IN"/>
          </a:p>
        </p:txBody>
      </p:sp>
    </p:spTree>
    <p:extLst>
      <p:ext uri="{BB962C8B-B14F-4D97-AF65-F5344CB8AC3E}">
        <p14:creationId xmlns:p14="http://schemas.microsoft.com/office/powerpoint/2010/main" val="170396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52486"/>
            <a:ext cx="11260279" cy="5505253"/>
          </a:xfrm>
        </p:spPr>
        <p:txBody>
          <a:bodyPr>
            <a:normAutofit fontScale="85000" lnSpcReduction="20000"/>
          </a:bodyPr>
          <a:lstStyle/>
          <a:p>
            <a:r>
              <a:rPr lang="en-IN" b="1" dirty="0">
                <a:latin typeface="Times New Roman" panose="02020603050405020304" pitchFamily="18" charset="0"/>
                <a:cs typeface="Times New Roman" panose="02020603050405020304" pitchFamily="18" charset="0"/>
              </a:rPr>
              <a:t>// Java program to illustrate error while </a:t>
            </a:r>
          </a:p>
          <a:p>
            <a:r>
              <a:rPr lang="en-IN" b="1" dirty="0">
                <a:latin typeface="Times New Roman" panose="02020603050405020304" pitchFamily="18" charset="0"/>
                <a:cs typeface="Times New Roman" panose="02020603050405020304" pitchFamily="18" charset="0"/>
              </a:rPr>
              <a:t>// using class from different package with </a:t>
            </a:r>
          </a:p>
          <a:p>
            <a:r>
              <a:rPr lang="en-IN" b="1" dirty="0">
                <a:latin typeface="Times New Roman" panose="02020603050405020304" pitchFamily="18" charset="0"/>
                <a:cs typeface="Times New Roman" panose="02020603050405020304" pitchFamily="18" charset="0"/>
              </a:rPr>
              <a:t>// default modifier </a:t>
            </a:r>
          </a:p>
          <a:p>
            <a:r>
              <a:rPr lang="en-IN" b="1" dirty="0">
                <a:latin typeface="Times New Roman" panose="02020603050405020304" pitchFamily="18" charset="0"/>
                <a:cs typeface="Times New Roman" panose="02020603050405020304" pitchFamily="18" charset="0"/>
              </a:rPr>
              <a:t>package p2; </a:t>
            </a:r>
          </a:p>
          <a:p>
            <a:r>
              <a:rPr lang="en-IN" b="1" dirty="0">
                <a:latin typeface="Times New Roman" panose="02020603050405020304" pitchFamily="18" charset="0"/>
                <a:cs typeface="Times New Roman" panose="02020603050405020304" pitchFamily="18" charset="0"/>
              </a:rPr>
              <a:t>import p1.*;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This class is having default access modifier </a:t>
            </a:r>
          </a:p>
          <a:p>
            <a:r>
              <a:rPr lang="en-IN" b="1" dirty="0">
                <a:latin typeface="Times New Roman" panose="02020603050405020304" pitchFamily="18" charset="0"/>
                <a:cs typeface="Times New Roman" panose="02020603050405020304" pitchFamily="18" charset="0"/>
              </a:rPr>
              <a:t>class </a:t>
            </a:r>
            <a:r>
              <a:rPr lang="en-IN" b="1" dirty="0" smtClean="0">
                <a:latin typeface="Times New Roman" panose="02020603050405020304" pitchFamily="18" charset="0"/>
                <a:cs typeface="Times New Roman" panose="02020603050405020304" pitchFamily="18" charset="0"/>
              </a:rPr>
              <a:t>Sample</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 Accessing class </a:t>
            </a:r>
            <a:r>
              <a:rPr lang="en-IN" b="1" dirty="0" smtClean="0">
                <a:latin typeface="Times New Roman" panose="02020603050405020304" pitchFamily="18" charset="0"/>
                <a:cs typeface="Times New Roman" panose="02020603050405020304" pitchFamily="18" charset="0"/>
              </a:rPr>
              <a:t>Sample </a:t>
            </a:r>
            <a:r>
              <a:rPr lang="en-IN" b="1" dirty="0">
                <a:latin typeface="Times New Roman" panose="02020603050405020304" pitchFamily="18" charset="0"/>
                <a:cs typeface="Times New Roman" panose="02020603050405020304" pitchFamily="18" charset="0"/>
              </a:rPr>
              <a:t>from package p1 </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Sample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 new </a:t>
            </a:r>
            <a:r>
              <a:rPr lang="en-IN" b="1" dirty="0" smtClean="0">
                <a:latin typeface="Times New Roman" panose="02020603050405020304" pitchFamily="18" charset="0"/>
                <a:cs typeface="Times New Roman" panose="02020603050405020304" pitchFamily="18" charset="0"/>
              </a:rPr>
              <a:t>Sample(); </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obj.display</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a:t>
            </a:r>
          </a:p>
          <a:p>
            <a:r>
              <a:rPr lang="en-IN" b="1" dirty="0">
                <a:latin typeface="Times New Roman" panose="02020603050405020304" pitchFamily="18" charset="0"/>
                <a:cs typeface="Times New Roman" panose="02020603050405020304" pitchFamily="18" charset="0"/>
              </a:rPr>
              <a:t>}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24</a:t>
            </a:fld>
            <a:endParaRPr lang="en-IN"/>
          </a:p>
        </p:txBody>
      </p:sp>
    </p:spTree>
    <p:extLst>
      <p:ext uri="{BB962C8B-B14F-4D97-AF65-F5344CB8AC3E}">
        <p14:creationId xmlns:p14="http://schemas.microsoft.com/office/powerpoint/2010/main" val="429459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80388"/>
            <a:ext cx="11260279" cy="5407785"/>
          </a:xfrm>
        </p:spPr>
        <p:txBody>
          <a:bodyPr>
            <a:normAutofit/>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The private access modifier is specified using the keyword private. </a:t>
            </a:r>
            <a:endParaRPr lang="en-US" sz="22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The methods or data members declared as private are accessible only within the class in which they are declared</a:t>
            </a:r>
            <a:r>
              <a:rPr lang="en-US" sz="22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Any other class of the same package will not be able to access these members.</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Top-level classes or interfaces can not be declared as private </a:t>
            </a:r>
            <a:r>
              <a:rPr lang="en-US" sz="2200" b="1" dirty="0" smtClean="0">
                <a:latin typeface="Times New Roman" panose="02020603050405020304" pitchFamily="18" charset="0"/>
                <a:cs typeface="Times New Roman" panose="02020603050405020304" pitchFamily="18" charset="0"/>
              </a:rPr>
              <a:t>because</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private means “only visible within the enclosing class”.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protected means “only visible within the enclosing class and any subclasses</a:t>
            </a:r>
            <a:r>
              <a:rPr lang="en-US" sz="2200" b="1" dirty="0" smtClean="0">
                <a:latin typeface="Times New Roman" panose="02020603050405020304" pitchFamily="18" charset="0"/>
                <a:cs typeface="Times New Roman" panose="02020603050405020304" pitchFamily="18" charset="0"/>
              </a:rPr>
              <a:t>”.</a:t>
            </a:r>
          </a:p>
          <a:p>
            <a:pPr fontAlgn="base"/>
            <a:endParaRPr lang="en-US" sz="2200" b="1" dirty="0" smtClean="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Hence these modifiers in terms of application to classes, apply only to nested classes and not on top-level classes</a:t>
            </a:r>
          </a:p>
          <a:p>
            <a:pPr fontAlgn="base"/>
            <a:r>
              <a:rPr lang="en-US" b="1" dirty="0">
                <a:latin typeface="Times New Roman" panose="02020603050405020304" pitchFamily="18" charset="0"/>
                <a:cs typeface="Times New Roman" panose="02020603050405020304" pitchFamily="18" charset="0"/>
              </a:rPr>
              <a:t>In this example, we will create two classes A and B within the same package p1. We will declare a method in class A as private and try to access this method from class B and see the result.</a:t>
            </a:r>
          </a:p>
          <a:p>
            <a:pPr marL="342900" indent="-342900" fontAlgn="base">
              <a:buFont typeface="Arial" panose="020B0604020202020204" pitchFamily="34" charset="0"/>
              <a:buChar char="•"/>
            </a:pPr>
            <a:endParaRPr lang="en-US" sz="2200" b="1"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200" b="1"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r>
              <a:rPr lang="en-IN" dirty="0">
                <a:effectLst/>
                <a:latin typeface="Times New Roman" panose="02020603050405020304" pitchFamily="18" charset="0"/>
                <a:cs typeface="Times New Roman" panose="02020603050405020304" pitchFamily="18" charset="0"/>
              </a:rPr>
              <a:t>2. Private Access Modifier</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25</a:t>
            </a:fld>
            <a:endParaRPr lang="en-IN"/>
          </a:p>
        </p:txBody>
      </p:sp>
    </p:spTree>
    <p:extLst>
      <p:ext uri="{BB962C8B-B14F-4D97-AF65-F5344CB8AC3E}">
        <p14:creationId xmlns:p14="http://schemas.microsoft.com/office/powerpoint/2010/main" val="376568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4268"/>
            <a:ext cx="11260279" cy="6636469"/>
          </a:xfrm>
        </p:spPr>
        <p:txBody>
          <a:bodyPr>
            <a:noAutofit/>
          </a:bodyPr>
          <a:lstStyle/>
          <a:p>
            <a:r>
              <a:rPr lang="en-IN" sz="1400" b="1" dirty="0">
                <a:latin typeface="Times New Roman" panose="02020603050405020304" pitchFamily="18" charset="0"/>
                <a:cs typeface="Times New Roman" panose="02020603050405020304" pitchFamily="18" charset="0"/>
              </a:rPr>
              <a:t>// Java program to illustrate error while </a:t>
            </a:r>
          </a:p>
          <a:p>
            <a:r>
              <a:rPr lang="en-IN" sz="1400" b="1" dirty="0">
                <a:latin typeface="Times New Roman" panose="02020603050405020304" pitchFamily="18" charset="0"/>
                <a:cs typeface="Times New Roman" panose="02020603050405020304" pitchFamily="18" charset="0"/>
              </a:rPr>
              <a:t>// using class from different package with </a:t>
            </a:r>
          </a:p>
          <a:p>
            <a:r>
              <a:rPr lang="en-IN" sz="1400" b="1" dirty="0">
                <a:latin typeface="Times New Roman" panose="02020603050405020304" pitchFamily="18" charset="0"/>
                <a:cs typeface="Times New Roman" panose="02020603050405020304" pitchFamily="18" charset="0"/>
              </a:rPr>
              <a:t>// private modifier </a:t>
            </a:r>
          </a:p>
          <a:p>
            <a:r>
              <a:rPr lang="en-IN" sz="1400" b="1" dirty="0">
                <a:latin typeface="Times New Roman" panose="02020603050405020304" pitchFamily="18" charset="0"/>
                <a:cs typeface="Times New Roman" panose="02020603050405020304" pitchFamily="18" charset="0"/>
              </a:rPr>
              <a:t>package p1; </a:t>
            </a:r>
          </a:p>
          <a:p>
            <a:r>
              <a:rPr lang="en-IN" sz="1400" b="1" dirty="0">
                <a:latin typeface="Times New Roman" panose="02020603050405020304" pitchFamily="18" charset="0"/>
                <a:cs typeface="Times New Roman" panose="02020603050405020304" pitchFamily="18" charset="0"/>
              </a:rPr>
              <a:t>class A </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private void display() </a:t>
            </a:r>
          </a:p>
          <a:p>
            <a:r>
              <a:rPr lang="en-IN" sz="1400" b="1" dirty="0">
                <a:latin typeface="Times New Roman" panose="02020603050405020304" pitchFamily="18" charset="0"/>
                <a:cs typeface="Times New Roman" panose="02020603050405020304" pitchFamily="18" charset="0"/>
              </a:rPr>
              <a:t>	{ </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smtClean="0">
                <a:latin typeface="Times New Roman" panose="02020603050405020304" pitchFamily="18" charset="0"/>
                <a:cs typeface="Times New Roman" panose="02020603050405020304" pitchFamily="18" charset="0"/>
              </a:rPr>
              <a:t>(“DevOps Training"); </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 </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class B </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public static void main(String </a:t>
            </a:r>
            <a:r>
              <a:rPr lang="en-IN" sz="1400" b="1" dirty="0" err="1">
                <a:latin typeface="Times New Roman" panose="02020603050405020304" pitchFamily="18" charset="0"/>
                <a:cs typeface="Times New Roman" panose="02020603050405020304" pitchFamily="18" charset="0"/>
              </a:rPr>
              <a:t>args</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 </a:t>
            </a:r>
          </a:p>
          <a:p>
            <a:r>
              <a:rPr lang="en-IN" sz="1400" b="1" dirty="0">
                <a:latin typeface="Times New Roman" panose="02020603050405020304" pitchFamily="18" charset="0"/>
                <a:cs typeface="Times New Roman" panose="02020603050405020304" pitchFamily="18" charset="0"/>
              </a:rPr>
              <a:t>		A </a:t>
            </a:r>
            <a:r>
              <a:rPr lang="en-IN" sz="1400" b="1" dirty="0" err="1">
                <a:latin typeface="Times New Roman" panose="02020603050405020304" pitchFamily="18" charset="0"/>
                <a:cs typeface="Times New Roman" panose="02020603050405020304" pitchFamily="18" charset="0"/>
              </a:rPr>
              <a:t>obj</a:t>
            </a:r>
            <a:r>
              <a:rPr lang="en-IN" sz="1400" b="1" dirty="0">
                <a:latin typeface="Times New Roman" panose="02020603050405020304" pitchFamily="18" charset="0"/>
                <a:cs typeface="Times New Roman" panose="02020603050405020304" pitchFamily="18" charset="0"/>
              </a:rPr>
              <a:t> = new A(); </a:t>
            </a:r>
          </a:p>
          <a:p>
            <a:r>
              <a:rPr lang="en-IN" sz="1400" b="1" dirty="0">
                <a:latin typeface="Times New Roman" panose="02020603050405020304" pitchFamily="18" charset="0"/>
                <a:cs typeface="Times New Roman" panose="02020603050405020304" pitchFamily="18" charset="0"/>
              </a:rPr>
              <a:t>		// Trying to access private method </a:t>
            </a:r>
          </a:p>
          <a:p>
            <a:r>
              <a:rPr lang="en-IN" sz="1400" b="1" dirty="0">
                <a:latin typeface="Times New Roman" panose="02020603050405020304" pitchFamily="18" charset="0"/>
                <a:cs typeface="Times New Roman" panose="02020603050405020304" pitchFamily="18" charset="0"/>
              </a:rPr>
              <a:t>		// of another class </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obj.display</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 </a:t>
            </a:r>
          </a:p>
          <a:p>
            <a:r>
              <a:rPr lang="en-IN" sz="1400" b="1" dirty="0">
                <a:latin typeface="Times New Roman" panose="02020603050405020304" pitchFamily="18" charset="0"/>
                <a:cs typeface="Times New Roman" panose="02020603050405020304" pitchFamily="18" charset="0"/>
              </a:rPr>
              <a:t>} </a:t>
            </a:r>
          </a:p>
          <a:p>
            <a:endParaRPr lang="en-IN" sz="1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26</a:t>
            </a:fld>
            <a:endParaRPr lang="en-IN"/>
          </a:p>
        </p:txBody>
      </p:sp>
    </p:spTree>
    <p:extLst>
      <p:ext uri="{BB962C8B-B14F-4D97-AF65-F5344CB8AC3E}">
        <p14:creationId xmlns:p14="http://schemas.microsoft.com/office/powerpoint/2010/main" val="1664018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42680"/>
            <a:ext cx="11260279" cy="5708293"/>
          </a:xfrm>
        </p:spPr>
        <p:txBody>
          <a:bodyPr>
            <a:normAutofit fontScale="77500" lnSpcReduction="20000"/>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protected access modifier is specified using the keyword protected</a:t>
            </a:r>
            <a:r>
              <a:rPr lang="en-US" sz="24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methods or data members declared as protected are accessible within the same package or subclasses in different packages</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In this example, we will create two packages p1 and p2. Class A in p1 is made public, to access it in p2. The method display in class A is protected and class B is inherited from class A and this protected method is then accessed by creating an object of class B</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Java program to illustrate </a:t>
            </a:r>
          </a:p>
          <a:p>
            <a:r>
              <a:rPr lang="en-US" sz="2400" b="1" dirty="0">
                <a:latin typeface="Times New Roman" panose="02020603050405020304" pitchFamily="18" charset="0"/>
                <a:cs typeface="Times New Roman" panose="02020603050405020304" pitchFamily="18" charset="0"/>
              </a:rPr>
              <a:t>// protected modifier </a:t>
            </a:r>
          </a:p>
          <a:p>
            <a:r>
              <a:rPr lang="en-US" sz="2400" b="1" dirty="0">
                <a:latin typeface="Times New Roman" panose="02020603050405020304" pitchFamily="18" charset="0"/>
                <a:cs typeface="Times New Roman" panose="02020603050405020304" pitchFamily="18" charset="0"/>
              </a:rPr>
              <a:t>package p1;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Class A </a:t>
            </a:r>
          </a:p>
          <a:p>
            <a:r>
              <a:rPr lang="en-US" sz="2400" b="1" dirty="0">
                <a:latin typeface="Times New Roman" panose="02020603050405020304" pitchFamily="18" charset="0"/>
                <a:cs typeface="Times New Roman" panose="02020603050405020304" pitchFamily="18" charset="0"/>
              </a:rPr>
              <a:t>public class A </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protected void display() </a:t>
            </a:r>
          </a:p>
          <a:p>
            <a:r>
              <a:rPr lang="en-US" sz="2400" b="1" dirty="0">
                <a:latin typeface="Times New Roman" panose="02020603050405020304" pitchFamily="18" charset="0"/>
                <a:cs typeface="Times New Roman" panose="02020603050405020304" pitchFamily="18" charset="0"/>
              </a:rPr>
              <a:t>	{ </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System.out.println</a:t>
            </a:r>
            <a:r>
              <a:rPr lang="en-US" sz="2400" b="1" dirty="0" smtClean="0">
                <a:latin typeface="Times New Roman" panose="02020603050405020304" pitchFamily="18" charset="0"/>
                <a:cs typeface="Times New Roman" panose="02020603050405020304" pitchFamily="18" charset="0"/>
              </a:rPr>
              <a:t>(“DevOps Training");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 </a:t>
            </a:r>
          </a:p>
          <a:p>
            <a:r>
              <a:rPr lang="en-US" sz="2400" b="1" dirty="0">
                <a:latin typeface="Times New Roman" panose="02020603050405020304" pitchFamily="18" charset="0"/>
                <a:cs typeface="Times New Roman" panose="02020603050405020304" pitchFamily="18" charset="0"/>
              </a:rPr>
              <a:t>} </a:t>
            </a:r>
          </a:p>
          <a:p>
            <a:endParaRPr lang="en-US" sz="2400" b="1"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r>
              <a:rPr lang="en-IN" dirty="0">
                <a:effectLst/>
                <a:latin typeface="Times New Roman" panose="02020603050405020304" pitchFamily="18" charset="0"/>
                <a:cs typeface="Times New Roman" panose="02020603050405020304" pitchFamily="18" charset="0"/>
              </a:rPr>
              <a:t>3. Protected Access Modifier</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27</a:t>
            </a:fld>
            <a:endParaRPr lang="en-IN"/>
          </a:p>
        </p:txBody>
      </p:sp>
    </p:spTree>
    <p:extLst>
      <p:ext uri="{BB962C8B-B14F-4D97-AF65-F5344CB8AC3E}">
        <p14:creationId xmlns:p14="http://schemas.microsoft.com/office/powerpoint/2010/main" val="2345896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93889"/>
            <a:ext cx="11260279" cy="5147035"/>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 Java program to illustrate </a:t>
            </a:r>
          </a:p>
          <a:p>
            <a:r>
              <a:rPr lang="en-IN" b="1" dirty="0">
                <a:latin typeface="Times New Roman" panose="02020603050405020304" pitchFamily="18" charset="0"/>
                <a:cs typeface="Times New Roman" panose="02020603050405020304" pitchFamily="18" charset="0"/>
              </a:rPr>
              <a:t>// protected modifier </a:t>
            </a:r>
          </a:p>
          <a:p>
            <a:r>
              <a:rPr lang="en-IN" b="1" dirty="0">
                <a:latin typeface="Times New Roman" panose="02020603050405020304" pitchFamily="18" charset="0"/>
                <a:cs typeface="Times New Roman" panose="02020603050405020304" pitchFamily="18" charset="0"/>
              </a:rPr>
              <a:t>package p2; </a:t>
            </a:r>
          </a:p>
          <a:p>
            <a:r>
              <a:rPr lang="en-IN" b="1" dirty="0">
                <a:latin typeface="Times New Roman" panose="02020603050405020304" pitchFamily="18" charset="0"/>
                <a:cs typeface="Times New Roman" panose="02020603050405020304" pitchFamily="18" charset="0"/>
              </a:rPr>
              <a:t>import p1.*; // importing all classes in package p1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Class B is subclass of A </a:t>
            </a:r>
          </a:p>
          <a:p>
            <a:r>
              <a:rPr lang="en-IN" b="1" dirty="0">
                <a:latin typeface="Times New Roman" panose="02020603050405020304" pitchFamily="18" charset="0"/>
                <a:cs typeface="Times New Roman" panose="02020603050405020304" pitchFamily="18" charset="0"/>
              </a:rPr>
              <a:t>class B extends A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public static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B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 new B();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obj.display</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28</a:t>
            </a:fld>
            <a:endParaRPr lang="en-IN"/>
          </a:p>
        </p:txBody>
      </p:sp>
    </p:spTree>
    <p:extLst>
      <p:ext uri="{BB962C8B-B14F-4D97-AF65-F5344CB8AC3E}">
        <p14:creationId xmlns:p14="http://schemas.microsoft.com/office/powerpoint/2010/main" val="1491596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14400"/>
            <a:ext cx="11260279" cy="5071621"/>
          </a:xfrm>
        </p:spPr>
        <p:txBody>
          <a:bodyPr>
            <a:normAutofit fontScale="92500" lnSpcReduction="10000"/>
          </a:bodyPr>
          <a:lstStyle/>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public access modifier is specified using the keyword public. </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public access modifier has the widest scope among all other access modifiers.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Classes, methods, or data members that are declared as public are accessible from everywhere in the program. There is no restriction on the scope of public data members</a:t>
            </a:r>
            <a:r>
              <a:rPr lang="en-US" b="1" dirty="0" smtClean="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 Java program to illustrate </a:t>
            </a:r>
          </a:p>
          <a:p>
            <a:pPr fontAlgn="base"/>
            <a:r>
              <a:rPr lang="en-US" b="1" dirty="0">
                <a:latin typeface="Times New Roman" panose="02020603050405020304" pitchFamily="18" charset="0"/>
                <a:cs typeface="Times New Roman" panose="02020603050405020304" pitchFamily="18" charset="0"/>
              </a:rPr>
              <a:t>// public modifier </a:t>
            </a:r>
          </a:p>
          <a:p>
            <a:pPr fontAlgn="base"/>
            <a:r>
              <a:rPr lang="en-US" b="1" dirty="0">
                <a:latin typeface="Times New Roman" panose="02020603050405020304" pitchFamily="18" charset="0"/>
                <a:cs typeface="Times New Roman" panose="02020603050405020304" pitchFamily="18" charset="0"/>
              </a:rPr>
              <a:t>package p1; </a:t>
            </a:r>
          </a:p>
          <a:p>
            <a:pPr fontAlgn="base"/>
            <a:r>
              <a:rPr lang="en-US" b="1" dirty="0">
                <a:latin typeface="Times New Roman" panose="02020603050405020304" pitchFamily="18" charset="0"/>
                <a:cs typeface="Times New Roman" panose="02020603050405020304" pitchFamily="18" charset="0"/>
              </a:rPr>
              <a:t>public class A </a:t>
            </a:r>
          </a:p>
          <a:p>
            <a:pPr fontAlgn="base"/>
            <a:r>
              <a:rPr lang="en-US" b="1" dirty="0">
                <a:latin typeface="Times New Roman" panose="02020603050405020304" pitchFamily="18" charset="0"/>
                <a:cs typeface="Times New Roman" panose="02020603050405020304" pitchFamily="18" charset="0"/>
              </a:rPr>
              <a:t>{ </a:t>
            </a:r>
          </a:p>
          <a:p>
            <a:pPr fontAlgn="base"/>
            <a:r>
              <a:rPr lang="en-US" b="1" dirty="0">
                <a:latin typeface="Times New Roman" panose="02020603050405020304" pitchFamily="18" charset="0"/>
                <a:cs typeface="Times New Roman" panose="02020603050405020304" pitchFamily="18" charset="0"/>
              </a:rPr>
              <a:t>public void display() </a:t>
            </a:r>
          </a:p>
          <a:p>
            <a:pPr fontAlgn="base"/>
            <a:r>
              <a:rPr lang="en-US" b="1" dirty="0">
                <a:latin typeface="Times New Roman" panose="02020603050405020304" pitchFamily="18" charset="0"/>
                <a:cs typeface="Times New Roman" panose="02020603050405020304" pitchFamily="18" charset="0"/>
              </a:rPr>
              <a:t>	{ </a:t>
            </a:r>
          </a:p>
          <a:p>
            <a:pPr fontAlgn="base"/>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System.out.println</a:t>
            </a:r>
            <a:r>
              <a:rPr lang="en-US" b="1" dirty="0" smtClean="0">
                <a:latin typeface="Times New Roman" panose="02020603050405020304" pitchFamily="18" charset="0"/>
                <a:cs typeface="Times New Roman" panose="02020603050405020304" pitchFamily="18" charset="0"/>
              </a:rPr>
              <a:t>(“DevOps Training"); </a:t>
            </a:r>
            <a:endParaRPr lang="en-US" b="1"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	} </a:t>
            </a:r>
          </a:p>
          <a:p>
            <a:pPr fontAlgn="base"/>
            <a:r>
              <a:rPr lang="en-US" b="1" dirty="0">
                <a:latin typeface="Times New Roman" panose="02020603050405020304" pitchFamily="18" charset="0"/>
                <a:cs typeface="Times New Roman" panose="02020603050405020304" pitchFamily="18" charset="0"/>
              </a:rPr>
              <a:t>}</a:t>
            </a:r>
          </a:p>
          <a:p>
            <a:pPr fontAlgn="base"/>
            <a:endParaRPr lang="en-US" b="1"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r>
              <a:rPr lang="en-IN" sz="2700" dirty="0">
                <a:effectLst/>
                <a:latin typeface="Times New Roman" panose="02020603050405020304" pitchFamily="18" charset="0"/>
                <a:cs typeface="Times New Roman" panose="02020603050405020304" pitchFamily="18" charset="0"/>
              </a:rPr>
              <a:t>Public Access </a:t>
            </a:r>
            <a:r>
              <a:rPr lang="en-IN" sz="2700" dirty="0" smtClean="0">
                <a:effectLst/>
                <a:latin typeface="Times New Roman" panose="02020603050405020304" pitchFamily="18" charset="0"/>
                <a:cs typeface="Times New Roman" panose="02020603050405020304" pitchFamily="18" charset="0"/>
              </a:rPr>
              <a:t>modifier :</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29</a:t>
            </a:fld>
            <a:endParaRPr lang="en-IN"/>
          </a:p>
        </p:txBody>
      </p:sp>
    </p:spTree>
    <p:extLst>
      <p:ext uri="{BB962C8B-B14F-4D97-AF65-F5344CB8AC3E}">
        <p14:creationId xmlns:p14="http://schemas.microsoft.com/office/powerpoint/2010/main" val="379285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060F4-138D-443D-863B-B2E68501BB01}"/>
              </a:ext>
            </a:extLst>
          </p:cNvPr>
          <p:cNvSpPr>
            <a:spLocks noGrp="1"/>
          </p:cNvSpPr>
          <p:nvPr>
            <p:ph type="title"/>
          </p:nvPr>
        </p:nvSpPr>
        <p:spPr/>
        <p:txBody>
          <a:bodyPr>
            <a:normAutofit fontScale="90000"/>
          </a:bodyPr>
          <a:lstStyle/>
          <a:p>
            <a:r>
              <a:rPr lang="en-IN" sz="3600" dirty="0">
                <a:effectLst/>
                <a:latin typeface="Times New Roman" panose="02020603050405020304" pitchFamily="18" charset="0"/>
                <a:cs typeface="Times New Roman" panose="02020603050405020304" pitchFamily="18" charset="0"/>
              </a:rPr>
              <a:t>Why is </a:t>
            </a:r>
            <a:r>
              <a:rPr lang="en-IN" sz="3600" dirty="0" smtClean="0">
                <a:effectLst/>
                <a:latin typeface="Times New Roman" panose="02020603050405020304" pitchFamily="18" charset="0"/>
                <a:cs typeface="Times New Roman" panose="02020603050405020304" pitchFamily="18" charset="0"/>
              </a:rPr>
              <a:t>a Java</a:t>
            </a:r>
            <a:r>
              <a:rPr lang="en-IN" sz="3600" dirty="0">
                <a:effectLst/>
                <a:latin typeface="Times New Roman" panose="02020603050405020304" pitchFamily="18" charset="0"/>
                <a:cs typeface="Times New Roman" panose="02020603050405020304" pitchFamily="18" charset="0"/>
              </a:rPr>
              <a:t> </a:t>
            </a:r>
            <a:r>
              <a:rPr lang="en-IN" sz="3600" dirty="0" smtClean="0">
                <a:effectLst/>
                <a:latin typeface="Times New Roman" panose="02020603050405020304" pitchFamily="18" charset="0"/>
                <a:cs typeface="Times New Roman" panose="02020603050405020304" pitchFamily="18" charset="0"/>
              </a:rPr>
              <a:t>Popular Programming Language:</a:t>
            </a:r>
            <a:r>
              <a:rPr lang="en-IN" b="0" dirty="0">
                <a:effectLst/>
              </a:rPr>
              <a:t/>
            </a:r>
            <a:br>
              <a:rPr lang="en-IN" b="0" dirty="0">
                <a:effectLst/>
              </a:rPr>
            </a:br>
            <a:endParaRPr lang="en-IN" dirty="0"/>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15"/>
          </p:nvPr>
        </p:nvSpPr>
        <p:spPr/>
        <p:txBody>
          <a:bodyPr/>
          <a:lstStyle/>
          <a:p>
            <a:fld id="{0879F475-59B1-4993-848A-C2B683DE9AF5}" type="slidenum">
              <a:rPr lang="en-IN" smtClean="0"/>
              <a:pPr/>
              <a:t>3</a:t>
            </a:fld>
            <a:endParaRPr lang="en-IN"/>
          </a:p>
        </p:txBody>
      </p:sp>
      <p:sp>
        <p:nvSpPr>
          <p:cNvPr id="17" name="Rounded Rectangle 4">
            <a:extLst>
              <a:ext uri="{FF2B5EF4-FFF2-40B4-BE49-F238E27FC236}">
                <a16:creationId xmlns:a16="http://schemas.microsoft.com/office/drawing/2014/main" id="{32605DF5-ED85-4DCC-9353-58089B19C4D2}"/>
              </a:ext>
            </a:extLst>
          </p:cNvPr>
          <p:cNvSpPr/>
          <p:nvPr/>
        </p:nvSpPr>
        <p:spPr>
          <a:xfrm>
            <a:off x="591260" y="1191918"/>
            <a:ext cx="10058870" cy="4642501"/>
          </a:xfrm>
          <a:prstGeom prst="rect">
            <a:avLst/>
          </a:prstGeom>
          <a:noFill/>
          <a:effectLst/>
          <a:scene3d>
            <a:camera prst="orthographicFront"/>
            <a:lightRig rig="threePt" dir="t"/>
          </a:scene3d>
          <a:sp3d>
            <a:bevelT prst="angle"/>
          </a:sp3d>
        </p:spPr>
        <p:style>
          <a:lnRef idx="0">
            <a:scrgbClr r="0" g="0" b="0"/>
          </a:lnRef>
          <a:fillRef idx="1001">
            <a:schemeClr val="dk1"/>
          </a:fillRef>
          <a:effectRef idx="0">
            <a:scrgbClr r="0" g="0" b="0"/>
          </a:effectRef>
          <a:fontRef idx="minor">
            <a:schemeClr val="lt1"/>
          </a:fontRef>
        </p:style>
        <p:txBody>
          <a:bodyPr spcFirstLastPara="0" vert="horz" lIns="91440" tIns="324000" rIns="91440" bIns="72000" numCol="1" spcCol="1270" rtlCol="0" anchorCtr="0">
            <a:normAutofit/>
          </a:bodyPr>
          <a:lstStyle/>
          <a:p>
            <a:pPr>
              <a:lnSpc>
                <a:spcPct val="90000"/>
              </a:lnSpc>
              <a:spcAft>
                <a:spcPct val="35000"/>
              </a:spcAft>
            </a:pPr>
            <a:r>
              <a:rPr lang="en-US" sz="2400" b="1" dirty="0">
                <a:solidFill>
                  <a:schemeClr val="tx1"/>
                </a:solidFill>
                <a:latin typeface="Times New Roman" panose="02020603050405020304" pitchFamily="18" charset="0"/>
                <a:cs typeface="Times New Roman" panose="02020603050405020304" pitchFamily="18" charset="0"/>
              </a:rPr>
              <a:t>Java is popular because it has been designed for ease of use. Some reasons developers continue to choose Java over other programming languages include</a:t>
            </a:r>
            <a:r>
              <a:rPr lang="en-US" sz="2400" b="1" dirty="0" smtClean="0">
                <a:solidFill>
                  <a:schemeClr val="tx1"/>
                </a:solidFill>
                <a:latin typeface="Times New Roman" panose="02020603050405020304" pitchFamily="18" charset="0"/>
                <a:cs typeface="Times New Roman" panose="02020603050405020304" pitchFamily="18" charset="0"/>
              </a:rPr>
              <a:t>:</a:t>
            </a:r>
          </a:p>
          <a:p>
            <a:pPr marL="2171700" lvl="4"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High quality learning resources</a:t>
            </a:r>
          </a:p>
          <a:p>
            <a:pPr marL="2171700" lvl="4"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Inbuilt functions and libraries</a:t>
            </a:r>
          </a:p>
          <a:p>
            <a:pPr marL="2171700" lvl="4"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Active community support</a:t>
            </a:r>
          </a:p>
          <a:p>
            <a:pPr marL="2171700" lvl="4"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High-quality development tools</a:t>
            </a:r>
          </a:p>
          <a:p>
            <a:pPr marL="2171700" lvl="4"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Platform Independent</a:t>
            </a:r>
          </a:p>
          <a:p>
            <a:pPr marL="2171700" lvl="4"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Security</a:t>
            </a:r>
          </a:p>
        </p:txBody>
      </p:sp>
    </p:spTree>
    <p:extLst>
      <p:ext uri="{BB962C8B-B14F-4D97-AF65-F5344CB8AC3E}">
        <p14:creationId xmlns:p14="http://schemas.microsoft.com/office/powerpoint/2010/main" val="34152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6" end="6"/>
                                            </p:txEl>
                                          </p:spTgt>
                                        </p:tgtEl>
                                        <p:attrNameLst>
                                          <p:attrName>style.visibility</p:attrName>
                                        </p:attrNameLst>
                                      </p:cBhvr>
                                      <p:to>
                                        <p:strVal val="visible"/>
                                      </p:to>
                                    </p:set>
                                    <p:animEffect transition="in" filter="fade">
                                      <p:cBhvr>
                                        <p:cTn id="14" dur="1000"/>
                                        <p:tgtEl>
                                          <p:spTgt spid="17">
                                            <p:txEl>
                                              <p:pRg st="6" end="6"/>
                                            </p:txEl>
                                          </p:spTgt>
                                        </p:tgtEl>
                                      </p:cBhvr>
                                    </p:animEffect>
                                    <p:anim calcmode="lin" valueType="num">
                                      <p:cBhvr>
                                        <p:cTn id="15"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1" end="1"/>
                                            </p:txEl>
                                          </p:spTgt>
                                        </p:tgtEl>
                                        <p:attrNameLst>
                                          <p:attrName>style.visibility</p:attrName>
                                        </p:attrNameLst>
                                      </p:cBhvr>
                                      <p:to>
                                        <p:strVal val="visible"/>
                                      </p:to>
                                    </p:set>
                                    <p:animEffect transition="in" filter="fade">
                                      <p:cBhvr>
                                        <p:cTn id="21" dur="1000"/>
                                        <p:tgtEl>
                                          <p:spTgt spid="17">
                                            <p:txEl>
                                              <p:pRg st="1" end="1"/>
                                            </p:txEl>
                                          </p:spTgt>
                                        </p:tgtEl>
                                      </p:cBhvr>
                                    </p:animEffect>
                                    <p:anim calcmode="lin" valueType="num">
                                      <p:cBhvr>
                                        <p:cTn id="22"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2" end="2"/>
                                            </p:txEl>
                                          </p:spTgt>
                                        </p:tgtEl>
                                        <p:attrNameLst>
                                          <p:attrName>style.visibility</p:attrName>
                                        </p:attrNameLst>
                                      </p:cBhvr>
                                      <p:to>
                                        <p:strVal val="visible"/>
                                      </p:to>
                                    </p:set>
                                    <p:animEffect transition="in" filter="fade">
                                      <p:cBhvr>
                                        <p:cTn id="28" dur="1000"/>
                                        <p:tgtEl>
                                          <p:spTgt spid="17">
                                            <p:txEl>
                                              <p:pRg st="2" end="2"/>
                                            </p:txEl>
                                          </p:spTgt>
                                        </p:tgtEl>
                                      </p:cBhvr>
                                    </p:animEffect>
                                    <p:anim calcmode="lin" valueType="num">
                                      <p:cBhvr>
                                        <p:cTn id="29"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animEffect transition="in" filter="fade">
                                      <p:cBhvr>
                                        <p:cTn id="35" dur="1000"/>
                                        <p:tgtEl>
                                          <p:spTgt spid="17">
                                            <p:txEl>
                                              <p:pRg st="3" end="3"/>
                                            </p:txEl>
                                          </p:spTgt>
                                        </p:tgtEl>
                                      </p:cBhvr>
                                    </p:animEffect>
                                    <p:anim calcmode="lin" valueType="num">
                                      <p:cBhvr>
                                        <p:cTn id="36"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xEl>
                                              <p:pRg st="4" end="4"/>
                                            </p:txEl>
                                          </p:spTgt>
                                        </p:tgtEl>
                                        <p:attrNameLst>
                                          <p:attrName>style.visibility</p:attrName>
                                        </p:attrNameLst>
                                      </p:cBhvr>
                                      <p:to>
                                        <p:strVal val="visible"/>
                                      </p:to>
                                    </p:set>
                                    <p:animEffect transition="in" filter="fade">
                                      <p:cBhvr>
                                        <p:cTn id="42" dur="1000"/>
                                        <p:tgtEl>
                                          <p:spTgt spid="17">
                                            <p:txEl>
                                              <p:pRg st="4" end="4"/>
                                            </p:txEl>
                                          </p:spTgt>
                                        </p:tgtEl>
                                      </p:cBhvr>
                                    </p:animEffect>
                                    <p:anim calcmode="lin" valueType="num">
                                      <p:cBhvr>
                                        <p:cTn id="43"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xEl>
                                              <p:pRg st="5" end="5"/>
                                            </p:txEl>
                                          </p:spTgt>
                                        </p:tgtEl>
                                        <p:attrNameLst>
                                          <p:attrName>style.visibility</p:attrName>
                                        </p:attrNameLst>
                                      </p:cBhvr>
                                      <p:to>
                                        <p:strVal val="visible"/>
                                      </p:to>
                                    </p:set>
                                    <p:animEffect transition="in" filter="fade">
                                      <p:cBhvr>
                                        <p:cTn id="49" dur="1000"/>
                                        <p:tgtEl>
                                          <p:spTgt spid="17">
                                            <p:txEl>
                                              <p:pRg st="5" end="5"/>
                                            </p:txEl>
                                          </p:spTgt>
                                        </p:tgtEl>
                                      </p:cBhvr>
                                    </p:animEffect>
                                    <p:anim calcmode="lin" valueType="num">
                                      <p:cBhvr>
                                        <p:cTn id="50"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3944208"/>
          </a:xfrm>
        </p:spPr>
        <p:txBody>
          <a:bodyPr>
            <a:normAutofit/>
          </a:bodyPr>
          <a:lstStyle/>
          <a:p>
            <a:pPr fontAlgn="base"/>
            <a:r>
              <a:rPr lang="en-US" b="1" dirty="0">
                <a:latin typeface="Times New Roman" panose="02020603050405020304" pitchFamily="18" charset="0"/>
                <a:cs typeface="Times New Roman" panose="02020603050405020304" pitchFamily="18" charset="0"/>
              </a:rPr>
              <a:t>If other programmers use your class, try to use the most restrictive access level that makes sense for a particular member. Use private unless you have a good reason not to.</a:t>
            </a:r>
          </a:p>
          <a:p>
            <a:pPr fontAlgn="base"/>
            <a:r>
              <a:rPr lang="en-US" b="1" dirty="0">
                <a:latin typeface="Times New Roman" panose="02020603050405020304" pitchFamily="18" charset="0"/>
                <a:cs typeface="Times New Roman" panose="02020603050405020304" pitchFamily="18" charset="0"/>
              </a:rPr>
              <a:t>Avoid public fields except for constants.</a:t>
            </a:r>
          </a:p>
          <a:p>
            <a:endParaRPr lang="en-IN" dirty="0" smtClean="0"/>
          </a:p>
          <a:p>
            <a:endParaRPr lang="en-IN" dirty="0"/>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Important Points: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30</a:t>
            </a:fld>
            <a:endParaRPr lang="en-IN"/>
          </a:p>
        </p:txBody>
      </p:sp>
      <p:pic>
        <p:nvPicPr>
          <p:cNvPr id="5" name="Picture 4"/>
          <p:cNvPicPr>
            <a:picLocks noChangeAspect="1"/>
          </p:cNvPicPr>
          <p:nvPr/>
        </p:nvPicPr>
        <p:blipFill>
          <a:blip r:embed="rId2"/>
          <a:stretch>
            <a:fillRect/>
          </a:stretch>
        </p:blipFill>
        <p:spPr>
          <a:xfrm>
            <a:off x="483133" y="2592371"/>
            <a:ext cx="10593362" cy="3440784"/>
          </a:xfrm>
          <a:prstGeom prst="rect">
            <a:avLst/>
          </a:prstGeom>
        </p:spPr>
      </p:pic>
    </p:spTree>
    <p:extLst>
      <p:ext uri="{BB962C8B-B14F-4D97-AF65-F5344CB8AC3E}">
        <p14:creationId xmlns:p14="http://schemas.microsoft.com/office/powerpoint/2010/main" val="234615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3963061"/>
          </a:xfrm>
        </p:spPr>
        <p:txBody>
          <a:bodyPr>
            <a:normAutofit/>
          </a:bodyPr>
          <a:lstStyle/>
          <a:p>
            <a:r>
              <a:rPr lang="en-US" sz="2400" b="1" dirty="0">
                <a:latin typeface="Times New Roman" panose="02020603050405020304" pitchFamily="18" charset="0"/>
                <a:cs typeface="Times New Roman" panose="02020603050405020304" pitchFamily="18" charset="0"/>
              </a:rPr>
              <a:t>constructor is one of executable block inside the java class with same name of class </a:t>
            </a:r>
            <a:r>
              <a:rPr lang="en-US" sz="2400" b="1" dirty="0" smtClean="0">
                <a:latin typeface="Times New Roman" panose="02020603050405020304" pitchFamily="18" charset="0"/>
                <a:cs typeface="Times New Roman" panose="02020603050405020304" pitchFamily="18" charset="0"/>
              </a:rPr>
              <a:t>name.</a:t>
            </a:r>
          </a:p>
          <a:p>
            <a:r>
              <a:rPr lang="en-US" sz="2400" b="1" dirty="0">
                <a:latin typeface="Times New Roman" panose="02020603050405020304" pitchFamily="18" charset="0"/>
                <a:cs typeface="Times New Roman" panose="02020603050405020304" pitchFamily="18" charset="0"/>
              </a:rPr>
              <a:t>it is used to creating objects for </a:t>
            </a:r>
            <a:r>
              <a:rPr lang="en-US" sz="2400" b="1" dirty="0" smtClean="0">
                <a:latin typeface="Times New Roman" panose="02020603050405020304" pitchFamily="18" charset="0"/>
                <a:cs typeface="Times New Roman" panose="02020603050405020304" pitchFamily="18" charset="0"/>
              </a:rPr>
              <a:t>that </a:t>
            </a:r>
            <a:r>
              <a:rPr lang="en-US" sz="2400" b="1" dirty="0">
                <a:latin typeface="Times New Roman" panose="02020603050405020304" pitchFamily="18" charset="0"/>
                <a:cs typeface="Times New Roman" panose="02020603050405020304" pitchFamily="18" charset="0"/>
              </a:rPr>
              <a:t>corresponding class and providing initial state for that object. constructor </a:t>
            </a:r>
            <a:r>
              <a:rPr lang="en-US" sz="2400" b="1" dirty="0" smtClean="0">
                <a:latin typeface="Times New Roman" panose="02020603050405020304" pitchFamily="18" charset="0"/>
                <a:cs typeface="Times New Roman" panose="02020603050405020304" pitchFamily="18" charset="0"/>
              </a:rPr>
              <a:t>doesn't </a:t>
            </a:r>
            <a:r>
              <a:rPr lang="en-US" sz="2400" b="1" dirty="0">
                <a:latin typeface="Times New Roman" panose="02020603050405020304" pitchFamily="18" charset="0"/>
                <a:cs typeface="Times New Roman" panose="02020603050405020304" pitchFamily="18" charset="0"/>
              </a:rPr>
              <a:t>have any return type</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the process of defining a block with the same name of class name </a:t>
            </a:r>
            <a:r>
              <a:rPr lang="en-US" sz="2400" b="1" dirty="0" err="1">
                <a:latin typeface="Times New Roman" panose="02020603050405020304" pitchFamily="18" charset="0"/>
                <a:cs typeface="Times New Roman" panose="02020603050405020304" pitchFamily="18" charset="0"/>
              </a:rPr>
              <a:t>wihtout</a:t>
            </a:r>
            <a:r>
              <a:rPr lang="en-US" sz="2400" b="1" dirty="0">
                <a:latin typeface="Times New Roman" panose="02020603050405020304" pitchFamily="18" charset="0"/>
                <a:cs typeface="Times New Roman" panose="02020603050405020304" pitchFamily="18" charset="0"/>
              </a:rPr>
              <a:t> return type is called as a constructor</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using constructor we can create object and give the initial state for objects</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for every object creation constructor will execute.</a:t>
            </a:r>
            <a:endParaRPr lang="en-IN" sz="24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Constructors :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31</a:t>
            </a:fld>
            <a:endParaRPr lang="en-IN"/>
          </a:p>
        </p:txBody>
      </p:sp>
    </p:spTree>
    <p:extLst>
      <p:ext uri="{BB962C8B-B14F-4D97-AF65-F5344CB8AC3E}">
        <p14:creationId xmlns:p14="http://schemas.microsoft.com/office/powerpoint/2010/main" val="2925124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839754"/>
          </a:xfrm>
        </p:spPr>
        <p:txBody>
          <a:bodyPr>
            <a:normAutofit fontScale="92500" lnSpcReduction="20000"/>
          </a:bodyPr>
          <a:lstStyle/>
          <a:p>
            <a:r>
              <a:rPr lang="en-IN" b="1" dirty="0" smtClean="0">
                <a:latin typeface="Times New Roman" panose="02020603050405020304" pitchFamily="18" charset="0"/>
                <a:cs typeface="Times New Roman" panose="02020603050405020304" pitchFamily="18" charset="0"/>
              </a:rPr>
              <a:t>                                                                      class </a:t>
            </a:r>
            <a:r>
              <a:rPr lang="en-IN" b="1" dirty="0" err="1">
                <a:latin typeface="Times New Roman" panose="02020603050405020304" pitchFamily="18" charset="0"/>
                <a:cs typeface="Times New Roman" panose="02020603050405020304" pitchFamily="18" charset="0"/>
              </a:rPr>
              <a:t>ClassName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 declare </a:t>
            </a:r>
            <a:r>
              <a:rPr lang="en-IN" b="1" dirty="0" err="1" smtClean="0">
                <a:latin typeface="Times New Roman" panose="02020603050405020304" pitchFamily="18" charset="0"/>
                <a:cs typeface="Times New Roman" panose="02020603050405020304" pitchFamily="18" charset="0"/>
              </a:rPr>
              <a:t>attribtes</a:t>
            </a:r>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declare constructor</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ClassName</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body of the constructor</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 () : constructor signature </a:t>
            </a:r>
          </a:p>
          <a:p>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ClassName</a:t>
            </a:r>
            <a:r>
              <a:rPr lang="en-IN" b="1" dirty="0">
                <a:latin typeface="Times New Roman" panose="02020603050405020304" pitchFamily="18" charset="0"/>
                <a:cs typeface="Times New Roman" panose="02020603050405020304" pitchFamily="18" charset="0"/>
              </a:rPr>
              <a:t> : constructor name </a:t>
            </a:r>
          </a:p>
          <a:p>
            <a:r>
              <a:rPr lang="en-IN" b="1" dirty="0">
                <a:latin typeface="Times New Roman" panose="02020603050405020304" pitchFamily="18" charset="0"/>
                <a:cs typeface="Times New Roman" panose="02020603050405020304" pitchFamily="18" charset="0"/>
              </a:rPr>
              <a:t>						// {} : constructor body</a:t>
            </a:r>
          </a:p>
          <a:p>
            <a:r>
              <a:rPr lang="en-IN"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S</a:t>
            </a:r>
            <a:r>
              <a:rPr lang="en-IN" dirty="0" smtClean="0">
                <a:effectLst/>
                <a:latin typeface="Times New Roman" panose="02020603050405020304" pitchFamily="18" charset="0"/>
                <a:cs typeface="Times New Roman" panose="02020603050405020304" pitchFamily="18" charset="0"/>
              </a:rPr>
              <a:t>yntax</a:t>
            </a:r>
            <a:r>
              <a:rPr lang="en-IN" dirty="0">
                <a:effectLst/>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32</a:t>
            </a:fld>
            <a:endParaRPr lang="en-IN"/>
          </a:p>
        </p:txBody>
      </p:sp>
    </p:spTree>
    <p:extLst>
      <p:ext uri="{BB962C8B-B14F-4D97-AF65-F5344CB8AC3E}">
        <p14:creationId xmlns:p14="http://schemas.microsoft.com/office/powerpoint/2010/main" val="2641084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41402"/>
            <a:ext cx="11260279" cy="6155703"/>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Ex:</a:t>
            </a:r>
          </a:p>
          <a:p>
            <a:r>
              <a:rPr lang="en-US" b="1" dirty="0">
                <a:latin typeface="Times New Roman" panose="02020603050405020304" pitchFamily="18" charset="0"/>
                <a:cs typeface="Times New Roman" panose="02020603050405020304" pitchFamily="18" charset="0"/>
              </a:rPr>
              <a:t>				class Person{</a:t>
            </a:r>
          </a:p>
          <a:p>
            <a:r>
              <a:rPr lang="en-US" b="1" dirty="0">
                <a:latin typeface="Times New Roman" panose="02020603050405020304" pitchFamily="18" charset="0"/>
                <a:cs typeface="Times New Roman" panose="02020603050405020304" pitchFamily="18" charset="0"/>
              </a:rPr>
              <a:t>				 Person(){</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("I am in Person class constructor");</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class </a:t>
            </a:r>
            <a:r>
              <a:rPr lang="en-US" b="1" dirty="0" err="1">
                <a:latin typeface="Times New Roman" panose="02020603050405020304" pitchFamily="18" charset="0"/>
                <a:cs typeface="Times New Roman" panose="02020603050405020304" pitchFamily="18" charset="0"/>
              </a:rPr>
              <a:t>PersonManager</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public static void main(String </a:t>
            </a:r>
            <a:r>
              <a:rPr lang="en-US" b="1" dirty="0" err="1">
                <a:latin typeface="Times New Roman" panose="02020603050405020304" pitchFamily="18" charset="0"/>
                <a:cs typeface="Times New Roman" panose="02020603050405020304" pitchFamily="18" charset="0"/>
              </a:rPr>
              <a:t>args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Person p1 = new Person();//  here new Person(); is called as calling statement for person class constructor </a:t>
            </a:r>
          </a:p>
          <a:p>
            <a:r>
              <a:rPr lang="en-US" b="1" dirty="0">
                <a:latin typeface="Times New Roman" panose="02020603050405020304" pitchFamily="18" charset="0"/>
                <a:cs typeface="Times New Roman" panose="02020603050405020304" pitchFamily="18" charset="0"/>
              </a:rPr>
              <a:t>				  Person p2= new Person();//  here new Person(); is called as calling statement for person class constructor </a:t>
            </a:r>
          </a:p>
          <a:p>
            <a:r>
              <a:rPr lang="en-US" b="1" dirty="0">
                <a:latin typeface="Times New Roman" panose="02020603050405020304" pitchFamily="18" charset="0"/>
                <a:cs typeface="Times New Roman" panose="02020603050405020304" pitchFamily="18" charset="0"/>
              </a:rPr>
              <a:t>				  Person p3 = new Person();//  here new Person(); is called as calling statement for person class constructor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Note: for every object creation constructor will execute once, without executing constructor we can't able to create object for any class. </a:t>
            </a:r>
          </a:p>
          <a:p>
            <a:r>
              <a:rPr lang="en-US" b="1" dirty="0">
                <a:latin typeface="Times New Roman" panose="02020603050405020304" pitchFamily="18" charset="0"/>
                <a:cs typeface="Times New Roman" panose="02020603050405020304" pitchFamily="18" charset="0"/>
              </a:rPr>
              <a:t>Note: </a:t>
            </a:r>
            <a:r>
              <a:rPr lang="en-US" b="1" dirty="0" err="1">
                <a:latin typeface="Times New Roman" panose="02020603050405020304" pitchFamily="18" charset="0"/>
                <a:cs typeface="Times New Roman" panose="02020603050405020304" pitchFamily="18" charset="0"/>
              </a:rPr>
              <a:t>Contructor</a:t>
            </a:r>
            <a:r>
              <a:rPr lang="en-US" b="1" dirty="0">
                <a:latin typeface="Times New Roman" panose="02020603050405020304" pitchFamily="18" charset="0"/>
                <a:cs typeface="Times New Roman" panose="02020603050405020304" pitchFamily="18" charset="0"/>
              </a:rPr>
              <a:t> only we will create the object and it will give the initial state for the object</a:t>
            </a:r>
            <a:r>
              <a:rPr lang="en-US" b="1"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contructor</a:t>
            </a:r>
            <a:r>
              <a:rPr lang="en-US" b="1" dirty="0">
                <a:latin typeface="Times New Roman" panose="02020603050405020304" pitchFamily="18" charset="0"/>
                <a:cs typeface="Times New Roman" panose="02020603050405020304" pitchFamily="18" charset="0"/>
              </a:rPr>
              <a:t> will act like a mother for objects .</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33</a:t>
            </a:fld>
            <a:endParaRPr lang="en-IN"/>
          </a:p>
        </p:txBody>
      </p:sp>
    </p:spTree>
    <p:extLst>
      <p:ext uri="{BB962C8B-B14F-4D97-AF65-F5344CB8AC3E}">
        <p14:creationId xmlns:p14="http://schemas.microsoft.com/office/powerpoint/2010/main" val="1575050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4269"/>
            <a:ext cx="11260279" cy="6293904"/>
          </a:xfrm>
        </p:spPr>
        <p:txBody>
          <a:bodyPr>
            <a:normAutofit fontScale="85000" lnSpcReduction="20000"/>
          </a:bodyPr>
          <a:lstStyle/>
          <a:p>
            <a:r>
              <a:rPr lang="en-US" b="1" dirty="0" smtClean="0">
                <a:latin typeface="Times New Roman" panose="02020603050405020304" pitchFamily="18" charset="0"/>
                <a:cs typeface="Times New Roman" panose="02020603050405020304" pitchFamily="18" charset="0"/>
              </a:rPr>
              <a:t>Inside </a:t>
            </a:r>
            <a:r>
              <a:rPr lang="en-US" b="1" dirty="0">
                <a:latin typeface="Times New Roman" panose="02020603050405020304" pitchFamily="18" charset="0"/>
                <a:cs typeface="Times New Roman" panose="02020603050405020304" pitchFamily="18" charset="0"/>
              </a:rPr>
              <a:t>constructor only we will get all default values for instance attributes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1. creating object</a:t>
            </a:r>
          </a:p>
          <a:p>
            <a:r>
              <a:rPr lang="en-US" b="1" dirty="0">
                <a:latin typeface="Times New Roman" panose="02020603050405020304" pitchFamily="18" charset="0"/>
                <a:cs typeface="Times New Roman" panose="02020603050405020304" pitchFamily="18" charset="0"/>
              </a:rPr>
              <a:t>				2. providing initial state for object with default value concept</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for every object creation corresponding class </a:t>
            </a:r>
            <a:r>
              <a:rPr lang="en-US" b="1" dirty="0" smtClean="0">
                <a:latin typeface="Times New Roman" panose="02020603050405020304" pitchFamily="18" charset="0"/>
                <a:cs typeface="Times New Roman" panose="02020603050405020304" pitchFamily="18" charset="0"/>
              </a:rPr>
              <a:t>constructor </a:t>
            </a:r>
            <a:r>
              <a:rPr lang="en-US" b="1" dirty="0">
                <a:latin typeface="Times New Roman" panose="02020603050405020304" pitchFamily="18" charset="0"/>
                <a:cs typeface="Times New Roman" panose="02020603050405020304" pitchFamily="18" charset="0"/>
              </a:rPr>
              <a:t>will execute once </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lets create </a:t>
            </a:r>
            <a:r>
              <a:rPr lang="en-US" b="1" dirty="0">
                <a:latin typeface="Times New Roman" panose="02020603050405020304" pitchFamily="18" charset="0"/>
                <a:cs typeface="Times New Roman" panose="02020603050405020304" pitchFamily="18" charset="0"/>
              </a:rPr>
              <a:t>4 objects for person class</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class </a:t>
            </a:r>
            <a:r>
              <a:rPr lang="en-US" b="1" dirty="0">
                <a:latin typeface="Times New Roman" panose="02020603050405020304" pitchFamily="18" charset="0"/>
                <a:cs typeface="Times New Roman" panose="02020603050405020304" pitchFamily="18" charset="0"/>
              </a:rPr>
              <a:t>Person1{</a:t>
            </a:r>
          </a:p>
          <a:p>
            <a:r>
              <a:rPr lang="en-US" b="1" dirty="0">
                <a:latin typeface="Times New Roman" panose="02020603050405020304" pitchFamily="18" charset="0"/>
                <a:cs typeface="Times New Roman" panose="02020603050405020304" pitchFamily="18" charset="0"/>
              </a:rPr>
              <a:t>						Person1(){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("I am in person class constructor");</a:t>
            </a:r>
          </a:p>
          <a:p>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public static void main(String </a:t>
            </a:r>
            <a:r>
              <a:rPr lang="en-US" b="1" dirty="0" err="1">
                <a:latin typeface="Times New Roman" panose="02020603050405020304" pitchFamily="18" charset="0"/>
                <a:cs typeface="Times New Roman" panose="02020603050405020304" pitchFamily="18" charset="0"/>
              </a:rPr>
              <a:t>args</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Person1 p1 = new Person1();</a:t>
            </a:r>
          </a:p>
          <a:p>
            <a:r>
              <a:rPr lang="en-US" b="1" dirty="0">
                <a:latin typeface="Times New Roman" panose="02020603050405020304" pitchFamily="18" charset="0"/>
                <a:cs typeface="Times New Roman" panose="02020603050405020304" pitchFamily="18" charset="0"/>
              </a:rPr>
              <a:t>						 Person1 p2 = new Person1();</a:t>
            </a:r>
          </a:p>
          <a:p>
            <a:r>
              <a:rPr lang="en-US" b="1" dirty="0">
                <a:latin typeface="Times New Roman" panose="02020603050405020304" pitchFamily="18" charset="0"/>
                <a:cs typeface="Times New Roman" panose="02020603050405020304" pitchFamily="18" charset="0"/>
              </a:rPr>
              <a:t>						 Person1 p3 = new Person1();</a:t>
            </a:r>
          </a:p>
          <a:p>
            <a:r>
              <a:rPr lang="en-US" b="1" dirty="0">
                <a:latin typeface="Times New Roman" panose="02020603050405020304" pitchFamily="18" charset="0"/>
                <a:cs typeface="Times New Roman" panose="02020603050405020304" pitchFamily="18" charset="0"/>
              </a:rPr>
              <a:t>						 Person1 p4 = new Person1();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 if we want to create any object we need constructor. without constructor we cant create any object.</a:t>
            </a:r>
          </a:p>
          <a:p>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34</a:t>
            </a:fld>
            <a:endParaRPr lang="en-IN"/>
          </a:p>
        </p:txBody>
      </p:sp>
    </p:spTree>
    <p:extLst>
      <p:ext uri="{BB962C8B-B14F-4D97-AF65-F5344CB8AC3E}">
        <p14:creationId xmlns:p14="http://schemas.microsoft.com/office/powerpoint/2010/main" val="1483035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641023"/>
            <a:ext cx="11260279" cy="5747150"/>
          </a:xfrm>
        </p:spPr>
        <p:txBody>
          <a:bodyPr>
            <a:normAutofit fontScale="77500" lnSpcReduction="20000"/>
          </a:bodyPr>
          <a:lstStyle/>
          <a:p>
            <a:pPr marL="342900" indent="-342900" fontAlgn="base">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constructor that has no parameters is known as default the constructor. A default constructor is invisible. And if we write a constructor with no arguments, the compiler does not create a default constructor. It is taken out. It is being overloaded and called a parameterized constructor. The default constructor changed into the parameterized constructor. But Parameterized constructor can’t change the default constructor</a:t>
            </a:r>
            <a:r>
              <a:rPr lang="en-US" b="1" dirty="0" smtClean="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Java Program to demonstrate</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Default Constructor</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import java.io.*;</a:t>
            </a:r>
          </a:p>
          <a:p>
            <a:pPr marL="342900" indent="-342900" fontAlgn="base">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Driver class</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 </a:t>
            </a:r>
            <a:r>
              <a:rPr lang="en-US" b="1" dirty="0" smtClean="0">
                <a:latin typeface="Times New Roman" panose="02020603050405020304" pitchFamily="18" charset="0"/>
                <a:cs typeface="Times New Roman" panose="02020603050405020304" pitchFamily="18" charset="0"/>
              </a:rPr>
              <a:t>Sample </a:t>
            </a:r>
            <a:r>
              <a:rPr lang="en-US" b="1" dirty="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 Default Constructor</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Sample() </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("Default constructor"); }</a:t>
            </a:r>
          </a:p>
          <a:p>
            <a:pPr marL="342900" indent="-342900" fontAlgn="base">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 Driver function</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public static void main(String[] </a:t>
            </a:r>
            <a:r>
              <a:rPr lang="en-US" b="1" dirty="0" err="1">
                <a:latin typeface="Times New Roman" panose="02020603050405020304" pitchFamily="18" charset="0"/>
                <a:cs typeface="Times New Roman" panose="02020603050405020304" pitchFamily="18" charset="0"/>
              </a:rPr>
              <a:t>args</a:t>
            </a:r>
            <a:r>
              <a:rPr lang="en-US" b="1" dirty="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Sample </a:t>
            </a:r>
            <a:r>
              <a:rPr lang="en-US" b="1" dirty="0">
                <a:latin typeface="Times New Roman" panose="02020603050405020304" pitchFamily="18" charset="0"/>
                <a:cs typeface="Times New Roman" panose="02020603050405020304" pitchFamily="18" charset="0"/>
              </a:rPr>
              <a:t>hello = new </a:t>
            </a:r>
            <a:r>
              <a:rPr lang="en-US" b="1" dirty="0" smtClean="0">
                <a:latin typeface="Times New Roman" panose="02020603050405020304" pitchFamily="18" charset="0"/>
                <a:cs typeface="Times New Roman" panose="02020603050405020304" pitchFamily="18" charset="0"/>
              </a:rPr>
              <a:t>Sample();</a:t>
            </a:r>
            <a:endParaRPr lang="en-US"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p>
          <a:p>
            <a:pPr marL="342900" indent="-342900"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a:xfrm>
            <a:off x="483133" y="129910"/>
            <a:ext cx="11260278" cy="713216"/>
          </a:xfrm>
        </p:spPr>
        <p:txBody>
          <a:bodyPr>
            <a:normAutofit fontScale="90000"/>
          </a:bodyPr>
          <a:lstStyle/>
          <a:p>
            <a:r>
              <a:rPr lang="en-US" dirty="0">
                <a:effectLst/>
                <a:latin typeface="Times New Roman" panose="02020603050405020304" pitchFamily="18" charset="0"/>
                <a:cs typeface="Times New Roman" panose="02020603050405020304" pitchFamily="18" charset="0"/>
              </a:rPr>
              <a:t>Default Constructor in </a:t>
            </a:r>
            <a:r>
              <a:rPr lang="en-US" dirty="0" smtClean="0">
                <a:effectLst/>
                <a:latin typeface="Times New Roman" panose="02020603050405020304" pitchFamily="18" charset="0"/>
                <a:cs typeface="Times New Roman" panose="02020603050405020304" pitchFamily="18" charset="0"/>
              </a:rPr>
              <a:t>Java :</a:t>
            </a:r>
            <a:r>
              <a:rPr lang="en-US" dirty="0"/>
              <a:t/>
            </a:r>
            <a:br>
              <a:rPr lang="en-US" dirty="0"/>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35</a:t>
            </a:fld>
            <a:endParaRPr lang="en-IN"/>
          </a:p>
        </p:txBody>
      </p:sp>
    </p:spTree>
    <p:extLst>
      <p:ext uri="{BB962C8B-B14F-4D97-AF65-F5344CB8AC3E}">
        <p14:creationId xmlns:p14="http://schemas.microsoft.com/office/powerpoint/2010/main" val="3795754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650448"/>
            <a:ext cx="11260279" cy="5825765"/>
          </a:xfrm>
        </p:spPr>
        <p:txBody>
          <a:bodyPr>
            <a:normAutofit fontScale="55000" lnSpcReduction="20000"/>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 constructor that has parameters is known as parameterized constructor. If we want to initialize fields of the class with our own values, then use a parameterized constructor</a:t>
            </a:r>
            <a:r>
              <a:rPr lang="en-US" sz="22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Java Program for Parameterized Constructor</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import java.io.*;</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class </a:t>
            </a:r>
            <a:r>
              <a:rPr lang="en-US" sz="2200" b="1" dirty="0" smtClean="0">
                <a:latin typeface="Times New Roman" panose="02020603050405020304" pitchFamily="18" charset="0"/>
                <a:cs typeface="Times New Roman" panose="02020603050405020304" pitchFamily="18" charset="0"/>
              </a:rPr>
              <a:t>Sample </a:t>
            </a:r>
            <a:r>
              <a:rPr lang="en-US" sz="22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 data members of the class.</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String name;</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int</a:t>
            </a:r>
            <a:r>
              <a:rPr lang="en-US" sz="2200" b="1" dirty="0">
                <a:latin typeface="Times New Roman" panose="02020603050405020304" pitchFamily="18" charset="0"/>
                <a:cs typeface="Times New Roman" panose="02020603050405020304" pitchFamily="18" charset="0"/>
              </a:rPr>
              <a:t> id;</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Sample(String </a:t>
            </a:r>
            <a:r>
              <a:rPr lang="en-US" sz="2200" b="1" dirty="0">
                <a:latin typeface="Times New Roman" panose="02020603050405020304" pitchFamily="18" charset="0"/>
                <a:cs typeface="Times New Roman" panose="02020603050405020304" pitchFamily="18" charset="0"/>
              </a:rPr>
              <a:t>name, </a:t>
            </a:r>
            <a:r>
              <a:rPr lang="en-US" sz="2200" b="1" dirty="0" err="1">
                <a:latin typeface="Times New Roman" panose="02020603050405020304" pitchFamily="18" charset="0"/>
                <a:cs typeface="Times New Roman" panose="02020603050405020304" pitchFamily="18" charset="0"/>
              </a:rPr>
              <a:t>int</a:t>
            </a:r>
            <a:r>
              <a:rPr lang="en-US" sz="2200" b="1" dirty="0">
                <a:latin typeface="Times New Roman" panose="02020603050405020304" pitchFamily="18" charset="0"/>
                <a:cs typeface="Times New Roman" panose="02020603050405020304" pitchFamily="18" charset="0"/>
              </a:rPr>
              <a:t> id)</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this.name = name;</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this.id = id;</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class </a:t>
            </a:r>
            <a:r>
              <a:rPr lang="en-US" sz="2200" b="1" dirty="0" smtClean="0">
                <a:latin typeface="Times New Roman" panose="02020603050405020304" pitchFamily="18" charset="0"/>
                <a:cs typeface="Times New Roman" panose="02020603050405020304" pitchFamily="18" charset="0"/>
              </a:rPr>
              <a:t>Sample1 </a:t>
            </a:r>
            <a:r>
              <a:rPr lang="en-US" sz="22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public static void main(String[] </a:t>
            </a:r>
            <a:r>
              <a:rPr lang="en-US" sz="2200" b="1" dirty="0" err="1">
                <a:latin typeface="Times New Roman" panose="02020603050405020304" pitchFamily="18" charset="0"/>
                <a:cs typeface="Times New Roman" panose="02020603050405020304" pitchFamily="18" charset="0"/>
              </a:rPr>
              <a:t>args</a:t>
            </a:r>
            <a:r>
              <a:rPr lang="en-US" sz="22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 This would invoke the parameterized constructor.</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Sample1 </a:t>
            </a:r>
            <a:r>
              <a:rPr lang="en-US" sz="2200" b="1" dirty="0">
                <a:latin typeface="Times New Roman" panose="02020603050405020304" pitchFamily="18" charset="0"/>
                <a:cs typeface="Times New Roman" panose="02020603050405020304" pitchFamily="18" charset="0"/>
              </a:rPr>
              <a:t>geek1 = new </a:t>
            </a:r>
            <a:r>
              <a:rPr lang="en-US" sz="2200" b="1" dirty="0" smtClean="0">
                <a:latin typeface="Times New Roman" panose="02020603050405020304" pitchFamily="18" charset="0"/>
                <a:cs typeface="Times New Roman" panose="02020603050405020304" pitchFamily="18" charset="0"/>
              </a:rPr>
              <a:t>Sample1("</a:t>
            </a:r>
            <a:r>
              <a:rPr lang="en-US" sz="2200" b="1" dirty="0" err="1">
                <a:latin typeface="Times New Roman" panose="02020603050405020304" pitchFamily="18" charset="0"/>
                <a:cs typeface="Times New Roman" panose="02020603050405020304" pitchFamily="18" charset="0"/>
              </a:rPr>
              <a:t>avinash</a:t>
            </a:r>
            <a:r>
              <a:rPr lang="en-US" sz="2200" b="1" dirty="0">
                <a:latin typeface="Times New Roman" panose="02020603050405020304" pitchFamily="18" charset="0"/>
                <a:cs typeface="Times New Roman" panose="02020603050405020304" pitchFamily="18" charset="0"/>
              </a:rPr>
              <a:t>", 68);</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System.out.println</a:t>
            </a:r>
            <a:r>
              <a:rPr lang="en-US" sz="2200" b="1" dirty="0" smtClean="0">
                <a:latin typeface="Times New Roman" panose="02020603050405020304" pitchFamily="18" charset="0"/>
                <a:cs typeface="Times New Roman" panose="02020603050405020304" pitchFamily="18" charset="0"/>
              </a:rPr>
              <a:t>("Name </a:t>
            </a:r>
            <a:r>
              <a:rPr lang="en-US" sz="2200" b="1" dirty="0">
                <a:latin typeface="Times New Roman" panose="02020603050405020304" pitchFamily="18" charset="0"/>
                <a:cs typeface="Times New Roman" panose="02020603050405020304" pitchFamily="18" charset="0"/>
              </a:rPr>
              <a:t>:" + </a:t>
            </a:r>
            <a:r>
              <a:rPr lang="en-US" sz="2200" b="1" dirty="0" smtClean="0">
                <a:latin typeface="Times New Roman" panose="02020603050405020304" pitchFamily="18" charset="0"/>
                <a:cs typeface="Times New Roman" panose="02020603050405020304" pitchFamily="18" charset="0"/>
              </a:rPr>
              <a:t>geek1.name + </a:t>
            </a:r>
            <a:r>
              <a:rPr lang="en-US" sz="2200" b="1" dirty="0">
                <a:latin typeface="Times New Roman" panose="02020603050405020304" pitchFamily="18" charset="0"/>
                <a:cs typeface="Times New Roman" panose="02020603050405020304" pitchFamily="18" charset="0"/>
              </a:rPr>
              <a:t>" and </a:t>
            </a:r>
            <a:r>
              <a:rPr lang="en-US" sz="2200" b="1" dirty="0" err="1">
                <a:latin typeface="Times New Roman" panose="02020603050405020304" pitchFamily="18" charset="0"/>
                <a:cs typeface="Times New Roman" panose="02020603050405020304" pitchFamily="18" charset="0"/>
              </a:rPr>
              <a:t>GeekId</a:t>
            </a:r>
            <a:r>
              <a:rPr lang="en-US" sz="2200" b="1" dirty="0">
                <a:latin typeface="Times New Roman" panose="02020603050405020304" pitchFamily="18" charset="0"/>
                <a:cs typeface="Times New Roman" panose="02020603050405020304" pitchFamily="18" charset="0"/>
              </a:rPr>
              <a:t> :" + geek1.id);</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83133" y="177044"/>
            <a:ext cx="11260278" cy="713216"/>
          </a:xfrm>
        </p:spPr>
        <p:txBody>
          <a:bodyPr>
            <a:normAutofit fontScale="90000"/>
          </a:bodyPr>
          <a:lstStyle/>
          <a:p>
            <a:r>
              <a:rPr lang="en-IN" dirty="0">
                <a:effectLst/>
                <a:latin typeface="Times New Roman" panose="02020603050405020304" pitchFamily="18" charset="0"/>
                <a:cs typeface="Times New Roman" panose="02020603050405020304" pitchFamily="18" charset="0"/>
              </a:rPr>
              <a:t>Parameterized Constructor in Java</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36</a:t>
            </a:fld>
            <a:endParaRPr lang="en-IN"/>
          </a:p>
        </p:txBody>
      </p:sp>
    </p:spTree>
    <p:extLst>
      <p:ext uri="{BB962C8B-B14F-4D97-AF65-F5344CB8AC3E}">
        <p14:creationId xmlns:p14="http://schemas.microsoft.com/office/powerpoint/2010/main" val="1091457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69683"/>
            <a:ext cx="11260279" cy="6080288"/>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OOPS with constructors known as constructor overloading. Just like methods, we can overload constructors for creating objects in different ways. The compiler differentiates constructors on the </a:t>
            </a:r>
            <a:r>
              <a:rPr lang="en-US" b="1" dirty="0" smtClean="0">
                <a:latin typeface="Times New Roman" panose="02020603050405020304" pitchFamily="18" charset="0"/>
                <a:cs typeface="Times New Roman" panose="02020603050405020304" pitchFamily="18" charset="0"/>
              </a:rPr>
              <a:t>basis </a:t>
            </a:r>
            <a:r>
              <a:rPr lang="en-US" b="1" dirty="0">
                <a:latin typeface="Times New Roman" panose="02020603050405020304" pitchFamily="18" charset="0"/>
                <a:cs typeface="Times New Roman" panose="02020603050405020304" pitchFamily="18" charset="0"/>
              </a:rPr>
              <a:t>of the number of parameters, types of parameters, and order of the parameters.</a:t>
            </a:r>
            <a:r>
              <a:rPr lang="en-US" dirty="0"/>
              <a:t> </a:t>
            </a:r>
            <a:endParaRPr lang="en-US" dirty="0" smtClean="0"/>
          </a:p>
          <a:p>
            <a:endParaRPr lang="en-US" dirty="0"/>
          </a:p>
          <a:p>
            <a:r>
              <a:rPr lang="en-US" b="1" dirty="0">
                <a:latin typeface="Times New Roman" panose="02020603050405020304" pitchFamily="18" charset="0"/>
                <a:cs typeface="Times New Roman" panose="02020603050405020304" pitchFamily="18" charset="0"/>
              </a:rPr>
              <a:t>class Person{</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Person(){// this is called </a:t>
            </a:r>
            <a:r>
              <a:rPr lang="en-US" b="1" dirty="0" err="1">
                <a:latin typeface="Times New Roman" panose="02020603050405020304" pitchFamily="18" charset="0"/>
                <a:cs typeface="Times New Roman" panose="02020603050405020304" pitchFamily="18" charset="0"/>
              </a:rPr>
              <a:t>defination</a:t>
            </a:r>
            <a:r>
              <a:rPr lang="en-US" b="1" dirty="0">
                <a:latin typeface="Times New Roman" panose="02020603050405020304" pitchFamily="18" charset="0"/>
                <a:cs typeface="Times New Roman" panose="02020603050405020304" pitchFamily="18" charset="0"/>
              </a:rPr>
              <a:t> for no </a:t>
            </a:r>
            <a:r>
              <a:rPr lang="en-US" b="1" dirty="0" err="1">
                <a:latin typeface="Times New Roman" panose="02020603050405020304" pitchFamily="18" charset="0"/>
                <a:cs typeface="Times New Roman" panose="02020603050405020304" pitchFamily="18" charset="0"/>
              </a:rPr>
              <a:t>arg</a:t>
            </a:r>
            <a:r>
              <a:rPr lang="en-US" b="1" dirty="0">
                <a:latin typeface="Times New Roman" panose="02020603050405020304" pitchFamily="18" charset="0"/>
                <a:cs typeface="Times New Roman" panose="02020603050405020304" pitchFamily="18" charset="0"/>
              </a:rPr>
              <a:t> constructor</a:t>
            </a:r>
          </a:p>
          <a:p>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("No </a:t>
            </a:r>
            <a:r>
              <a:rPr lang="en-US" b="1" dirty="0" err="1">
                <a:latin typeface="Times New Roman" panose="02020603050405020304" pitchFamily="18" charset="0"/>
                <a:cs typeface="Times New Roman" panose="02020603050405020304" pitchFamily="18" charset="0"/>
              </a:rPr>
              <a:t>arg</a:t>
            </a:r>
            <a:r>
              <a:rPr lang="en-US" b="1" dirty="0">
                <a:latin typeface="Times New Roman" panose="02020603050405020304" pitchFamily="18" charset="0"/>
                <a:cs typeface="Times New Roman" panose="02020603050405020304" pitchFamily="18" charset="0"/>
              </a:rPr>
              <a:t> constructor");</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Person(</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cash){// here signature expects what is the inputs we are expecting from caller</a:t>
            </a:r>
          </a:p>
          <a:p>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type constructor");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Person(</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cash,String</a:t>
            </a:r>
            <a:r>
              <a:rPr lang="en-US" b="1" dirty="0">
                <a:latin typeface="Times New Roman" panose="02020603050405020304" pitchFamily="18" charset="0"/>
                <a:cs typeface="Times New Roman" panose="02020603050405020304" pitchFamily="18" charset="0"/>
              </a:rPr>
              <a:t> party){ // this constructor expecting 1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and 1 string</a:t>
            </a:r>
          </a:p>
          <a:p>
            <a:r>
              <a:rPr lang="en-US" b="1" dirty="0" err="1">
                <a:latin typeface="Times New Roman" panose="02020603050405020304" pitchFamily="18" charset="0"/>
                <a:cs typeface="Times New Roman" panose="02020603050405020304" pitchFamily="18" charset="0"/>
              </a:rPr>
              <a:t>System.out.println</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 String type constructor");				</a:t>
            </a:r>
          </a:p>
          <a:p>
            <a:r>
              <a:rPr lang="en-US" b="1" dirty="0">
                <a:latin typeface="Times New Roman" panose="02020603050405020304" pitchFamily="18" charset="0"/>
                <a:cs typeface="Times New Roman" panose="02020603050405020304" pitchFamily="18" charset="0"/>
              </a:rPr>
              <a:t>			     }</a:t>
            </a:r>
          </a:p>
          <a:p>
            <a:r>
              <a:rPr lang="en-US" dirty="0"/>
              <a:t>				</a:t>
            </a:r>
            <a:endParaRPr lang="en-US" dirty="0" smtClean="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37</a:t>
            </a:fld>
            <a:endParaRPr lang="en-IN"/>
          </a:p>
        </p:txBody>
      </p:sp>
    </p:spTree>
    <p:extLst>
      <p:ext uri="{BB962C8B-B14F-4D97-AF65-F5344CB8AC3E}">
        <p14:creationId xmlns:p14="http://schemas.microsoft.com/office/powerpoint/2010/main" val="495389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
            <a:ext cx="11260279" cy="6388173"/>
          </a:xfrm>
        </p:spPr>
        <p:txBody>
          <a:bodyPr>
            <a:normAutofit fontScale="70000" lnSpcReduction="20000"/>
          </a:bodyPr>
          <a:lstStyle/>
          <a:p>
            <a:r>
              <a:rPr lang="en-IN" b="1" dirty="0">
                <a:latin typeface="Times New Roman" panose="02020603050405020304" pitchFamily="18" charset="0"/>
                <a:cs typeface="Times New Roman" panose="02020603050405020304" pitchFamily="18" charset="0"/>
              </a:rPr>
              <a:t>Person(</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cash,String</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party,String</a:t>
            </a:r>
            <a:r>
              <a:rPr lang="en-IN" b="1" dirty="0">
                <a:latin typeface="Times New Roman" panose="02020603050405020304" pitchFamily="18" charset="0"/>
                <a:cs typeface="Times New Roman" panose="02020603050405020304" pitchFamily="18" charset="0"/>
              </a:rPr>
              <a:t> gift){ // this constructor expecting 1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and 2 string values </a:t>
            </a:r>
          </a:p>
          <a:p>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 String -String type constructor");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Person(</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cash,int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i,double</a:t>
            </a:r>
            <a:r>
              <a:rPr lang="en-IN" b="1" dirty="0">
                <a:latin typeface="Times New Roman" panose="02020603050405020304" pitchFamily="18" charset="0"/>
                <a:cs typeface="Times New Roman" panose="02020603050405020304" pitchFamily="18" charset="0"/>
              </a:rPr>
              <a:t> d){ // this constructor expecting 2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and 1 double values 					  </a:t>
            </a:r>
          </a:p>
          <a:p>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-double type constructor");								</a:t>
            </a: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static public void main(String </a:t>
            </a:r>
            <a:r>
              <a:rPr lang="en-IN" b="1" dirty="0" err="1">
                <a:latin typeface="Times New Roman" panose="02020603050405020304" pitchFamily="18" charset="0"/>
                <a:cs typeface="Times New Roman" panose="02020603050405020304" pitchFamily="18" charset="0"/>
              </a:rPr>
              <a:t>args</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Person p1 = new Person(); // this is called as  calling statement for no </a:t>
            </a:r>
            <a:r>
              <a:rPr lang="en-IN" b="1" dirty="0" err="1">
                <a:latin typeface="Times New Roman" panose="02020603050405020304" pitchFamily="18" charset="0"/>
                <a:cs typeface="Times New Roman" panose="02020603050405020304" pitchFamily="18" charset="0"/>
              </a:rPr>
              <a:t>arg</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constructor</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Person p2 = new </a:t>
            </a:r>
            <a:r>
              <a:rPr lang="en-IN" b="1" dirty="0" err="1">
                <a:latin typeface="Times New Roman" panose="02020603050405020304" pitchFamily="18" charset="0"/>
                <a:cs typeface="Times New Roman" panose="02020603050405020304" pitchFamily="18" charset="0"/>
              </a:rPr>
              <a:t>Perosn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cash);</a:t>
            </a:r>
          </a:p>
          <a:p>
            <a:r>
              <a:rPr lang="en-IN" b="1" dirty="0">
                <a:latin typeface="Times New Roman" panose="02020603050405020304" pitchFamily="18" charset="0"/>
                <a:cs typeface="Times New Roman" panose="02020603050405020304" pitchFamily="18" charset="0"/>
              </a:rPr>
              <a:t>// Person p2 = new </a:t>
            </a:r>
            <a:r>
              <a:rPr lang="en-IN" b="1" dirty="0" err="1">
                <a:latin typeface="Times New Roman" panose="02020603050405020304" pitchFamily="18" charset="0"/>
                <a:cs typeface="Times New Roman" panose="02020603050405020304" pitchFamily="18" charset="0"/>
              </a:rPr>
              <a:t>Perosn</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cash,String</a:t>
            </a:r>
            <a:r>
              <a:rPr lang="en-IN" b="1" dirty="0">
                <a:latin typeface="Times New Roman" panose="02020603050405020304" pitchFamily="18" charset="0"/>
                <a:cs typeface="Times New Roman" panose="02020603050405020304" pitchFamily="18" charset="0"/>
              </a:rPr>
              <a:t> party</a:t>
            </a: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Person p2 = new </a:t>
            </a:r>
            <a:r>
              <a:rPr lang="en-IN" b="1" dirty="0" err="1">
                <a:latin typeface="Times New Roman" panose="02020603050405020304" pitchFamily="18" charset="0"/>
                <a:cs typeface="Times New Roman" panose="02020603050405020304" pitchFamily="18" charset="0"/>
              </a:rPr>
              <a:t>Perosn</a:t>
            </a:r>
            <a:r>
              <a:rPr lang="en-IN" b="1" dirty="0">
                <a:latin typeface="Times New Roman" panose="02020603050405020304" pitchFamily="18" charset="0"/>
                <a:cs typeface="Times New Roman" panose="02020603050405020304" pitchFamily="18" charset="0"/>
              </a:rPr>
              <a:t>(100);</a:t>
            </a:r>
          </a:p>
          <a:p>
            <a:r>
              <a:rPr lang="en-IN" b="1" dirty="0">
                <a:latin typeface="Times New Roman" panose="02020603050405020304" pitchFamily="18" charset="0"/>
                <a:cs typeface="Times New Roman" panose="02020603050405020304" pitchFamily="18" charset="0"/>
              </a:rPr>
              <a:t>Person p3 = new </a:t>
            </a:r>
            <a:r>
              <a:rPr lang="en-IN" b="1" dirty="0" err="1">
                <a:latin typeface="Times New Roman" panose="02020603050405020304" pitchFamily="18" charset="0"/>
                <a:cs typeface="Times New Roman" panose="02020603050405020304" pitchFamily="18" charset="0"/>
              </a:rPr>
              <a:t>Perosn</a:t>
            </a:r>
            <a:r>
              <a:rPr lang="en-IN" b="1" dirty="0">
                <a:latin typeface="Times New Roman" panose="02020603050405020304" pitchFamily="18" charset="0"/>
                <a:cs typeface="Times New Roman" panose="02020603050405020304" pitchFamily="18" charset="0"/>
              </a:rPr>
              <a:t>(10,"drink party");</a:t>
            </a:r>
          </a:p>
          <a:p>
            <a:r>
              <a:rPr lang="en-IN" b="1" dirty="0">
                <a:latin typeface="Times New Roman" panose="02020603050405020304" pitchFamily="18" charset="0"/>
                <a:cs typeface="Times New Roman" panose="02020603050405020304" pitchFamily="18" charset="0"/>
              </a:rPr>
              <a:t>Person p4 =  new Person(10000,"coffee party", "mobile");</a:t>
            </a:r>
          </a:p>
          <a:p>
            <a:r>
              <a:rPr lang="en-IN" b="1" dirty="0">
                <a:latin typeface="Times New Roman" panose="02020603050405020304" pitchFamily="18" charset="0"/>
                <a:cs typeface="Times New Roman" panose="02020603050405020304" pitchFamily="18" charset="0"/>
              </a:rPr>
              <a:t>Person p5 =  new Person(10,"abc", "</a:t>
            </a:r>
            <a:r>
              <a:rPr lang="en-IN" b="1" dirty="0" err="1">
                <a:latin typeface="Times New Roman" panose="02020603050405020304" pitchFamily="18" charset="0"/>
                <a:cs typeface="Times New Roman" panose="02020603050405020304" pitchFamily="18" charset="0"/>
              </a:rPr>
              <a:t>xzyz</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Person p5 =  new Person(1,20, 5.7);					 		 </a:t>
            </a:r>
          </a:p>
          <a:p>
            <a:r>
              <a:rPr lang="en-IN" b="1" dirty="0">
                <a:latin typeface="Times New Roman" panose="02020603050405020304" pitchFamily="18" charset="0"/>
                <a:cs typeface="Times New Roman" panose="02020603050405020304" pitchFamily="18" charset="0"/>
              </a:rPr>
              <a:t>Person p6 =  new Person(100,2000, "String");//CTE</a:t>
            </a:r>
          </a:p>
          <a:p>
            <a:r>
              <a:rPr lang="en-IN" b="1" dirty="0">
                <a:latin typeface="Times New Roman" panose="02020603050405020304" pitchFamily="18" charset="0"/>
                <a:cs typeface="Times New Roman" panose="02020603050405020304" pitchFamily="18" charset="0"/>
              </a:rPr>
              <a:t>// this is a calling </a:t>
            </a:r>
            <a:r>
              <a:rPr lang="en-IN" b="1" dirty="0" err="1">
                <a:latin typeface="Times New Roman" panose="02020603050405020304" pitchFamily="18" charset="0"/>
                <a:cs typeface="Times New Roman" panose="02020603050405020304" pitchFamily="18" charset="0"/>
              </a:rPr>
              <a:t>stament</a:t>
            </a:r>
            <a:r>
              <a:rPr lang="en-IN" b="1" dirty="0">
                <a:latin typeface="Times New Roman" panose="02020603050405020304" pitchFamily="18" charset="0"/>
                <a:cs typeface="Times New Roman" panose="02020603050405020304" pitchFamily="18" charset="0"/>
              </a:rPr>
              <a:t> for </a:t>
            </a:r>
            <a:r>
              <a:rPr lang="en-IN" b="1" dirty="0" err="1">
                <a:latin typeface="Times New Roman" panose="02020603050405020304" pitchFamily="18" charset="0"/>
                <a:cs typeface="Times New Roman" panose="02020603050405020304" pitchFamily="18" charset="0"/>
              </a:rPr>
              <a:t>int,int,String</a:t>
            </a:r>
            <a:r>
              <a:rPr lang="en-IN" b="1" dirty="0">
                <a:latin typeface="Times New Roman" panose="02020603050405020304" pitchFamily="18" charset="0"/>
                <a:cs typeface="Times New Roman" panose="02020603050405020304" pitchFamily="18" charset="0"/>
              </a:rPr>
              <a:t> type constructor but there is not </a:t>
            </a:r>
            <a:r>
              <a:rPr lang="en-IN" b="1" dirty="0" err="1">
                <a:latin typeface="Times New Roman" panose="02020603050405020304" pitchFamily="18" charset="0"/>
                <a:cs typeface="Times New Roman" panose="02020603050405020304" pitchFamily="18" charset="0"/>
              </a:rPr>
              <a:t>defination</a:t>
            </a:r>
            <a:r>
              <a:rPr lang="en-IN" b="1" dirty="0">
                <a:latin typeface="Times New Roman" panose="02020603050405020304" pitchFamily="18" charset="0"/>
                <a:cs typeface="Times New Roman" panose="02020603050405020304" pitchFamily="18" charset="0"/>
              </a:rPr>
              <a:t> this</a:t>
            </a:r>
          </a:p>
          <a:p>
            <a:r>
              <a:rPr lang="en-IN" b="1" dirty="0">
                <a:latin typeface="Times New Roman" panose="02020603050405020304" pitchFamily="18" charset="0"/>
                <a:cs typeface="Times New Roman" panose="02020603050405020304" pitchFamily="18" charset="0"/>
              </a:rPr>
              <a:t>// calling statement so we will get the compile time error</a:t>
            </a: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5"/>
          </p:nvPr>
        </p:nvSpPr>
        <p:spPr/>
        <p:txBody>
          <a:bodyPr/>
          <a:lstStyle/>
          <a:p>
            <a:fld id="{0879F475-59B1-4993-848A-C2B683DE9AF5}" type="slidenum">
              <a:rPr lang="en-IN" smtClean="0"/>
              <a:pPr/>
              <a:t>38</a:t>
            </a:fld>
            <a:endParaRPr lang="en-IN"/>
          </a:p>
        </p:txBody>
      </p:sp>
    </p:spTree>
    <p:extLst>
      <p:ext uri="{BB962C8B-B14F-4D97-AF65-F5344CB8AC3E}">
        <p14:creationId xmlns:p14="http://schemas.microsoft.com/office/powerpoint/2010/main" val="1181718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245865"/>
          </a:xfrm>
        </p:spPr>
        <p:txBody>
          <a:bodyPr>
            <a:normAutofit fontScale="92500" lnSpcReduction="20000"/>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static keyword in Java is mainly used for memory management.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static keyword in Java is used to share the same variable or method of a given class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users can apply static keywords with variables, methods, blocks, and nested classes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static keyword belongs to the class than an instance of the </a:t>
            </a:r>
            <a:r>
              <a:rPr lang="en-US" b="1" dirty="0" smtClean="0">
                <a:latin typeface="Times New Roman" panose="02020603050405020304" pitchFamily="18" charset="0"/>
                <a:cs typeface="Times New Roman" panose="02020603050405020304" pitchFamily="18" charset="0"/>
              </a:rPr>
              <a:t>class.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static keyword is used for a constant variable or a method that is the same for every instance of a class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r>
              <a:rPr lang="en-US" b="1" dirty="0"/>
              <a:t>The </a:t>
            </a:r>
            <a:r>
              <a:rPr lang="en-US" b="1" i="1" dirty="0"/>
              <a:t>static</a:t>
            </a:r>
            <a:r>
              <a:rPr lang="en-US" b="1" dirty="0"/>
              <a:t> keyword is a non-access modifier in Java that is applicable for the following:</a:t>
            </a:r>
            <a:r>
              <a:rPr lang="en-US" dirty="0"/>
              <a:t> </a:t>
            </a:r>
            <a:endParaRPr lang="en-US" dirty="0" smtClean="0"/>
          </a:p>
          <a:p>
            <a:endParaRPr lang="en-US" dirty="0" smtClean="0"/>
          </a:p>
          <a:p>
            <a:pPr marL="1028700" lvl="1" indent="-3429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Blocks</a:t>
            </a:r>
          </a:p>
          <a:p>
            <a:pPr marL="1028700" lvl="1" indent="-3429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Variables</a:t>
            </a:r>
          </a:p>
          <a:p>
            <a:pPr marL="1028700" lvl="1" indent="-3429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Methods</a:t>
            </a:r>
          </a:p>
          <a:p>
            <a:pPr marL="1028700" lvl="1" indent="-3429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Classes</a:t>
            </a:r>
          </a:p>
          <a:p>
            <a:endParaRPr lang="en-US" b="1"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Static Members of a Class, Scopes, Blocks, </a:t>
            </a:r>
            <a:r>
              <a:rPr lang="en-US" sz="2400" dirty="0" smtClean="0">
                <a:latin typeface="Times New Roman" panose="02020603050405020304" pitchFamily="18" charset="0"/>
                <a:cs typeface="Times New Roman" panose="02020603050405020304" pitchFamily="18" charset="0"/>
              </a:rPr>
              <a:t>References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Objects</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39</a:t>
            </a:fld>
            <a:endParaRPr lang="en-IN"/>
          </a:p>
        </p:txBody>
      </p:sp>
    </p:spTree>
    <p:extLst>
      <p:ext uri="{BB962C8B-B14F-4D97-AF65-F5344CB8AC3E}">
        <p14:creationId xmlns:p14="http://schemas.microsoft.com/office/powerpoint/2010/main" val="363970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060F4-138D-443D-863B-B2E68501BB01}"/>
              </a:ext>
            </a:extLst>
          </p:cNvPr>
          <p:cNvSpPr>
            <a:spLocks noGrp="1"/>
          </p:cNvSpPr>
          <p:nvPr>
            <p:ph type="title"/>
          </p:nvPr>
        </p:nvSpPr>
        <p:spPr/>
        <p:txBody>
          <a:bodyPr>
            <a:normAutofit fontScale="90000"/>
          </a:bodyPr>
          <a:lstStyle/>
          <a:p>
            <a:r>
              <a:rPr lang="en-IN" sz="3600" dirty="0">
                <a:effectLst/>
                <a:latin typeface="Times New Roman" panose="02020603050405020304" pitchFamily="18" charset="0"/>
                <a:cs typeface="Times New Roman" panose="02020603050405020304" pitchFamily="18" charset="0"/>
              </a:rPr>
              <a:t>How does Java work</a:t>
            </a:r>
            <a:r>
              <a:rPr lang="en-IN" sz="3600" dirty="0" smtClean="0">
                <a:effectLst/>
                <a:latin typeface="Times New Roman" panose="02020603050405020304" pitchFamily="18" charset="0"/>
                <a:cs typeface="Times New Roman" panose="02020603050405020304" pitchFamily="18" charset="0"/>
              </a:rPr>
              <a:t>?</a:t>
            </a:r>
            <a:r>
              <a:rPr lang="en-IN" b="0" dirty="0">
                <a:effectLst/>
              </a:rPr>
              <a:t/>
            </a:r>
            <a:br>
              <a:rPr lang="en-IN" b="0" dirty="0">
                <a:effectLst/>
              </a:rPr>
            </a:br>
            <a:endParaRPr lang="en-IN" dirty="0"/>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15"/>
          </p:nvPr>
        </p:nvSpPr>
        <p:spPr/>
        <p:txBody>
          <a:bodyPr/>
          <a:lstStyle/>
          <a:p>
            <a:fld id="{0879F475-59B1-4993-848A-C2B683DE9AF5}" type="slidenum">
              <a:rPr lang="en-IN" smtClean="0"/>
              <a:pPr/>
              <a:t>4</a:t>
            </a:fld>
            <a:endParaRPr lang="en-IN"/>
          </a:p>
        </p:txBody>
      </p:sp>
      <p:sp>
        <p:nvSpPr>
          <p:cNvPr id="17" name="Rounded Rectangle 4">
            <a:extLst>
              <a:ext uri="{FF2B5EF4-FFF2-40B4-BE49-F238E27FC236}">
                <a16:creationId xmlns:a16="http://schemas.microsoft.com/office/drawing/2014/main" id="{32605DF5-ED85-4DCC-9353-58089B19C4D2}"/>
              </a:ext>
            </a:extLst>
          </p:cNvPr>
          <p:cNvSpPr/>
          <p:nvPr/>
        </p:nvSpPr>
        <p:spPr>
          <a:xfrm>
            <a:off x="572407" y="1191918"/>
            <a:ext cx="10058870" cy="4850663"/>
          </a:xfrm>
          <a:prstGeom prst="rect">
            <a:avLst/>
          </a:prstGeom>
          <a:noFill/>
          <a:effectLst/>
          <a:scene3d>
            <a:camera prst="orthographicFront"/>
            <a:lightRig rig="threePt" dir="t"/>
          </a:scene3d>
          <a:sp3d>
            <a:bevelT prst="angle"/>
          </a:sp3d>
        </p:spPr>
        <p:style>
          <a:lnRef idx="0">
            <a:scrgbClr r="0" g="0" b="0"/>
          </a:lnRef>
          <a:fillRef idx="1001">
            <a:schemeClr val="dk1"/>
          </a:fillRef>
          <a:effectRef idx="0">
            <a:scrgbClr r="0" g="0" b="0"/>
          </a:effectRef>
          <a:fontRef idx="minor">
            <a:schemeClr val="lt1"/>
          </a:fontRef>
        </p:style>
        <p:txBody>
          <a:bodyPr spcFirstLastPara="0" vert="horz" lIns="91440" tIns="324000" rIns="91440" bIns="72000" numCol="1" spcCol="1270" rtlCol="0" anchorCtr="0">
            <a:normAutofit fontScale="70000" lnSpcReduction="20000"/>
          </a:bodyPr>
          <a:lstStyle/>
          <a:p>
            <a:pPr>
              <a:lnSpc>
                <a:spcPct val="90000"/>
              </a:lnSpc>
              <a:spcAft>
                <a:spcPct val="35000"/>
              </a:spcAft>
            </a:pPr>
            <a:r>
              <a:rPr lang="en-US" sz="2400" b="1" dirty="0">
                <a:solidFill>
                  <a:schemeClr val="tx1"/>
                </a:solidFill>
                <a:latin typeface="Times New Roman" panose="02020603050405020304" pitchFamily="18" charset="0"/>
                <a:cs typeface="Times New Roman" panose="02020603050405020304" pitchFamily="18" charset="0"/>
              </a:rPr>
              <a:t>All programming languages are a means to communicate with machines. Machine hardware only responds to electronic communication. High-level programming languages like Java act as a bridge between human language and hardware language. To use Java, a developer needs to understand two things</a:t>
            </a:r>
            <a:r>
              <a:rPr lang="en-US" sz="2400" b="1" dirty="0" smtClean="0">
                <a:solidFill>
                  <a:schemeClr val="tx1"/>
                </a:solidFill>
                <a:latin typeface="Times New Roman" panose="02020603050405020304" pitchFamily="18" charset="0"/>
                <a:cs typeface="Times New Roman" panose="02020603050405020304" pitchFamily="18" charset="0"/>
              </a:rPr>
              <a:t>:</a:t>
            </a:r>
          </a:p>
          <a:p>
            <a:pPr>
              <a:lnSpc>
                <a:spcPct val="90000"/>
              </a:lnSpc>
              <a:spcAft>
                <a:spcPct val="35000"/>
              </a:spcAft>
            </a:pPr>
            <a:r>
              <a:rPr lang="en-US" sz="2400" b="1" dirty="0">
                <a:solidFill>
                  <a:schemeClr val="tx1"/>
                </a:solidFill>
                <a:latin typeface="Times New Roman" panose="02020603050405020304" pitchFamily="18" charset="0"/>
                <a:cs typeface="Times New Roman" panose="02020603050405020304" pitchFamily="18" charset="0"/>
              </a:rPr>
              <a:t>1. Java language and </a:t>
            </a:r>
            <a:r>
              <a:rPr lang="en-US" sz="2400" b="1" dirty="0" smtClean="0">
                <a:solidFill>
                  <a:schemeClr val="tx1"/>
                </a:solidFill>
                <a:latin typeface="Times New Roman" panose="02020603050405020304" pitchFamily="18" charset="0"/>
                <a:cs typeface="Times New Roman" panose="02020603050405020304" pitchFamily="18" charset="0"/>
              </a:rPr>
              <a:t>APIs</a:t>
            </a:r>
            <a:endParaRPr lang="en-US" sz="2400" b="1" dirty="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rPr>
              <a:t>This </a:t>
            </a:r>
            <a:r>
              <a:rPr lang="en-US" sz="2400" b="1" dirty="0">
                <a:solidFill>
                  <a:schemeClr val="tx1"/>
                </a:solidFill>
                <a:latin typeface="Times New Roman" panose="02020603050405020304" pitchFamily="18" charset="0"/>
                <a:cs typeface="Times New Roman" panose="02020603050405020304" pitchFamily="18" charset="0"/>
              </a:rPr>
              <a:t>is the front-end communication between the developer and the Java </a:t>
            </a:r>
            <a:r>
              <a:rPr lang="en-US" sz="2400" b="1" dirty="0" smtClean="0">
                <a:solidFill>
                  <a:schemeClr val="tx1"/>
                </a:solidFill>
                <a:latin typeface="Times New Roman" panose="02020603050405020304" pitchFamily="18" charset="0"/>
                <a:cs typeface="Times New Roman" panose="02020603050405020304" pitchFamily="18" charset="0"/>
              </a:rPr>
              <a:t>platform.</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Java defines the syntax and semantics of the Java programming language</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This includes the basic vocabulary and rules used to write algorithms such as primitive data types, if/else blocks, loops, etc</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APIs are important software components bundled with the Java Platform. </a:t>
            </a:r>
            <a:endParaRPr lang="en-US" sz="2400" b="1"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These are pre-written Java programs that can plug and play existing functionality into your own code.</a:t>
            </a:r>
            <a:endParaRPr lang="en-US" sz="2400" b="1" dirty="0" smtClean="0">
              <a:solidFill>
                <a:schemeClr val="tx1"/>
              </a:solidFill>
              <a:latin typeface="Times New Roman" panose="02020603050405020304" pitchFamily="18" charset="0"/>
              <a:cs typeface="Times New Roman" panose="02020603050405020304" pitchFamily="18" charset="0"/>
            </a:endParaRPr>
          </a:p>
          <a:p>
            <a:pPr>
              <a:lnSpc>
                <a:spcPct val="90000"/>
              </a:lnSpc>
              <a:spcAft>
                <a:spcPct val="35000"/>
              </a:spcAft>
            </a:pPr>
            <a:r>
              <a:rPr lang="en-US" sz="2400" b="1" dirty="0">
                <a:solidFill>
                  <a:schemeClr val="tx1"/>
                </a:solidFill>
                <a:latin typeface="Times New Roman" panose="02020603050405020304" pitchFamily="18" charset="0"/>
                <a:cs typeface="Times New Roman" panose="02020603050405020304" pitchFamily="18" charset="0"/>
              </a:rPr>
              <a:t>2. Java Virtual Machine</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This is the back-end communication between the Java platform and the underlying hardware</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The Java Virtual Machine acts as an additional abstraction layer between the Java platform and the underlying machine hardware. </a:t>
            </a:r>
            <a:endParaRPr lang="en-US" sz="2400" b="1"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Aft>
                <a:spcPct val="35000"/>
              </a:spcAf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Java source code can run only on those machines that have JVM installed on them</a:t>
            </a:r>
            <a:endParaRPr lang="en-US" sz="2400" b="1" dirty="0" smtClean="0">
              <a:solidFill>
                <a:schemeClr val="tx1"/>
              </a:solidFill>
              <a:latin typeface="Times New Roman" panose="02020603050405020304" pitchFamily="18" charset="0"/>
              <a:cs typeface="Times New Roman" panose="02020603050405020304" pitchFamily="18" charset="0"/>
            </a:endParaRPr>
          </a:p>
          <a:p>
            <a:pPr>
              <a:lnSpc>
                <a:spcPct val="90000"/>
              </a:lnSpc>
              <a:spcAft>
                <a:spcPct val="35000"/>
              </a:spcAft>
            </a:pPr>
            <a:r>
              <a:rPr lang="en-US" sz="2400" b="1" dirty="0" smtClean="0">
                <a:solidFill>
                  <a:schemeClr val="tx1"/>
                </a:solidFill>
                <a:latin typeface="Times New Roman" panose="02020603050405020304" pitchFamily="18" charset="0"/>
                <a:cs typeface="Times New Roman" panose="02020603050405020304" pitchFamily="18" charset="0"/>
              </a:rPr>
              <a:t>     </a:t>
            </a:r>
          </a:p>
          <a:p>
            <a:pPr>
              <a:lnSpc>
                <a:spcPct val="90000"/>
              </a:lnSpc>
              <a:spcAft>
                <a:spcPct val="35000"/>
              </a:spcAft>
            </a:pPr>
            <a:r>
              <a:rPr lang="en-US" sz="2400" b="1" dirty="0" smtClean="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33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2" end="2"/>
                                            </p:txEl>
                                          </p:spTgt>
                                        </p:tgtEl>
                                        <p:attrNameLst>
                                          <p:attrName>style.visibility</p:attrName>
                                        </p:attrNameLst>
                                      </p:cBhvr>
                                      <p:to>
                                        <p:strVal val="visible"/>
                                      </p:to>
                                    </p:set>
                                    <p:animEffect transition="in" filter="fade">
                                      <p:cBhvr>
                                        <p:cTn id="14" dur="1000"/>
                                        <p:tgtEl>
                                          <p:spTgt spid="17">
                                            <p:txEl>
                                              <p:pRg st="2" end="2"/>
                                            </p:txEl>
                                          </p:spTgt>
                                        </p:tgtEl>
                                      </p:cBhvr>
                                    </p:animEffect>
                                    <p:anim calcmode="lin" valueType="num">
                                      <p:cBhvr>
                                        <p:cTn id="15"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animEffect transition="in" filter="fade">
                                      <p:cBhvr>
                                        <p:cTn id="21" dur="1000"/>
                                        <p:tgtEl>
                                          <p:spTgt spid="17">
                                            <p:txEl>
                                              <p:pRg st="3" end="3"/>
                                            </p:txEl>
                                          </p:spTgt>
                                        </p:tgtEl>
                                      </p:cBhvr>
                                    </p:animEffect>
                                    <p:anim calcmode="lin" valueType="num">
                                      <p:cBhvr>
                                        <p:cTn id="22"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4" end="4"/>
                                            </p:txEl>
                                          </p:spTgt>
                                        </p:tgtEl>
                                        <p:attrNameLst>
                                          <p:attrName>style.visibility</p:attrName>
                                        </p:attrNameLst>
                                      </p:cBhvr>
                                      <p:to>
                                        <p:strVal val="visible"/>
                                      </p:to>
                                    </p:set>
                                    <p:animEffect transition="in" filter="fade">
                                      <p:cBhvr>
                                        <p:cTn id="28" dur="1000"/>
                                        <p:tgtEl>
                                          <p:spTgt spid="17">
                                            <p:txEl>
                                              <p:pRg st="4" end="4"/>
                                            </p:txEl>
                                          </p:spTgt>
                                        </p:tgtEl>
                                      </p:cBhvr>
                                    </p:animEffect>
                                    <p:anim calcmode="lin" valueType="num">
                                      <p:cBhvr>
                                        <p:cTn id="29"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xEl>
                                              <p:pRg st="5" end="5"/>
                                            </p:txEl>
                                          </p:spTgt>
                                        </p:tgtEl>
                                        <p:attrNameLst>
                                          <p:attrName>style.visibility</p:attrName>
                                        </p:attrNameLst>
                                      </p:cBhvr>
                                      <p:to>
                                        <p:strVal val="visible"/>
                                      </p:to>
                                    </p:set>
                                    <p:animEffect transition="in" filter="fade">
                                      <p:cBhvr>
                                        <p:cTn id="35" dur="1000"/>
                                        <p:tgtEl>
                                          <p:spTgt spid="17">
                                            <p:txEl>
                                              <p:pRg st="5" end="5"/>
                                            </p:txEl>
                                          </p:spTgt>
                                        </p:tgtEl>
                                      </p:cBhvr>
                                    </p:animEffect>
                                    <p:anim calcmode="lin" valueType="num">
                                      <p:cBhvr>
                                        <p:cTn id="36"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xEl>
                                              <p:pRg st="6" end="6"/>
                                            </p:txEl>
                                          </p:spTgt>
                                        </p:tgtEl>
                                        <p:attrNameLst>
                                          <p:attrName>style.visibility</p:attrName>
                                        </p:attrNameLst>
                                      </p:cBhvr>
                                      <p:to>
                                        <p:strVal val="visible"/>
                                      </p:to>
                                    </p:set>
                                    <p:animEffect transition="in" filter="fade">
                                      <p:cBhvr>
                                        <p:cTn id="42" dur="1000"/>
                                        <p:tgtEl>
                                          <p:spTgt spid="17">
                                            <p:txEl>
                                              <p:pRg st="6" end="6"/>
                                            </p:txEl>
                                          </p:spTgt>
                                        </p:tgtEl>
                                      </p:cBhvr>
                                    </p:animEffect>
                                    <p:anim calcmode="lin" valueType="num">
                                      <p:cBhvr>
                                        <p:cTn id="43"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xEl>
                                              <p:pRg st="8" end="8"/>
                                            </p:txEl>
                                          </p:spTgt>
                                        </p:tgtEl>
                                        <p:attrNameLst>
                                          <p:attrName>style.visibility</p:attrName>
                                        </p:attrNameLst>
                                      </p:cBhvr>
                                      <p:to>
                                        <p:strVal val="visible"/>
                                      </p:to>
                                    </p:set>
                                    <p:animEffect transition="in" filter="fade">
                                      <p:cBhvr>
                                        <p:cTn id="49" dur="1000"/>
                                        <p:tgtEl>
                                          <p:spTgt spid="17">
                                            <p:txEl>
                                              <p:pRg st="8" end="8"/>
                                            </p:txEl>
                                          </p:spTgt>
                                        </p:tgtEl>
                                      </p:cBhvr>
                                    </p:animEffect>
                                    <p:anim calcmode="lin" valueType="num">
                                      <p:cBhvr>
                                        <p:cTn id="50" dur="1000" fill="hold"/>
                                        <p:tgtEl>
                                          <p:spTgt spid="1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
                                            <p:txEl>
                                              <p:pRg st="9" end="9"/>
                                            </p:txEl>
                                          </p:spTgt>
                                        </p:tgtEl>
                                        <p:attrNameLst>
                                          <p:attrName>style.visibility</p:attrName>
                                        </p:attrNameLst>
                                      </p:cBhvr>
                                      <p:to>
                                        <p:strVal val="visible"/>
                                      </p:to>
                                    </p:set>
                                    <p:animEffect transition="in" filter="fade">
                                      <p:cBhvr>
                                        <p:cTn id="56" dur="1000"/>
                                        <p:tgtEl>
                                          <p:spTgt spid="17">
                                            <p:txEl>
                                              <p:pRg st="9" end="9"/>
                                            </p:txEl>
                                          </p:spTgt>
                                        </p:tgtEl>
                                      </p:cBhvr>
                                    </p:animEffect>
                                    <p:anim calcmode="lin" valueType="num">
                                      <p:cBhvr>
                                        <p:cTn id="57" dur="1000" fill="hold"/>
                                        <p:tgtEl>
                                          <p:spTgt spid="1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7">
                                            <p:txEl>
                                              <p:pRg st="10" end="10"/>
                                            </p:txEl>
                                          </p:spTgt>
                                        </p:tgtEl>
                                        <p:attrNameLst>
                                          <p:attrName>style.visibility</p:attrName>
                                        </p:attrNameLst>
                                      </p:cBhvr>
                                      <p:to>
                                        <p:strVal val="visible"/>
                                      </p:to>
                                    </p:set>
                                    <p:animEffect transition="in" filter="fade">
                                      <p:cBhvr>
                                        <p:cTn id="63" dur="1000"/>
                                        <p:tgtEl>
                                          <p:spTgt spid="17">
                                            <p:txEl>
                                              <p:pRg st="10" end="10"/>
                                            </p:txEl>
                                          </p:spTgt>
                                        </p:tgtEl>
                                      </p:cBhvr>
                                    </p:animEffect>
                                    <p:anim calcmode="lin" valueType="num">
                                      <p:cBhvr>
                                        <p:cTn id="64" dur="1000" fill="hold"/>
                                        <p:tgtEl>
                                          <p:spTgt spid="1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1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7">
                                            <p:txEl>
                                              <p:pRg st="7" end="7"/>
                                            </p:txEl>
                                          </p:spTgt>
                                        </p:tgtEl>
                                        <p:attrNameLst>
                                          <p:attrName>style.visibility</p:attrName>
                                        </p:attrNameLst>
                                      </p:cBhvr>
                                      <p:to>
                                        <p:strVal val="visible"/>
                                      </p:to>
                                    </p:set>
                                    <p:animEffect transition="in" filter="fade">
                                      <p:cBhvr>
                                        <p:cTn id="70" dur="1000"/>
                                        <p:tgtEl>
                                          <p:spTgt spid="17">
                                            <p:txEl>
                                              <p:pRg st="7" end="7"/>
                                            </p:txEl>
                                          </p:spTgt>
                                        </p:tgtEl>
                                      </p:cBhvr>
                                    </p:animEffect>
                                    <p:anim calcmode="lin" valueType="num">
                                      <p:cBhvr>
                                        <p:cTn id="71" dur="100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7">
                                            <p:txEl>
                                              <p:pRg st="1" end="1"/>
                                            </p:txEl>
                                          </p:spTgt>
                                        </p:tgtEl>
                                        <p:attrNameLst>
                                          <p:attrName>style.visibility</p:attrName>
                                        </p:attrNameLst>
                                      </p:cBhvr>
                                      <p:to>
                                        <p:strVal val="visible"/>
                                      </p:to>
                                    </p:set>
                                    <p:animEffect transition="in" filter="fade">
                                      <p:cBhvr>
                                        <p:cTn id="77" dur="1000"/>
                                        <p:tgtEl>
                                          <p:spTgt spid="17">
                                            <p:txEl>
                                              <p:pRg st="1" end="1"/>
                                            </p:txEl>
                                          </p:spTgt>
                                        </p:tgtEl>
                                      </p:cBhvr>
                                    </p:animEffect>
                                    <p:anim calcmode="lin" valueType="num">
                                      <p:cBhvr>
                                        <p:cTn id="78"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7">
                                            <p:txEl>
                                              <p:pRg st="11" end="11"/>
                                            </p:txEl>
                                          </p:spTgt>
                                        </p:tgtEl>
                                        <p:attrNameLst>
                                          <p:attrName>style.visibility</p:attrName>
                                        </p:attrNameLst>
                                      </p:cBhvr>
                                      <p:to>
                                        <p:strVal val="visible"/>
                                      </p:to>
                                    </p:set>
                                    <p:animEffect transition="in" filter="fade">
                                      <p:cBhvr>
                                        <p:cTn id="84" dur="1000"/>
                                        <p:tgtEl>
                                          <p:spTgt spid="17">
                                            <p:txEl>
                                              <p:pRg st="11" end="11"/>
                                            </p:txEl>
                                          </p:spTgt>
                                        </p:tgtEl>
                                      </p:cBhvr>
                                    </p:animEffect>
                                    <p:anim calcmode="lin" valueType="num">
                                      <p:cBhvr>
                                        <p:cTn id="85" dur="1000" fill="hold"/>
                                        <p:tgtEl>
                                          <p:spTgt spid="1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1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7">
                                            <p:txEl>
                                              <p:pRg st="12" end="12"/>
                                            </p:txEl>
                                          </p:spTgt>
                                        </p:tgtEl>
                                        <p:attrNameLst>
                                          <p:attrName>style.visibility</p:attrName>
                                        </p:attrNameLst>
                                      </p:cBhvr>
                                      <p:to>
                                        <p:strVal val="visible"/>
                                      </p:to>
                                    </p:set>
                                    <p:animEffect transition="in" filter="fade">
                                      <p:cBhvr>
                                        <p:cTn id="91" dur="1000"/>
                                        <p:tgtEl>
                                          <p:spTgt spid="17">
                                            <p:txEl>
                                              <p:pRg st="12" end="12"/>
                                            </p:txEl>
                                          </p:spTgt>
                                        </p:tgtEl>
                                      </p:cBhvr>
                                    </p:animEffect>
                                    <p:anim calcmode="lin" valueType="num">
                                      <p:cBhvr>
                                        <p:cTn id="92" dur="1000" fill="hold"/>
                                        <p:tgtEl>
                                          <p:spTgt spid="1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1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1975"/>
            <a:ext cx="11260279" cy="6256198"/>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Shared memory allocation</a:t>
            </a:r>
            <a:r>
              <a:rPr lang="en-US" dirty="0">
                <a:solidFill>
                  <a:srgbClr val="FF0000"/>
                </a:solidFill>
              </a:rPr>
              <a:t>: </a:t>
            </a:r>
            <a:r>
              <a:rPr lang="en-US" b="1" dirty="0"/>
              <a:t>Static variables and methods are allocated memory space only once during the execution of the program. This memory space is shared among all instances of the class, which makes static members useful for maintaining global state or shared functionality.</a:t>
            </a:r>
          </a:p>
          <a:p>
            <a:r>
              <a:rPr lang="en-US" b="1" dirty="0">
                <a:solidFill>
                  <a:srgbClr val="FF0000"/>
                </a:solidFill>
                <a:latin typeface="Times New Roman" panose="02020603050405020304" pitchFamily="18" charset="0"/>
                <a:cs typeface="Times New Roman" panose="02020603050405020304" pitchFamily="18" charset="0"/>
              </a:rPr>
              <a:t>Accessible without object instantiation: </a:t>
            </a:r>
            <a:r>
              <a:rPr lang="en-US" b="1" dirty="0"/>
              <a:t>Static members can be accessed without the need to create an instance of the class. This makes them useful for providing utility functions and constants that can be used across the entire program.</a:t>
            </a:r>
          </a:p>
          <a:p>
            <a:r>
              <a:rPr lang="en-US" b="1" dirty="0">
                <a:solidFill>
                  <a:srgbClr val="FF0000"/>
                </a:solidFill>
                <a:latin typeface="Times New Roman" panose="02020603050405020304" pitchFamily="18" charset="0"/>
                <a:cs typeface="Times New Roman" panose="02020603050405020304" pitchFamily="18" charset="0"/>
              </a:rPr>
              <a:t>Associated with class, not objects: </a:t>
            </a:r>
            <a:r>
              <a:rPr lang="en-US" b="1" dirty="0"/>
              <a:t>Static members are associated with the class, not with individual objects. This means that changes to a static member are reflected in all instances of the class, and that you can access static members using the class name rather than an object reference.</a:t>
            </a:r>
          </a:p>
          <a:p>
            <a:r>
              <a:rPr lang="en-US" b="1" dirty="0">
                <a:solidFill>
                  <a:srgbClr val="FF0000"/>
                </a:solidFill>
                <a:latin typeface="Times New Roman" panose="02020603050405020304" pitchFamily="18" charset="0"/>
                <a:cs typeface="Times New Roman" panose="02020603050405020304" pitchFamily="18" charset="0"/>
              </a:rPr>
              <a:t>Cannot access non-static members: </a:t>
            </a:r>
            <a:r>
              <a:rPr lang="en-US" b="1" dirty="0"/>
              <a:t>Static methods and variables cannot access non-static members of a class, as they are not associated with any particular instance of the class.</a:t>
            </a:r>
          </a:p>
          <a:p>
            <a:r>
              <a:rPr lang="en-US" b="1" dirty="0">
                <a:solidFill>
                  <a:srgbClr val="FF0000"/>
                </a:solidFill>
                <a:latin typeface="Times New Roman" panose="02020603050405020304" pitchFamily="18" charset="0"/>
                <a:cs typeface="Times New Roman" panose="02020603050405020304" pitchFamily="18" charset="0"/>
              </a:rPr>
              <a:t>Can be overloaded, but not overridden: </a:t>
            </a:r>
            <a:r>
              <a:rPr lang="en-US" b="1" dirty="0"/>
              <a:t>Static methods can be overloaded, which means that you can define multiple methods with the same name but different parameters. However, they cannot be overridden, as they are associated with the class rather than with a particular instance of the class.</a:t>
            </a:r>
          </a:p>
          <a:p>
            <a:r>
              <a:rPr lang="en-US" b="1" dirty="0"/>
              <a:t>When a member is declared static, it can be accessed before any objects of its class are created, and without reference to any object. For example, in the below java program, we are accessing static method m1() without creating any object of the Test class.</a:t>
            </a:r>
            <a:endParaRPr lang="en-IN" b="1"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40</a:t>
            </a:fld>
            <a:endParaRPr lang="en-IN"/>
          </a:p>
        </p:txBody>
      </p:sp>
    </p:spTree>
    <p:extLst>
      <p:ext uri="{BB962C8B-B14F-4D97-AF65-F5344CB8AC3E}">
        <p14:creationId xmlns:p14="http://schemas.microsoft.com/office/powerpoint/2010/main" val="1146789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06988" y="320511"/>
            <a:ext cx="11260279" cy="5222450"/>
          </a:xfrm>
        </p:spPr>
        <p:txBody>
          <a:bodyPr>
            <a:normAutofit fontScale="40000" lnSpcReduction="20000"/>
          </a:bodyPr>
          <a:lstStyle/>
          <a:p>
            <a:r>
              <a:rPr lang="en-US" sz="3400" b="1" dirty="0">
                <a:latin typeface="Times New Roman" panose="02020603050405020304" pitchFamily="18" charset="0"/>
                <a:cs typeface="Times New Roman" panose="02020603050405020304" pitchFamily="18" charset="0"/>
              </a:rPr>
              <a:t>// Java program to demonstrate that a static member</a:t>
            </a:r>
          </a:p>
          <a:p>
            <a:r>
              <a:rPr lang="en-US" sz="3400" b="1" dirty="0">
                <a:latin typeface="Times New Roman" panose="02020603050405020304" pitchFamily="18" charset="0"/>
                <a:cs typeface="Times New Roman" panose="02020603050405020304" pitchFamily="18" charset="0"/>
              </a:rPr>
              <a:t>// can be accessed before instantiating a class</a:t>
            </a:r>
          </a:p>
          <a:p>
            <a:endParaRPr lang="en-US" sz="3400" b="1"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class Test</a:t>
            </a:r>
          </a:p>
          <a:p>
            <a:r>
              <a:rPr lang="en-US" sz="3400" b="1" dirty="0">
                <a:latin typeface="Times New Roman" panose="02020603050405020304" pitchFamily="18" charset="0"/>
                <a:cs typeface="Times New Roman" panose="02020603050405020304" pitchFamily="18" charset="0"/>
              </a:rPr>
              <a:t>{</a:t>
            </a:r>
          </a:p>
          <a:p>
            <a:r>
              <a:rPr lang="en-US" sz="3400" b="1" dirty="0">
                <a:latin typeface="Times New Roman" panose="02020603050405020304" pitchFamily="18" charset="0"/>
                <a:cs typeface="Times New Roman" panose="02020603050405020304" pitchFamily="18" charset="0"/>
              </a:rPr>
              <a:t>	// static method</a:t>
            </a:r>
          </a:p>
          <a:p>
            <a:r>
              <a:rPr lang="en-US" sz="3400" b="1" dirty="0">
                <a:latin typeface="Times New Roman" panose="02020603050405020304" pitchFamily="18" charset="0"/>
                <a:cs typeface="Times New Roman" panose="02020603050405020304" pitchFamily="18" charset="0"/>
              </a:rPr>
              <a:t>	static void m1()</a:t>
            </a:r>
          </a:p>
          <a:p>
            <a:r>
              <a:rPr lang="en-US" sz="3400" b="1" dirty="0">
                <a:latin typeface="Times New Roman" panose="02020603050405020304" pitchFamily="18" charset="0"/>
                <a:cs typeface="Times New Roman" panose="02020603050405020304" pitchFamily="18" charset="0"/>
              </a:rPr>
              <a:t>	{</a:t>
            </a:r>
          </a:p>
          <a:p>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System.out.println</a:t>
            </a:r>
            <a:r>
              <a:rPr lang="en-US" sz="3400" b="1" dirty="0">
                <a:latin typeface="Times New Roman" panose="02020603050405020304" pitchFamily="18" charset="0"/>
                <a:cs typeface="Times New Roman" panose="02020603050405020304" pitchFamily="18" charset="0"/>
              </a:rPr>
              <a:t>("from m1");</a:t>
            </a:r>
          </a:p>
          <a:p>
            <a:r>
              <a:rPr lang="en-US" sz="3400" b="1" dirty="0">
                <a:latin typeface="Times New Roman" panose="02020603050405020304" pitchFamily="18" charset="0"/>
                <a:cs typeface="Times New Roman" panose="02020603050405020304" pitchFamily="18" charset="0"/>
              </a:rPr>
              <a:t>	}</a:t>
            </a:r>
          </a:p>
          <a:p>
            <a:endParaRPr lang="en-US" sz="3400" b="1"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	public static void main(String[] </a:t>
            </a:r>
            <a:r>
              <a:rPr lang="en-US" sz="3400" b="1" dirty="0" err="1">
                <a:latin typeface="Times New Roman" panose="02020603050405020304" pitchFamily="18" charset="0"/>
                <a:cs typeface="Times New Roman" panose="02020603050405020304" pitchFamily="18" charset="0"/>
              </a:rPr>
              <a:t>args</a:t>
            </a:r>
            <a:r>
              <a:rPr lang="en-US" sz="3400" b="1" dirty="0">
                <a:latin typeface="Times New Roman" panose="02020603050405020304" pitchFamily="18" charset="0"/>
                <a:cs typeface="Times New Roman" panose="02020603050405020304" pitchFamily="18" charset="0"/>
              </a:rPr>
              <a:t>)</a:t>
            </a:r>
          </a:p>
          <a:p>
            <a:r>
              <a:rPr lang="en-US" sz="3400" b="1" dirty="0">
                <a:latin typeface="Times New Roman" panose="02020603050405020304" pitchFamily="18" charset="0"/>
                <a:cs typeface="Times New Roman" panose="02020603050405020304" pitchFamily="18" charset="0"/>
              </a:rPr>
              <a:t>	{</a:t>
            </a:r>
          </a:p>
          <a:p>
            <a:r>
              <a:rPr lang="en-US" sz="3400" b="1" dirty="0">
                <a:latin typeface="Times New Roman" panose="02020603050405020304" pitchFamily="18" charset="0"/>
                <a:cs typeface="Times New Roman" panose="02020603050405020304" pitchFamily="18" charset="0"/>
              </a:rPr>
              <a:t>		// calling m1 without creating</a:t>
            </a:r>
          </a:p>
          <a:p>
            <a:r>
              <a:rPr lang="en-US" sz="3400" b="1" dirty="0">
                <a:latin typeface="Times New Roman" panose="02020603050405020304" pitchFamily="18" charset="0"/>
                <a:cs typeface="Times New Roman" panose="02020603050405020304" pitchFamily="18" charset="0"/>
              </a:rPr>
              <a:t>		// any object of class Test</a:t>
            </a:r>
          </a:p>
          <a:p>
            <a:r>
              <a:rPr lang="en-US" sz="3400" b="1" dirty="0">
                <a:latin typeface="Times New Roman" panose="02020603050405020304" pitchFamily="18" charset="0"/>
                <a:cs typeface="Times New Roman" panose="02020603050405020304" pitchFamily="18" charset="0"/>
              </a:rPr>
              <a:t>		m1();</a:t>
            </a:r>
          </a:p>
          <a:p>
            <a:r>
              <a:rPr lang="en-US" sz="3400" b="1" dirty="0">
                <a:latin typeface="Times New Roman" panose="02020603050405020304" pitchFamily="18" charset="0"/>
                <a:cs typeface="Times New Roman" panose="02020603050405020304" pitchFamily="18" charset="0"/>
              </a:rPr>
              <a:t>	}</a:t>
            </a:r>
          </a:p>
          <a:p>
            <a:r>
              <a:rPr lang="en-US" sz="3400" b="1"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41</a:t>
            </a:fld>
            <a:endParaRPr lang="en-IN"/>
          </a:p>
        </p:txBody>
      </p:sp>
    </p:spTree>
    <p:extLst>
      <p:ext uri="{BB962C8B-B14F-4D97-AF65-F5344CB8AC3E}">
        <p14:creationId xmlns:p14="http://schemas.microsoft.com/office/powerpoint/2010/main" val="2273533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78702"/>
            <a:ext cx="11260279" cy="6061435"/>
          </a:xfrm>
        </p:spPr>
        <p:txBody>
          <a:bodyPr>
            <a:normAutofit fontScale="47500" lnSpcReduction="20000"/>
          </a:bodyPr>
          <a:lstStyle/>
          <a:p>
            <a:r>
              <a:rPr lang="en-IN" b="1" dirty="0"/>
              <a:t>Static </a:t>
            </a:r>
            <a:r>
              <a:rPr lang="en-IN" b="1" dirty="0" smtClean="0"/>
              <a:t>blocks :</a:t>
            </a:r>
          </a:p>
          <a:p>
            <a:pPr fontAlgn="base"/>
            <a:r>
              <a:rPr lang="en-US" sz="2500" b="1" dirty="0">
                <a:latin typeface="Times New Roman" panose="02020603050405020304" pitchFamily="18" charset="0"/>
                <a:cs typeface="Times New Roman" panose="02020603050405020304" pitchFamily="18" charset="0"/>
              </a:rPr>
              <a:t>If you need to do the computation in order to initialize your static variables, you can declare a static block that gets executed exactly once, when the class is first loaded. </a:t>
            </a:r>
          </a:p>
          <a:p>
            <a:pPr fontAlgn="base"/>
            <a:r>
              <a:rPr lang="en-US" sz="2500" b="1" dirty="0">
                <a:latin typeface="Times New Roman" panose="02020603050405020304" pitchFamily="18" charset="0"/>
                <a:cs typeface="Times New Roman" panose="02020603050405020304" pitchFamily="18" charset="0"/>
              </a:rPr>
              <a:t>Consider the following java program demonstrating the use of static blocks. </a:t>
            </a:r>
          </a:p>
          <a:p>
            <a:r>
              <a:rPr lang="en-IN" sz="2500" b="1" dirty="0">
                <a:latin typeface="Times New Roman" panose="02020603050405020304" pitchFamily="18" charset="0"/>
                <a:cs typeface="Times New Roman" panose="02020603050405020304" pitchFamily="18" charset="0"/>
              </a:rPr>
              <a:t>// Java program to demonstrate use of static blocks</a:t>
            </a:r>
          </a:p>
          <a:p>
            <a:endParaRPr lang="en-IN" b="1" dirty="0"/>
          </a:p>
          <a:p>
            <a:r>
              <a:rPr lang="en-IN" b="1" dirty="0"/>
              <a:t>class Test</a:t>
            </a:r>
          </a:p>
          <a:p>
            <a:r>
              <a:rPr lang="en-IN" b="1" dirty="0"/>
              <a:t>{</a:t>
            </a:r>
          </a:p>
          <a:p>
            <a:r>
              <a:rPr lang="en-IN" b="1" dirty="0"/>
              <a:t>	// static variable</a:t>
            </a:r>
          </a:p>
          <a:p>
            <a:r>
              <a:rPr lang="en-IN" b="1" dirty="0"/>
              <a:t>	static </a:t>
            </a:r>
            <a:r>
              <a:rPr lang="en-IN" b="1" dirty="0" err="1"/>
              <a:t>int</a:t>
            </a:r>
            <a:r>
              <a:rPr lang="en-IN" b="1" dirty="0"/>
              <a:t> a = 10;</a:t>
            </a:r>
          </a:p>
          <a:p>
            <a:r>
              <a:rPr lang="en-IN" b="1" dirty="0"/>
              <a:t>	static </a:t>
            </a:r>
            <a:r>
              <a:rPr lang="en-IN" b="1" dirty="0" err="1"/>
              <a:t>int</a:t>
            </a:r>
            <a:r>
              <a:rPr lang="en-IN" b="1" dirty="0"/>
              <a:t> b;</a:t>
            </a:r>
          </a:p>
          <a:p>
            <a:r>
              <a:rPr lang="en-IN" b="1" dirty="0"/>
              <a:t>	</a:t>
            </a:r>
          </a:p>
          <a:p>
            <a:r>
              <a:rPr lang="en-IN" b="1" dirty="0"/>
              <a:t>	// static block</a:t>
            </a:r>
          </a:p>
          <a:p>
            <a:r>
              <a:rPr lang="en-IN" b="1" dirty="0"/>
              <a:t>	static {</a:t>
            </a:r>
          </a:p>
          <a:p>
            <a:r>
              <a:rPr lang="en-IN" b="1" dirty="0"/>
              <a:t>		</a:t>
            </a:r>
            <a:r>
              <a:rPr lang="en-IN" b="1" dirty="0" err="1"/>
              <a:t>System.out.println</a:t>
            </a:r>
            <a:r>
              <a:rPr lang="en-IN" b="1" dirty="0"/>
              <a:t>("Static block initialized.");</a:t>
            </a:r>
          </a:p>
          <a:p>
            <a:r>
              <a:rPr lang="en-IN" b="1" dirty="0"/>
              <a:t>		b = a * 4;</a:t>
            </a:r>
          </a:p>
          <a:p>
            <a:r>
              <a:rPr lang="en-IN" b="1" dirty="0"/>
              <a:t>	}</a:t>
            </a:r>
          </a:p>
          <a:p>
            <a:endParaRPr lang="en-IN" b="1" dirty="0"/>
          </a:p>
          <a:p>
            <a:r>
              <a:rPr lang="en-IN" b="1" dirty="0"/>
              <a:t>	public static void main(String[] </a:t>
            </a:r>
            <a:r>
              <a:rPr lang="en-IN" b="1" dirty="0" err="1"/>
              <a:t>args</a:t>
            </a:r>
            <a:r>
              <a:rPr lang="en-IN" b="1" dirty="0"/>
              <a:t>)</a:t>
            </a:r>
          </a:p>
          <a:p>
            <a:r>
              <a:rPr lang="en-IN" b="1" dirty="0"/>
              <a:t>	{</a:t>
            </a:r>
          </a:p>
          <a:p>
            <a:r>
              <a:rPr lang="en-IN" b="1" dirty="0"/>
              <a:t>	</a:t>
            </a:r>
            <a:r>
              <a:rPr lang="en-IN" b="1" dirty="0" err="1"/>
              <a:t>System.out.println</a:t>
            </a:r>
            <a:r>
              <a:rPr lang="en-IN" b="1" dirty="0"/>
              <a:t>("from main");</a:t>
            </a:r>
          </a:p>
          <a:p>
            <a:r>
              <a:rPr lang="en-IN" b="1" dirty="0"/>
              <a:t>	</a:t>
            </a:r>
            <a:r>
              <a:rPr lang="en-IN" b="1" dirty="0" err="1"/>
              <a:t>System.out.println</a:t>
            </a:r>
            <a:r>
              <a:rPr lang="en-IN" b="1" dirty="0"/>
              <a:t>("Value of a : "+a);</a:t>
            </a:r>
          </a:p>
          <a:p>
            <a:r>
              <a:rPr lang="en-IN" b="1" dirty="0"/>
              <a:t>	</a:t>
            </a:r>
            <a:r>
              <a:rPr lang="en-IN" b="1" dirty="0" err="1"/>
              <a:t>System.out.println</a:t>
            </a:r>
            <a:r>
              <a:rPr lang="en-IN" b="1" dirty="0"/>
              <a:t>("Value of b : "+b);</a:t>
            </a:r>
          </a:p>
          <a:p>
            <a:r>
              <a:rPr lang="en-IN" b="1" dirty="0"/>
              <a:t>	}</a:t>
            </a:r>
          </a:p>
          <a:p>
            <a:r>
              <a:rPr lang="en-IN" b="1" dirty="0"/>
              <a:t>}</a:t>
            </a:r>
          </a:p>
          <a:p>
            <a:endParaRPr lang="en-IN" b="1" dirty="0"/>
          </a:p>
          <a:p>
            <a:endParaRPr lang="en-IN" dirty="0"/>
          </a:p>
        </p:txBody>
      </p:sp>
      <p:sp>
        <p:nvSpPr>
          <p:cNvPr id="3" name="Title 2"/>
          <p:cNvSpPr>
            <a:spLocks noGrp="1"/>
          </p:cNvSpPr>
          <p:nvPr>
            <p:ph type="title"/>
          </p:nvPr>
        </p:nvSpPr>
        <p:spPr>
          <a:xfrm>
            <a:off x="483133" y="122094"/>
            <a:ext cx="11260278" cy="713216"/>
          </a:xfrm>
        </p:spPr>
        <p:txBody>
          <a:bodyPr>
            <a:normAutofit fontScale="90000"/>
          </a:bodyPr>
          <a:lstStyle/>
          <a:p>
            <a:r>
              <a:rPr lang="en-IN" dirty="0">
                <a:effectLst/>
                <a:latin typeface="Times New Roman" panose="02020603050405020304" pitchFamily="18" charset="0"/>
                <a:cs typeface="Times New Roman" panose="02020603050405020304" pitchFamily="18" charset="0"/>
              </a:rPr>
              <a:t>Static blocks</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42</a:t>
            </a:fld>
            <a:endParaRPr lang="en-IN"/>
          </a:p>
        </p:txBody>
      </p:sp>
    </p:spTree>
    <p:extLst>
      <p:ext uri="{BB962C8B-B14F-4D97-AF65-F5344CB8AC3E}">
        <p14:creationId xmlns:p14="http://schemas.microsoft.com/office/powerpoint/2010/main" val="1012346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4294967295"/>
          </p:nvPr>
        </p:nvSpPr>
        <p:spPr>
          <a:xfrm>
            <a:off x="0" y="6388100"/>
            <a:ext cx="369888" cy="263525"/>
          </a:xfrm>
        </p:spPr>
        <p:txBody>
          <a:bodyPr/>
          <a:lstStyle/>
          <a:p>
            <a:fld id="{0879F475-59B1-4993-848A-C2B683DE9AF5}" type="slidenum">
              <a:rPr lang="en-IN" smtClean="0"/>
              <a:pPr/>
              <a:t>43</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228" y="75152"/>
            <a:ext cx="9945671" cy="6630447"/>
          </a:xfrm>
          <a:prstGeom prst="rect">
            <a:avLst/>
          </a:prstGeom>
        </p:spPr>
      </p:pic>
    </p:spTree>
    <p:extLst>
      <p:ext uri="{BB962C8B-B14F-4D97-AF65-F5344CB8AC3E}">
        <p14:creationId xmlns:p14="http://schemas.microsoft.com/office/powerpoint/2010/main" val="991408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764340"/>
          </a:xfrm>
        </p:spPr>
        <p:txBody>
          <a:bodyPr>
            <a:normAutofit lnSpcReduction="10000"/>
          </a:bodyPr>
          <a:lstStyle/>
          <a:p>
            <a:r>
              <a:rPr lang="en-US" b="1" dirty="0">
                <a:latin typeface="Times New Roman" panose="02020603050405020304" pitchFamily="18" charset="0"/>
                <a:cs typeface="Times New Roman" panose="02020603050405020304" pitchFamily="18" charset="0"/>
              </a:rPr>
              <a:t>When natural programming languages were first developed, they fell into two broad categories, depending on how they communicated with the underlying hardware</a:t>
            </a:r>
            <a:r>
              <a:rPr lang="en-US" b="1" dirty="0" smtClean="0">
                <a:latin typeface="Times New Roman" panose="02020603050405020304" pitchFamily="18" charset="0"/>
                <a:cs typeface="Times New Roman" panose="02020603050405020304" pitchFamily="18" charset="0"/>
              </a:rPr>
              <a:t>.</a:t>
            </a:r>
          </a:p>
          <a:p>
            <a:pPr marL="457200" indent="-457200">
              <a:buAutoNum type="arabicPeriod"/>
            </a:pPr>
            <a:r>
              <a:rPr lang="en-US" b="1" dirty="0" smtClean="0">
                <a:latin typeface="Times New Roman" panose="02020603050405020304" pitchFamily="18" charset="0"/>
                <a:cs typeface="Times New Roman" panose="02020603050405020304" pitchFamily="18" charset="0"/>
              </a:rPr>
              <a:t>Compilers</a:t>
            </a:r>
            <a:r>
              <a:rPr lang="en-US" b="1" dirty="0">
                <a:latin typeface="Times New Roman" panose="02020603050405020304" pitchFamily="18" charset="0"/>
                <a:cs typeface="Times New Roman" panose="02020603050405020304" pitchFamily="18" charset="0"/>
              </a:rPr>
              <a:t>: The complete program is written in natural English-like syntax with compilers, and the language then compiles (or translates) the entire code into machine code. The compiled code is then run on the hardware</a:t>
            </a:r>
            <a:r>
              <a:rPr lang="en-US" b="1"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AutoNum type="arabicPeriod"/>
            </a:pPr>
            <a:r>
              <a:rPr lang="en-US" b="1" dirty="0">
                <a:latin typeface="Times New Roman" panose="02020603050405020304" pitchFamily="18" charset="0"/>
                <a:cs typeface="Times New Roman" panose="02020603050405020304" pitchFamily="18" charset="0"/>
              </a:rPr>
              <a:t>Interpreters: With interpreters, every high-level code statement is interpreted into machine code on the fly.  Written statements are run immediately by the hardware before looking at the next statement.</a:t>
            </a:r>
          </a:p>
          <a:p>
            <a:r>
              <a:rPr lang="en-IN" sz="2400" b="1" dirty="0">
                <a:latin typeface="Times New Roman" panose="02020603050405020304" pitchFamily="18" charset="0"/>
                <a:cs typeface="Times New Roman" panose="02020603050405020304" pitchFamily="18" charset="0"/>
              </a:rPr>
              <a:t>The Java runtime </a:t>
            </a:r>
            <a:r>
              <a:rPr lang="en-IN" sz="2400" b="1" dirty="0" smtClean="0">
                <a:latin typeface="Times New Roman" panose="02020603050405020304" pitchFamily="18" charset="0"/>
                <a:cs typeface="Times New Roman" panose="02020603050405020304" pitchFamily="18" charset="0"/>
              </a:rPr>
              <a:t>environment: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Java program was the first language to combine both methods above using a Java Virtual Machine (JVM).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Java code compiler is called the Java Virtual </a:t>
            </a:r>
            <a:r>
              <a:rPr lang="en-US" b="1" dirty="0" smtClean="0">
                <a:latin typeface="Times New Roman" panose="02020603050405020304" pitchFamily="18" charset="0"/>
                <a:cs typeface="Times New Roman" panose="02020603050405020304" pitchFamily="18" charset="0"/>
              </a:rPr>
              <a:t>Machine.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Any Java file is first compiled into </a:t>
            </a:r>
            <a:r>
              <a:rPr lang="en-US" b="1" dirty="0" smtClean="0">
                <a:latin typeface="Times New Roman" panose="02020603050405020304" pitchFamily="18" charset="0"/>
                <a:cs typeface="Times New Roman" panose="02020603050405020304" pitchFamily="18" charset="0"/>
              </a:rPr>
              <a:t>bytecode , </a:t>
            </a:r>
            <a:r>
              <a:rPr lang="en-US" b="1" dirty="0">
                <a:latin typeface="Times New Roman" panose="02020603050405020304" pitchFamily="18" charset="0"/>
                <a:cs typeface="Times New Roman" panose="02020603050405020304" pitchFamily="18" charset="0"/>
              </a:rPr>
              <a:t>Java bytecode can only run in the </a:t>
            </a:r>
            <a:r>
              <a:rPr lang="en-US" b="1" dirty="0" smtClean="0">
                <a:latin typeface="Times New Roman" panose="02020603050405020304" pitchFamily="18" charset="0"/>
                <a:cs typeface="Times New Roman" panose="02020603050405020304" pitchFamily="18" charset="0"/>
              </a:rPr>
              <a:t>JVM.</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JVM then interprets the bytecode to run it on the underlying hardware platform. </a:t>
            </a:r>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sz="3100" dirty="0">
                <a:effectLst/>
                <a:latin typeface="Times New Roman" panose="02020603050405020304" pitchFamily="18" charset="0"/>
                <a:cs typeface="Times New Roman" panose="02020603050405020304" pitchFamily="18" charset="0"/>
              </a:rPr>
              <a:t>The history of </a:t>
            </a:r>
            <a:r>
              <a:rPr lang="en-IN" sz="3100" dirty="0" smtClean="0">
                <a:effectLst/>
                <a:latin typeface="Times New Roman" panose="02020603050405020304" pitchFamily="18" charset="0"/>
                <a:cs typeface="Times New Roman" panose="02020603050405020304" pitchFamily="18" charset="0"/>
              </a:rPr>
              <a:t>programming :</a:t>
            </a:r>
            <a:r>
              <a:rPr lang="en-IN" b="0" dirty="0">
                <a:effectLst/>
              </a:rPr>
              <a:t/>
            </a:r>
            <a:br>
              <a:rPr lang="en-IN" b="0"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a:p>
        </p:txBody>
      </p:sp>
    </p:spTree>
    <p:extLst>
      <p:ext uri="{BB962C8B-B14F-4D97-AF65-F5344CB8AC3E}">
        <p14:creationId xmlns:p14="http://schemas.microsoft.com/office/powerpoint/2010/main" val="1702280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613511"/>
          </a:xfrm>
        </p:spPr>
        <p:txBody>
          <a:bodyPr>
            <a:normAutofit/>
          </a:bodyPr>
          <a:lstStyle/>
          <a:p>
            <a:r>
              <a:rPr lang="en-US" b="1" dirty="0">
                <a:latin typeface="Times New Roman" panose="02020603050405020304" pitchFamily="18" charset="0"/>
                <a:cs typeface="Times New Roman" panose="02020603050405020304" pitchFamily="18" charset="0"/>
              </a:rPr>
              <a:t>To begin programming in Java, you need to install a Java Edition on your system. There are four main Java editions: </a:t>
            </a:r>
            <a:endParaRPr lang="en-US" b="1" dirty="0" smtClean="0">
              <a:latin typeface="Times New Roman" panose="02020603050405020304" pitchFamily="18" charset="0"/>
              <a:cs typeface="Times New Roman" panose="02020603050405020304" pitchFamily="18" charset="0"/>
            </a:endParaRPr>
          </a:p>
          <a:p>
            <a:pPr marL="2400300" lvl="4" indent="-342900"/>
            <a:r>
              <a:rPr lang="fr-FR" sz="2000" dirty="0" smtClean="0">
                <a:latin typeface="Times New Roman" panose="02020603050405020304" pitchFamily="18" charset="0"/>
                <a:cs typeface="Times New Roman" panose="02020603050405020304" pitchFamily="18" charset="0"/>
              </a:rPr>
              <a:t>Java </a:t>
            </a:r>
            <a:r>
              <a:rPr lang="fr-FR" sz="2000" dirty="0">
                <a:latin typeface="Times New Roman" panose="02020603050405020304" pitchFamily="18" charset="0"/>
                <a:cs typeface="Times New Roman" panose="02020603050405020304" pitchFamily="18" charset="0"/>
              </a:rPr>
              <a:t>Standard Edition (Java SE)</a:t>
            </a:r>
          </a:p>
          <a:p>
            <a:pPr marL="2400300" lvl="4" indent="-342900"/>
            <a:r>
              <a:rPr lang="en-IN" sz="2000" dirty="0" smtClean="0">
                <a:latin typeface="Times New Roman" panose="02020603050405020304" pitchFamily="18" charset="0"/>
                <a:cs typeface="Times New Roman" panose="02020603050405020304" pitchFamily="18" charset="0"/>
              </a:rPr>
              <a:t>Java </a:t>
            </a:r>
            <a:r>
              <a:rPr lang="en-IN" sz="2000" dirty="0">
                <a:latin typeface="Times New Roman" panose="02020603050405020304" pitchFamily="18" charset="0"/>
                <a:cs typeface="Times New Roman" panose="02020603050405020304" pitchFamily="18" charset="0"/>
              </a:rPr>
              <a:t>Enterprise Edition (Java EE)</a:t>
            </a:r>
          </a:p>
          <a:p>
            <a:pPr marL="2400300" lvl="4" indent="-342900"/>
            <a:r>
              <a:rPr lang="en-IN" sz="2000" dirty="0" smtClean="0">
                <a:latin typeface="Times New Roman" panose="02020603050405020304" pitchFamily="18" charset="0"/>
                <a:cs typeface="Times New Roman" panose="02020603050405020304" pitchFamily="18" charset="0"/>
              </a:rPr>
              <a:t>Java </a:t>
            </a:r>
            <a:r>
              <a:rPr lang="en-IN" sz="2000" dirty="0">
                <a:latin typeface="Times New Roman" panose="02020603050405020304" pitchFamily="18" charset="0"/>
                <a:cs typeface="Times New Roman" panose="02020603050405020304" pitchFamily="18" charset="0"/>
              </a:rPr>
              <a:t>Micro Edition (Java </a:t>
            </a:r>
            <a:r>
              <a:rPr lang="en-IN" sz="2000" dirty="0" smtClean="0">
                <a:latin typeface="Times New Roman" panose="02020603050405020304" pitchFamily="18" charset="0"/>
                <a:cs typeface="Times New Roman" panose="02020603050405020304" pitchFamily="18" charset="0"/>
              </a:rPr>
              <a:t>ME</a:t>
            </a:r>
            <a:r>
              <a:rPr lang="en-IN" sz="2000" dirty="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is Java SE?</a:t>
            </a:r>
          </a:p>
          <a:p>
            <a:r>
              <a:rPr lang="en-US" b="1" dirty="0">
                <a:latin typeface="Times New Roman" panose="02020603050405020304" pitchFamily="18" charset="0"/>
                <a:cs typeface="Times New Roman" panose="02020603050405020304" pitchFamily="18" charset="0"/>
              </a:rPr>
              <a:t>Java Standard Edition is the core Java programming platform. It contains all of the libraries and APIs that any programmer needs for java development. Open Java Development Kit(</a:t>
            </a:r>
            <a:r>
              <a:rPr lang="en-US" b="1" dirty="0" err="1">
                <a:latin typeface="Times New Roman" panose="02020603050405020304" pitchFamily="18" charset="0"/>
                <a:cs typeface="Times New Roman" panose="02020603050405020304" pitchFamily="18" charset="0"/>
              </a:rPr>
              <a:t>OpenJDK</a:t>
            </a:r>
            <a:r>
              <a:rPr lang="en-US" b="1" dirty="0">
                <a:latin typeface="Times New Roman" panose="02020603050405020304" pitchFamily="18" charset="0"/>
                <a:cs typeface="Times New Roman" panose="02020603050405020304" pitchFamily="18" charset="0"/>
              </a:rPr>
              <a:t>) is the free and open source implementation of Java SE</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hlinkClick r:id="rId2"/>
              </a:rPr>
              <a:t>https://www.oracle.com/java/technologies/downloads/#</a:t>
            </a:r>
            <a:r>
              <a:rPr lang="en-US" b="1" dirty="0" smtClean="0">
                <a:latin typeface="Times New Roman" panose="02020603050405020304" pitchFamily="18" charset="0"/>
                <a:cs typeface="Times New Roman" panose="02020603050405020304" pitchFamily="18" charset="0"/>
                <a:hlinkClick r:id="rId2"/>
              </a:rPr>
              <a:t>java21</a:t>
            </a:r>
            <a:r>
              <a:rPr lang="en-US" b="1" dirty="0" smtClean="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create oracle account if we </a:t>
            </a:r>
            <a:r>
              <a:rPr lang="en-US" b="1" dirty="0" err="1">
                <a:latin typeface="Times New Roman" panose="02020603050405020304" pitchFamily="18" charset="0"/>
                <a:cs typeface="Times New Roman" panose="02020603050405020304" pitchFamily="18" charset="0"/>
              </a:rPr>
              <a:t>dont</a:t>
            </a:r>
            <a:r>
              <a:rPr lang="en-US" b="1" dirty="0">
                <a:latin typeface="Times New Roman" panose="02020603050405020304" pitchFamily="18" charset="0"/>
                <a:cs typeface="Times New Roman" panose="02020603050405020304" pitchFamily="18" charset="0"/>
              </a:rPr>
              <a:t> already</a:t>
            </a:r>
          </a:p>
          <a:p>
            <a:endParaRPr lang="en-US"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a:effectLst/>
              </a:rPr>
              <a:t>How to program in </a:t>
            </a:r>
            <a:r>
              <a:rPr lang="en-US" dirty="0" smtClean="0">
                <a:effectLst/>
              </a:rPr>
              <a:t>Java :</a:t>
            </a:r>
            <a:r>
              <a:rPr lang="en-US" b="0" dirty="0">
                <a:effectLst/>
              </a:rPr>
              <a:t/>
            </a:r>
            <a:br>
              <a:rPr lang="en-US" b="0"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a:p>
        </p:txBody>
      </p:sp>
    </p:spTree>
    <p:extLst>
      <p:ext uri="{BB962C8B-B14F-4D97-AF65-F5344CB8AC3E}">
        <p14:creationId xmlns:p14="http://schemas.microsoft.com/office/powerpoint/2010/main" val="3463779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811474"/>
          </a:xfrm>
        </p:spPr>
        <p:txBody>
          <a:bodyPr>
            <a:normAutofit lnSpcReduction="10000"/>
          </a:bodyPr>
          <a:lstStyle/>
          <a:p>
            <a:r>
              <a:rPr lang="en-IN" sz="2400" b="1" dirty="0" smtClean="0">
                <a:latin typeface="Times New Roman" panose="02020603050405020304" pitchFamily="18" charset="0"/>
                <a:cs typeface="Times New Roman" panose="02020603050405020304" pitchFamily="18" charset="0"/>
              </a:rPr>
              <a:t>Class: </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It is a real time entity,  it is act like category.  we can't touch or we cant see the category</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Real time entity: the thing which is having properties and behaviors is called as real time entity.</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This real time entity is represent as a class in java .</a:t>
            </a:r>
          </a:p>
          <a:p>
            <a:r>
              <a:rPr lang="en-US" b="1" dirty="0" smtClean="0">
                <a:latin typeface="Times New Roman" panose="02020603050405020304" pitchFamily="18" charset="0"/>
                <a:cs typeface="Times New Roman" panose="02020603050405020304" pitchFamily="18" charset="0"/>
              </a:rPr>
              <a:t>Properties </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roperties </a:t>
            </a:r>
            <a:r>
              <a:rPr lang="en-US" b="1" dirty="0">
                <a:latin typeface="Times New Roman" panose="02020603050405020304" pitchFamily="18" charset="0"/>
                <a:cs typeface="Times New Roman" panose="02020603050405020304" pitchFamily="18" charset="0"/>
              </a:rPr>
              <a:t>are represents as a attributes in java , by using properties we can represents state of the object</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Behaviors: </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Behaviors </a:t>
            </a:r>
            <a:r>
              <a:rPr lang="en-US" b="1" dirty="0">
                <a:latin typeface="Times New Roman" panose="02020603050405020304" pitchFamily="18" charset="0"/>
                <a:cs typeface="Times New Roman" panose="02020603050405020304" pitchFamily="18" charset="0"/>
              </a:rPr>
              <a:t>of the entity is represents as methods in java. by using methods we can </a:t>
            </a:r>
            <a:r>
              <a:rPr lang="en-US" b="1" dirty="0" smtClean="0">
                <a:latin typeface="Times New Roman" panose="02020603050405020304" pitchFamily="18" charset="0"/>
                <a:cs typeface="Times New Roman" panose="02020603050405020304" pitchFamily="18" charset="0"/>
              </a:rPr>
              <a:t>achieve </a:t>
            </a:r>
            <a:r>
              <a:rPr lang="en-US" b="1" dirty="0">
                <a:latin typeface="Times New Roman" panose="02020603050405020304" pitchFamily="18" charset="0"/>
                <a:cs typeface="Times New Roman" panose="02020603050405020304" pitchFamily="18" charset="0"/>
              </a:rPr>
              <a:t>the activies or functions of entity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 : </a:t>
            </a:r>
            <a:endParaRPr lang="en-US"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nstance </a:t>
            </a:r>
            <a:r>
              <a:rPr lang="en-US" b="1" dirty="0">
                <a:latin typeface="Times New Roman" panose="02020603050405020304" pitchFamily="18" charset="0"/>
                <a:cs typeface="Times New Roman" panose="02020603050405020304" pitchFamily="18" charset="0"/>
              </a:rPr>
              <a:t>of Entity is called as object. object is a real thing for that </a:t>
            </a:r>
            <a:r>
              <a:rPr lang="en-US" b="1" dirty="0" smtClean="0">
                <a:latin typeface="Times New Roman" panose="02020603050405020304" pitchFamily="18" charset="0"/>
                <a:cs typeface="Times New Roman" panose="02020603050405020304" pitchFamily="18" charset="0"/>
              </a:rPr>
              <a:t>category, </a:t>
            </a:r>
            <a:r>
              <a:rPr lang="en-US" b="1" dirty="0">
                <a:latin typeface="Times New Roman" panose="02020603050405020304" pitchFamily="18" charset="0"/>
                <a:cs typeface="Times New Roman" panose="02020603050405020304" pitchFamily="18" charset="0"/>
              </a:rPr>
              <a:t>these objects we can see and we can touch it. but </a:t>
            </a:r>
            <a:r>
              <a:rPr lang="en-US" b="1" dirty="0" smtClean="0">
                <a:latin typeface="Times New Roman" panose="02020603050405020304" pitchFamily="18" charset="0"/>
                <a:cs typeface="Times New Roman" panose="02020603050405020304" pitchFamily="18" charset="0"/>
              </a:rPr>
              <a:t>categories </a:t>
            </a:r>
            <a:r>
              <a:rPr lang="en-US" b="1" dirty="0">
                <a:latin typeface="Times New Roman" panose="02020603050405020304" pitchFamily="18" charset="0"/>
                <a:cs typeface="Times New Roman" panose="02020603050405020304" pitchFamily="18" charset="0"/>
              </a:rPr>
              <a:t>we cant see or we cant touch.</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0" dirty="0">
                <a:latin typeface="Times New Roman" panose="02020603050405020304" pitchFamily="18" charset="0"/>
                <a:cs typeface="Times New Roman" panose="02020603050405020304" pitchFamily="18" charset="0"/>
              </a:rPr>
              <a:t>C</a:t>
            </a:r>
            <a:r>
              <a:rPr lang="en-IN" b="0" dirty="0" smtClean="0">
                <a:latin typeface="Times New Roman" panose="02020603050405020304" pitchFamily="18" charset="0"/>
                <a:cs typeface="Times New Roman" panose="02020603050405020304" pitchFamily="18" charset="0"/>
              </a:rPr>
              <a:t>lasses and Objects:</a:t>
            </a:r>
            <a:endParaRPr lang="en-IN"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a:p>
        </p:txBody>
      </p:sp>
    </p:spTree>
    <p:extLst>
      <p:ext uri="{BB962C8B-B14F-4D97-AF65-F5344CB8AC3E}">
        <p14:creationId xmlns:p14="http://schemas.microsoft.com/office/powerpoint/2010/main" val="1515514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83133" y="514671"/>
            <a:ext cx="11260279" cy="4660644"/>
          </a:xfrm>
        </p:spPr>
        <p:txBody>
          <a:bodyPr>
            <a:normAutofit fontScale="77500" lnSpcReduction="20000"/>
          </a:bodyPr>
          <a:lstStyle/>
          <a:p>
            <a:r>
              <a:rPr lang="en-US" sz="2400" b="1" dirty="0">
                <a:latin typeface="Times New Roman" panose="02020603050405020304" pitchFamily="18" charset="0"/>
                <a:cs typeface="Times New Roman" panose="02020603050405020304" pitchFamily="18" charset="0"/>
              </a:rPr>
              <a:t>in java we can create object by using "new" operator</a:t>
            </a:r>
            <a:r>
              <a:rPr lang="en-US" sz="2400" b="1" dirty="0" smtClean="0">
                <a:latin typeface="Times New Roman" panose="02020603050405020304" pitchFamily="18" charset="0"/>
                <a:cs typeface="Times New Roman" panose="02020603050405020304" pitchFamily="18" charset="0"/>
              </a:rPr>
              <a:t>.</a:t>
            </a:r>
          </a:p>
          <a:p>
            <a:r>
              <a:rPr lang="en-IN" sz="2400" b="1" dirty="0" smtClean="0">
                <a:latin typeface="Times New Roman" panose="02020603050405020304" pitchFamily="18" charset="0"/>
                <a:cs typeface="Times New Roman" panose="02020603050405020304" pitchFamily="18" charset="0"/>
              </a:rPr>
              <a:t>Object Syntax:</a:t>
            </a:r>
          </a:p>
          <a:p>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ClassName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refVar</a:t>
            </a:r>
            <a:r>
              <a:rPr lang="en-US" sz="2400" b="1" dirty="0">
                <a:latin typeface="Times New Roman" panose="02020603050405020304" pitchFamily="18" charset="0"/>
                <a:cs typeface="Times New Roman" panose="02020603050405020304" pitchFamily="18" charset="0"/>
              </a:rPr>
              <a:t> = new </a:t>
            </a:r>
            <a:r>
              <a:rPr lang="en-US" sz="2400" b="1" dirty="0" err="1">
                <a:latin typeface="Times New Roman" panose="02020603050405020304" pitchFamily="18" charset="0"/>
                <a:cs typeface="Times New Roman" panose="02020603050405020304" pitchFamily="18" charset="0"/>
              </a:rPr>
              <a:t>ClassName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Person p1  = new Person(); -&gt; person class object</a:t>
            </a:r>
            <a:r>
              <a:rPr lang="en-US" sz="2400" b="1"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Example Program :</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example:</a:t>
            </a:r>
          </a:p>
          <a:p>
            <a:r>
              <a:rPr lang="en-US" sz="2400" b="1" dirty="0">
                <a:latin typeface="Times New Roman" panose="02020603050405020304" pitchFamily="18" charset="0"/>
                <a:cs typeface="Times New Roman" panose="02020603050405020304" pitchFamily="18" charset="0"/>
              </a:rPr>
              <a:t>    if we take person as a entity </a:t>
            </a:r>
          </a:p>
          <a:p>
            <a:r>
              <a:rPr lang="en-US" sz="2400" b="1" dirty="0">
                <a:latin typeface="Times New Roman" panose="02020603050405020304" pitchFamily="18" charset="0"/>
                <a:cs typeface="Times New Roman" panose="02020603050405020304" pitchFamily="18" charset="0"/>
              </a:rPr>
              <a:t>	  it will contains following properties and </a:t>
            </a:r>
            <a:r>
              <a:rPr lang="en-US" sz="2400" b="1" dirty="0" err="1">
                <a:latin typeface="Times New Roman" panose="02020603050405020304" pitchFamily="18" charset="0"/>
                <a:cs typeface="Times New Roman" panose="02020603050405020304" pitchFamily="18" charset="0"/>
              </a:rPr>
              <a:t>behaviours</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properties :  age, name, height, weight, color , address etc...</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behaviors </a:t>
            </a:r>
            <a:r>
              <a:rPr lang="en-US" sz="2400" b="1" dirty="0">
                <a:latin typeface="Times New Roman" panose="02020603050405020304" pitchFamily="18" charset="0"/>
                <a:cs typeface="Times New Roman" panose="02020603050405020304" pitchFamily="18" charset="0"/>
              </a:rPr>
              <a:t>: running capacity, eating capacity , learning capacity etc.</a:t>
            </a:r>
          </a:p>
        </p:txBody>
      </p:sp>
      <p:sp>
        <p:nvSpPr>
          <p:cNvPr id="4" name="Slide Number Placeholder 3"/>
          <p:cNvSpPr>
            <a:spLocks noGrp="1"/>
          </p:cNvSpPr>
          <p:nvPr>
            <p:ph type="sldNum" sz="quarter" idx="15"/>
          </p:nvPr>
        </p:nvSpPr>
        <p:spPr/>
        <p:txBody>
          <a:bodyPr/>
          <a:lstStyle/>
          <a:p>
            <a:fld id="{0879F475-59B1-4993-848A-C2B683DE9AF5}" type="slidenum">
              <a:rPr lang="en-IN" smtClean="0"/>
              <a:pPr/>
              <a:t>8</a:t>
            </a:fld>
            <a:endParaRPr lang="en-IN"/>
          </a:p>
        </p:txBody>
      </p:sp>
    </p:spTree>
    <p:extLst>
      <p:ext uri="{BB962C8B-B14F-4D97-AF65-F5344CB8AC3E}">
        <p14:creationId xmlns:p14="http://schemas.microsoft.com/office/powerpoint/2010/main" val="4197327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83133" y="165879"/>
            <a:ext cx="11260279" cy="6291482"/>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Person.java</a:t>
            </a:r>
          </a:p>
          <a:p>
            <a:r>
              <a:rPr lang="en-US" b="1" dirty="0">
                <a:latin typeface="Times New Roman" panose="02020603050405020304" pitchFamily="18" charset="0"/>
                <a:cs typeface="Times New Roman" panose="02020603050405020304" pitchFamily="18" charset="0"/>
              </a:rPr>
              <a:t>		class Person   --- Entity/class</a:t>
            </a:r>
          </a:p>
          <a:p>
            <a:r>
              <a:rPr lang="en-US" b="1" dirty="0">
                <a:latin typeface="Times New Roman" panose="02020603050405020304" pitchFamily="18" charset="0"/>
                <a:cs typeface="Times New Roman" panose="02020603050405020304" pitchFamily="18" charset="0"/>
              </a:rPr>
              <a:t>		{  </a:t>
            </a:r>
          </a:p>
          <a:p>
            <a:r>
              <a:rPr lang="en-US" b="1" dirty="0">
                <a:latin typeface="Times New Roman" panose="02020603050405020304" pitchFamily="18" charset="0"/>
                <a:cs typeface="Times New Roman" panose="02020603050405020304" pitchFamily="18" charset="0"/>
              </a:rPr>
              <a:t>		   // attributes or properties</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age;</a:t>
            </a:r>
          </a:p>
          <a:p>
            <a:r>
              <a:rPr lang="en-US" b="1" dirty="0">
                <a:latin typeface="Times New Roman" panose="02020603050405020304" pitchFamily="18" charset="0"/>
                <a:cs typeface="Times New Roman" panose="02020603050405020304" pitchFamily="18" charset="0"/>
              </a:rPr>
              <a:t>		    String name;</a:t>
            </a:r>
          </a:p>
          <a:p>
            <a:r>
              <a:rPr lang="en-US" b="1" dirty="0">
                <a:latin typeface="Times New Roman" panose="02020603050405020304" pitchFamily="18" charset="0"/>
                <a:cs typeface="Times New Roman" panose="02020603050405020304" pitchFamily="18" charset="0"/>
              </a:rPr>
              <a:t>			double height;</a:t>
            </a:r>
          </a:p>
          <a:p>
            <a:r>
              <a:rPr lang="en-US" b="1" dirty="0">
                <a:latin typeface="Times New Roman" panose="02020603050405020304" pitchFamily="18" charset="0"/>
                <a:cs typeface="Times New Roman" panose="02020603050405020304" pitchFamily="18" charset="0"/>
              </a:rPr>
              <a:t>			double weight;</a:t>
            </a:r>
          </a:p>
          <a:p>
            <a:r>
              <a:rPr lang="en-US" b="1" dirty="0">
                <a:latin typeface="Times New Roman" panose="02020603050405020304" pitchFamily="18" charset="0"/>
                <a:cs typeface="Times New Roman" panose="02020603050405020304" pitchFamily="18" charset="0"/>
              </a:rPr>
              <a:t>			String color;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 method or </a:t>
            </a:r>
            <a:r>
              <a:rPr lang="en-US" b="1" dirty="0" err="1">
                <a:latin typeface="Times New Roman" panose="02020603050405020304" pitchFamily="18" charset="0"/>
                <a:cs typeface="Times New Roman" panose="02020603050405020304" pitchFamily="18" charset="0"/>
              </a:rPr>
              <a:t>behaviours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public double </a:t>
            </a:r>
            <a:r>
              <a:rPr lang="en-US" b="1" dirty="0" err="1">
                <a:latin typeface="Times New Roman" panose="02020603050405020304" pitchFamily="18" charset="0"/>
                <a:cs typeface="Times New Roman" panose="02020603050405020304" pitchFamily="18" charset="0"/>
              </a:rPr>
              <a:t>getRunRate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double </a:t>
            </a:r>
            <a:r>
              <a:rPr lang="en-US" b="1" dirty="0" err="1">
                <a:latin typeface="Times New Roman" panose="02020603050405020304" pitchFamily="18" charset="0"/>
                <a:cs typeface="Times New Roman" panose="02020603050405020304" pitchFamily="18" charset="0"/>
              </a:rPr>
              <a:t>runRate</a:t>
            </a:r>
            <a:r>
              <a:rPr lang="en-US" b="1" dirty="0">
                <a:latin typeface="Times New Roman" panose="02020603050405020304" pitchFamily="18" charset="0"/>
                <a:cs typeface="Times New Roman" panose="02020603050405020304" pitchFamily="18" charset="0"/>
              </a:rPr>
              <a:t> = (height * weight) / age;</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return </a:t>
            </a:r>
            <a:r>
              <a:rPr lang="en-US" b="1" dirty="0" err="1">
                <a:latin typeface="Times New Roman" panose="02020603050405020304" pitchFamily="18" charset="0"/>
                <a:cs typeface="Times New Roman" panose="02020603050405020304" pitchFamily="18" charset="0"/>
              </a:rPr>
              <a:t>runRate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	  </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9</a:t>
            </a:fld>
            <a:endParaRPr lang="en-IN"/>
          </a:p>
        </p:txBody>
      </p:sp>
    </p:spTree>
    <p:extLst>
      <p:ext uri="{BB962C8B-B14F-4D97-AF65-F5344CB8AC3E}">
        <p14:creationId xmlns:p14="http://schemas.microsoft.com/office/powerpoint/2010/main" val="26350783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8c4397e-77a1-4be1-bada-f3fa4bdd655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DD39DAD7772647B41C8FE861EEA391" ma:contentTypeVersion="15" ma:contentTypeDescription="Create a new document." ma:contentTypeScope="" ma:versionID="8360c95a2f62bf75c1caa6825518678e">
  <xsd:schema xmlns:xsd="http://www.w3.org/2001/XMLSchema" xmlns:xs="http://www.w3.org/2001/XMLSchema" xmlns:p="http://schemas.microsoft.com/office/2006/metadata/properties" xmlns:ns3="68319706-930a-435e-b76e-f1bb4b3746a4" xmlns:ns4="98c4397e-77a1-4be1-bada-f3fa4bdd655c" targetNamespace="http://schemas.microsoft.com/office/2006/metadata/properties" ma:root="true" ma:fieldsID="84775e9745987ca7bb9d40a825b219ad" ns3:_="" ns4:_="">
    <xsd:import namespace="68319706-930a-435e-b76e-f1bb4b3746a4"/>
    <xsd:import namespace="98c4397e-77a1-4be1-bada-f3fa4bdd655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19706-930a-435e-b76e-f1bb4b3746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c4397e-77a1-4be1-bada-f3fa4bdd655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C0D78-2BF2-438E-9FC7-FFC8AB5E6204}">
  <ds:schemaRefs>
    <ds:schemaRef ds:uri="http://schemas.microsoft.com/office/infopath/2007/PartnerControls"/>
    <ds:schemaRef ds:uri="http://purl.org/dc/dcmitype/"/>
    <ds:schemaRef ds:uri="http://schemas.microsoft.com/office/2006/documentManagement/types"/>
    <ds:schemaRef ds:uri="http://www.w3.org/XML/1998/namespace"/>
    <ds:schemaRef ds:uri="68319706-930a-435e-b76e-f1bb4b3746a4"/>
    <ds:schemaRef ds:uri="http://schemas.openxmlformats.org/package/2006/metadata/core-properties"/>
    <ds:schemaRef ds:uri="98c4397e-77a1-4be1-bada-f3fa4bdd655c"/>
    <ds:schemaRef ds:uri="http://purl.org/dc/elements/1.1/"/>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D21205A4-BB8A-4316-BDD9-077E49E56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19706-930a-435e-b76e-f1bb4b3746a4"/>
    <ds:schemaRef ds:uri="98c4397e-77a1-4be1-bada-f3fa4bdd65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500125-760C-4DA8-83C8-ACF4A641C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4422</TotalTime>
  <Words>2019</Words>
  <Application>Microsoft Office PowerPoint</Application>
  <PresentationFormat>Widescreen</PresentationFormat>
  <Paragraphs>637</Paragraphs>
  <Slides>43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Arial</vt:lpstr>
      <vt:lpstr>Consolas</vt:lpstr>
      <vt:lpstr>Times New Roman</vt:lpstr>
      <vt:lpstr>1_Office Theme</vt:lpstr>
      <vt:lpstr>think-cell Slide</vt:lpstr>
      <vt:lpstr>PowerPoint Presentation</vt:lpstr>
      <vt:lpstr>Why Java</vt:lpstr>
      <vt:lpstr>Why is a Java Popular Programming Language: </vt:lpstr>
      <vt:lpstr>How does Java work? </vt:lpstr>
      <vt:lpstr>The history of programming : </vt:lpstr>
      <vt:lpstr>How to program in Java : </vt:lpstr>
      <vt:lpstr>Classes and Objects:</vt:lpstr>
      <vt:lpstr>PowerPoint Presentation</vt:lpstr>
      <vt:lpstr>PowerPoint Presentation</vt:lpstr>
      <vt:lpstr>PowerPoint Presentation</vt:lpstr>
      <vt:lpstr>PowerPoint Presentation</vt:lpstr>
      <vt:lpstr>Package Overview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Encapsulation in Java : </vt:lpstr>
      <vt:lpstr>Implementation of Java Encapsulation: </vt:lpstr>
      <vt:lpstr>Access Modifiers in Java : </vt:lpstr>
      <vt:lpstr>1. Default Access Modifier</vt:lpstr>
      <vt:lpstr>PowerPoint Presentation</vt:lpstr>
      <vt:lpstr>2. Private Access Modifier </vt:lpstr>
      <vt:lpstr>PowerPoint Presentation</vt:lpstr>
      <vt:lpstr>3. Protected Access Modifier </vt:lpstr>
      <vt:lpstr>PowerPoint Presentation</vt:lpstr>
      <vt:lpstr>Public Access modifier : </vt:lpstr>
      <vt:lpstr>Important Points:</vt:lpstr>
      <vt:lpstr>Constructors : </vt:lpstr>
      <vt:lpstr>Syntax:</vt:lpstr>
      <vt:lpstr>PowerPoint Presentation</vt:lpstr>
      <vt:lpstr>PowerPoint Presentation</vt:lpstr>
      <vt:lpstr>Default Constructor in Java : </vt:lpstr>
      <vt:lpstr>Parameterized Constructor in Java </vt:lpstr>
      <vt:lpstr>PowerPoint Presentation</vt:lpstr>
      <vt:lpstr>PowerPoint Presentation</vt:lpstr>
      <vt:lpstr>Static Members of a Class, Scopes, Blocks, References to Objects :</vt:lpstr>
      <vt:lpstr>PowerPoint Presentation</vt:lpstr>
      <vt:lpstr>PowerPoint Presentation</vt:lpstr>
      <vt:lpstr>Static blocks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Sivakumar [UNext]</dc:creator>
  <cp:lastModifiedBy>Murali Mohan M</cp:lastModifiedBy>
  <cp:revision>72</cp:revision>
  <dcterms:created xsi:type="dcterms:W3CDTF">2023-04-07T11:31:48Z</dcterms:created>
  <dcterms:modified xsi:type="dcterms:W3CDTF">2024-01-13T03:33:06Z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0x01010012DD39DAD7772647B41C8FE861EEA391</vt:lpwstr>
  </property>
</Properties>
</file>