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28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1765D8-8203-4D56-B2D2-2112DAC137AB}" v="776" dt="2023-09-11T04:05:55.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2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4.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1.png"/><Relationship Id="rId14" Type="http://schemas.openxmlformats.org/officeDocument/2006/relationships/image" Target="../media/image10.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88313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52185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101425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447075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p>
        </p:txBody>
      </p:sp>
      <p:sp>
        <p:nvSpPr>
          <p:cNvPr id="8" name="Slide Number Placeholder 6">
            <a:extLst>
              <a:ext uri="{FF2B5EF4-FFF2-40B4-BE49-F238E27FC236}">
                <a16:creationId xmlns:a16="http://schemas.microsoft.com/office/drawing/2014/main" id="{BA9AD6EA-2DF8-5939-A506-F16ED13A9C13}"/>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74206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9A30-0576-2545-8734-9B03AF70B12D}"/>
              </a:ext>
            </a:extLst>
          </p:cNvPr>
          <p:cNvSpPr>
            <a:spLocks noGrp="1"/>
          </p:cNvSpPr>
          <p:nvPr>
            <p:ph type="title"/>
          </p:nvPr>
        </p:nvSpPr>
        <p:spPr>
          <a:xfrm>
            <a:off x="838200" y="365125"/>
            <a:ext cx="10515600" cy="1325563"/>
          </a:xfrm>
          <a:prstGeom prst="rect">
            <a:avLst/>
          </a:prstGeom>
        </p:spPr>
        <p:txBody>
          <a:bodyPr/>
          <a:lstStyle>
            <a:lvl1pPr>
              <a:defRPr>
                <a:solidFill>
                  <a:srgbClr val="FF0000"/>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Slide Number Placeholder 6">
            <a:extLst>
              <a:ext uri="{FF2B5EF4-FFF2-40B4-BE49-F238E27FC236}">
                <a16:creationId xmlns:a16="http://schemas.microsoft.com/office/drawing/2014/main" id="{5BC24487-9FB9-A0A9-4AE2-22B5874BD39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739741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45F7-077C-499A-8055-91596D906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2F332D-3CDC-4D8E-AD43-52559783D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1AA2DA-8D81-486B-A333-D1BC8D8F7179}"/>
              </a:ext>
            </a:extLst>
          </p:cNvPr>
          <p:cNvSpPr>
            <a:spLocks noGrp="1"/>
          </p:cNvSpPr>
          <p:nvPr>
            <p:ph type="dt" sz="half" idx="10"/>
          </p:nvPr>
        </p:nvSpPr>
        <p:spPr/>
        <p:txBody>
          <a:bodyPr/>
          <a:lstStyle/>
          <a:p>
            <a:fld id="{070803EA-7A94-4882-A808-A9D283A70C8C}" type="datetimeFigureOut">
              <a:rPr lang="en-IN" smtClean="0"/>
              <a:t>12-01-2024</a:t>
            </a:fld>
            <a:endParaRPr lang="en-IN"/>
          </a:p>
        </p:txBody>
      </p:sp>
      <p:sp>
        <p:nvSpPr>
          <p:cNvPr id="5" name="Footer Placeholder 4">
            <a:extLst>
              <a:ext uri="{FF2B5EF4-FFF2-40B4-BE49-F238E27FC236}">
                <a16:creationId xmlns:a16="http://schemas.microsoft.com/office/drawing/2014/main" id="{FCD47D43-8D93-4BE1-8F2D-B5D8C344D6B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CC2BC95-0468-4C4D-A96E-725682014F2C}"/>
              </a:ext>
            </a:extLst>
          </p:cNvPr>
          <p:cNvSpPr>
            <a:spLocks noGrp="1"/>
          </p:cNvSpPr>
          <p:nvPr>
            <p:ph type="sldNum" sz="quarter" idx="12"/>
          </p:nvPr>
        </p:nvSpPr>
        <p:spPr/>
        <p:txBody>
          <a:bodyPr/>
          <a:lstStyle/>
          <a:p>
            <a:fld id="{367022E3-7B7B-4DC1-931E-C9E2C54B9D32}" type="slidenum">
              <a:rPr lang="en-IN" smtClean="0"/>
              <a:t>‹#›</a:t>
            </a:fld>
            <a:endParaRPr lang="en-IN"/>
          </a:p>
        </p:txBody>
      </p:sp>
    </p:spTree>
    <p:extLst>
      <p:ext uri="{BB962C8B-B14F-4D97-AF65-F5344CB8AC3E}">
        <p14:creationId xmlns:p14="http://schemas.microsoft.com/office/powerpoint/2010/main" val="44405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chor="ctr">
            <a:normAutofit/>
          </a:bodyPr>
          <a:lstStyle>
            <a:lvl1pPr>
              <a:defRPr lang="en-US" sz="28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pPr lvl="0"/>
            <a:r>
              <a:rPr lang="en-US"/>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09591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29813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2" y="0"/>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785191" y="6520168"/>
            <a:ext cx="9730409"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E01359E6-7FF4-DDDA-82C4-706E0CE1E15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170204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4020188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6550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6831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412481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165290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8"/>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1" name="think-cell Slide" r:id="rId19" imgW="360" imgH="360" progId="TCLayout.ActiveDocument.1">
                  <p:embed/>
                </p:oleObj>
              </mc:Choice>
              <mc:Fallback>
                <p:oleObj name="think-cell Slide" r:id="rId19"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812051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throw-throws-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checked-vs-unchecked-exceptions-in-jav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java-and-multiple-inheritance/" TargetMode="External"/><Relationship Id="rId2" Type="http://schemas.openxmlformats.org/officeDocument/2006/relationships/hyperlink" Target="https://www.geeksforgeeks.org/abstraction-in-java-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scaler.com/topics/abstract-keyword-in-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901448B-4337-4854-ACDF-BAADACCDC8E7}"/>
              </a:ext>
            </a:extLst>
          </p:cNvPr>
          <p:cNvSpPr>
            <a:spLocks noGrp="1"/>
          </p:cNvSpPr>
          <p:nvPr>
            <p:ph type="body" sz="quarter" idx="12"/>
          </p:nvPr>
        </p:nvSpPr>
        <p:spPr>
          <a:xfrm>
            <a:off x="1001528" y="2782819"/>
            <a:ext cx="10525125" cy="701731"/>
          </a:xfrm>
        </p:spPr>
        <p:txBody>
          <a:bodyPr/>
          <a:lstStyle/>
          <a:p>
            <a:r>
              <a:rPr lang="en-US" dirty="0">
                <a:latin typeface="Times New Roman" panose="02020603050405020304" pitchFamily="18" charset="0"/>
                <a:cs typeface="Times New Roman" panose="02020603050405020304" pitchFamily="18" charset="0"/>
              </a:rPr>
              <a:t>Introduction to Core Java </a:t>
            </a:r>
            <a:r>
              <a:rPr lang="en-US" dirty="0" smtClean="0">
                <a:latin typeface="Times New Roman" panose="02020603050405020304" pitchFamily="18" charset="0"/>
                <a:cs typeface="Times New Roman" panose="02020603050405020304" pitchFamily="18" charset="0"/>
              </a:rPr>
              <a:t>Programming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49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5025090"/>
          </a:xfrm>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toString</a:t>
            </a:r>
            <a:r>
              <a:rPr lang="en-US" b="1" dirty="0">
                <a:latin typeface="Times New Roman" panose="02020603050405020304" pitchFamily="18" charset="0"/>
                <a:cs typeface="Times New Roman" panose="02020603050405020304" pitchFamily="18" charset="0"/>
              </a:rPr>
              <a:t>() method prints exception information in the format of the Name of the exception: description of the exception</a:t>
            </a:r>
            <a:r>
              <a:rPr lang="en-US" b="1" dirty="0" smtClean="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//program to print the exception information using </a:t>
            </a:r>
            <a:r>
              <a:rPr lang="en-IN" b="1" dirty="0" err="1">
                <a:latin typeface="Times New Roman" panose="02020603050405020304" pitchFamily="18" charset="0"/>
                <a:cs typeface="Times New Roman" panose="02020603050405020304" pitchFamily="18" charset="0"/>
              </a:rPr>
              <a:t>toString</a:t>
            </a:r>
            <a:r>
              <a:rPr lang="en-IN" b="1" dirty="0">
                <a:latin typeface="Times New Roman" panose="02020603050405020304" pitchFamily="18" charset="0"/>
                <a:cs typeface="Times New Roman" panose="02020603050405020304" pitchFamily="18" charset="0"/>
              </a:rPr>
              <a:t>() method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import java.io.*;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class </a:t>
            </a:r>
            <a:r>
              <a:rPr lang="en-IN" b="1" dirty="0" smtClean="0">
                <a:latin typeface="Times New Roman" panose="02020603050405020304" pitchFamily="18" charset="0"/>
                <a:cs typeface="Times New Roman" panose="02020603050405020304" pitchFamily="18" charset="0"/>
              </a:rPr>
              <a:t>Sample </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public static void main (String[]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a=5;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b=0; </a:t>
            </a:r>
          </a:p>
          <a:p>
            <a:r>
              <a:rPr lang="en-IN" b="1" dirty="0">
                <a:latin typeface="Times New Roman" panose="02020603050405020304" pitchFamily="18" charset="0"/>
                <a:cs typeface="Times New Roman" panose="02020603050405020304" pitchFamily="18" charset="0"/>
              </a:rPr>
              <a:t>		try{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(a/b); </a:t>
            </a:r>
          </a:p>
          <a:p>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	catch(</a:t>
            </a:r>
            <a:r>
              <a:rPr lang="en-IN" b="1" dirty="0" err="1">
                <a:latin typeface="Times New Roman" panose="02020603050405020304" pitchFamily="18" charset="0"/>
                <a:cs typeface="Times New Roman" panose="02020603050405020304" pitchFamily="18" charset="0"/>
              </a:rPr>
              <a:t>ArithmeticException</a:t>
            </a:r>
            <a:r>
              <a:rPr lang="en-IN" b="1" dirty="0">
                <a:latin typeface="Times New Roman" panose="02020603050405020304" pitchFamily="18" charset="0"/>
                <a:cs typeface="Times New Roman" panose="02020603050405020304" pitchFamily="18" charset="0"/>
              </a:rPr>
              <a:t> e){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e.toString</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fontAlgn="base"/>
            <a:r>
              <a:rPr lang="en-IN" dirty="0">
                <a:effectLst/>
                <a:latin typeface="Times New Roman" panose="02020603050405020304" pitchFamily="18" charset="0"/>
                <a:cs typeface="Times New Roman" panose="02020603050405020304" pitchFamily="18" charset="0"/>
              </a:rPr>
              <a:t>2. </a:t>
            </a:r>
            <a:r>
              <a:rPr lang="en-IN" dirty="0" err="1">
                <a:effectLst/>
                <a:latin typeface="Times New Roman" panose="02020603050405020304" pitchFamily="18" charset="0"/>
                <a:cs typeface="Times New Roman" panose="02020603050405020304" pitchFamily="18" charset="0"/>
              </a:rPr>
              <a:t>toString</a:t>
            </a:r>
            <a:r>
              <a:rPr lang="en-IN" dirty="0">
                <a:effectLst/>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5"/>
          </p:nvPr>
        </p:nvSpPr>
        <p:spPr/>
        <p:txBody>
          <a:bodyPr/>
          <a:lstStyle/>
          <a:p>
            <a:fld id="{0879F475-59B1-4993-848A-C2B683DE9AF5}" type="slidenum">
              <a:rPr lang="en-IN" smtClean="0"/>
              <a:pPr/>
              <a:t>10</a:t>
            </a:fld>
            <a:endParaRPr lang="en-IN"/>
          </a:p>
        </p:txBody>
      </p:sp>
    </p:spTree>
    <p:extLst>
      <p:ext uri="{BB962C8B-B14F-4D97-AF65-F5344CB8AC3E}">
        <p14:creationId xmlns:p14="http://schemas.microsoft.com/office/powerpoint/2010/main" val="334276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055802"/>
            <a:ext cx="11260279" cy="5118755"/>
          </a:xfrm>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getMessage</a:t>
            </a:r>
            <a:r>
              <a:rPr lang="en-US" b="1" dirty="0">
                <a:latin typeface="Times New Roman" panose="02020603050405020304" pitchFamily="18" charset="0"/>
                <a:cs typeface="Times New Roman" panose="02020603050405020304" pitchFamily="18" charset="0"/>
              </a:rPr>
              <a:t>() method prints only the description of the exception</a:t>
            </a:r>
            <a:r>
              <a:rPr lang="en-US"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//program to print the exception information using </a:t>
            </a:r>
            <a:r>
              <a:rPr lang="en-IN" b="1" dirty="0" err="1">
                <a:latin typeface="Times New Roman" panose="02020603050405020304" pitchFamily="18" charset="0"/>
                <a:cs typeface="Times New Roman" panose="02020603050405020304" pitchFamily="18" charset="0"/>
              </a:rPr>
              <a:t>getMessage</a:t>
            </a:r>
            <a:r>
              <a:rPr lang="en-IN" b="1" dirty="0">
                <a:latin typeface="Times New Roman" panose="02020603050405020304" pitchFamily="18" charset="0"/>
                <a:cs typeface="Times New Roman" panose="02020603050405020304" pitchFamily="18" charset="0"/>
              </a:rPr>
              <a:t>() method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import java.io.*;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class GFG1 { </a:t>
            </a:r>
          </a:p>
          <a:p>
            <a:r>
              <a:rPr lang="en-IN" b="1" dirty="0">
                <a:latin typeface="Times New Roman" panose="02020603050405020304" pitchFamily="18" charset="0"/>
                <a:cs typeface="Times New Roman" panose="02020603050405020304" pitchFamily="18" charset="0"/>
              </a:rPr>
              <a:t>	public static void main (String[]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a=5;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b=0; </a:t>
            </a:r>
          </a:p>
          <a:p>
            <a:r>
              <a:rPr lang="en-IN" b="1" dirty="0">
                <a:latin typeface="Times New Roman" panose="02020603050405020304" pitchFamily="18" charset="0"/>
                <a:cs typeface="Times New Roman" panose="02020603050405020304" pitchFamily="18" charset="0"/>
              </a:rPr>
              <a:t>		try{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(a/b); </a:t>
            </a:r>
          </a:p>
          <a:p>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	catch(</a:t>
            </a:r>
            <a:r>
              <a:rPr lang="en-IN" b="1" dirty="0" err="1">
                <a:latin typeface="Times New Roman" panose="02020603050405020304" pitchFamily="18" charset="0"/>
                <a:cs typeface="Times New Roman" panose="02020603050405020304" pitchFamily="18" charset="0"/>
              </a:rPr>
              <a:t>ArithmeticException</a:t>
            </a:r>
            <a:r>
              <a:rPr lang="en-IN" b="1" dirty="0">
                <a:latin typeface="Times New Roman" panose="02020603050405020304" pitchFamily="18" charset="0"/>
                <a:cs typeface="Times New Roman" panose="02020603050405020304" pitchFamily="18" charset="0"/>
              </a:rPr>
              <a:t> e){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e.getMessage</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fontAlgn="base"/>
            <a:r>
              <a:rPr lang="en-IN" dirty="0">
                <a:effectLst/>
                <a:latin typeface="Times New Roman" panose="02020603050405020304" pitchFamily="18" charset="0"/>
                <a:cs typeface="Times New Roman" panose="02020603050405020304" pitchFamily="18" charset="0"/>
              </a:rPr>
              <a:t>3. </a:t>
            </a:r>
            <a:r>
              <a:rPr lang="en-IN" dirty="0" err="1">
                <a:effectLst/>
                <a:latin typeface="Times New Roman" panose="02020603050405020304" pitchFamily="18" charset="0"/>
                <a:cs typeface="Times New Roman" panose="02020603050405020304" pitchFamily="18" charset="0"/>
              </a:rPr>
              <a:t>getMessage</a:t>
            </a:r>
            <a:r>
              <a:rPr lang="en-IN" dirty="0">
                <a:effectLst/>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5"/>
          </p:nvPr>
        </p:nvSpPr>
        <p:spPr/>
        <p:txBody>
          <a:bodyPr/>
          <a:lstStyle/>
          <a:p>
            <a:fld id="{0879F475-59B1-4993-848A-C2B683DE9AF5}" type="slidenum">
              <a:rPr lang="en-IN" smtClean="0"/>
              <a:pPr/>
              <a:t>11</a:t>
            </a:fld>
            <a:endParaRPr lang="en-IN"/>
          </a:p>
        </p:txBody>
      </p:sp>
    </p:spTree>
    <p:extLst>
      <p:ext uri="{BB962C8B-B14F-4D97-AF65-F5344CB8AC3E}">
        <p14:creationId xmlns:p14="http://schemas.microsoft.com/office/powerpoint/2010/main" val="218388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2"/>
            <a:ext cx="11260279" cy="4754913"/>
          </a:xfrm>
        </p:spPr>
        <p:txBody>
          <a:bodyPr>
            <a:normAutofit/>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Customized Exception Handling: Java exception handling is managed via five keywords: </a:t>
            </a:r>
            <a:r>
              <a:rPr lang="en-US" b="1" dirty="0">
                <a:solidFill>
                  <a:srgbClr val="FF0000"/>
                </a:solidFill>
                <a:latin typeface="Times New Roman" panose="02020603050405020304" pitchFamily="18" charset="0"/>
                <a:cs typeface="Times New Roman" panose="02020603050405020304" pitchFamily="18" charset="0"/>
              </a:rPr>
              <a:t>try, catch, </a:t>
            </a:r>
            <a:r>
              <a:rPr lang="en-US" b="1" u="sng" dirty="0">
                <a:solidFill>
                  <a:srgbClr val="FF0000"/>
                </a:solidFill>
                <a:latin typeface="Times New Roman" panose="02020603050405020304" pitchFamily="18" charset="0"/>
                <a:cs typeface="Times New Roman" panose="02020603050405020304" pitchFamily="18" charset="0"/>
                <a:hlinkClick r:id="rId2"/>
              </a:rPr>
              <a:t>throw</a:t>
            </a:r>
            <a:r>
              <a:rPr lang="en-US" b="1" dirty="0">
                <a:solidFill>
                  <a:srgbClr val="FF0000"/>
                </a:solidFill>
                <a:latin typeface="Times New Roman" panose="02020603050405020304" pitchFamily="18" charset="0"/>
                <a:cs typeface="Times New Roman" panose="02020603050405020304" pitchFamily="18" charset="0"/>
              </a:rPr>
              <a:t>, </a:t>
            </a:r>
            <a:r>
              <a:rPr lang="en-US" b="1" u="sng" dirty="0">
                <a:solidFill>
                  <a:srgbClr val="FF0000"/>
                </a:solidFill>
                <a:latin typeface="Times New Roman" panose="02020603050405020304" pitchFamily="18" charset="0"/>
                <a:cs typeface="Times New Roman" panose="02020603050405020304" pitchFamily="18" charset="0"/>
                <a:hlinkClick r:id="rId2"/>
              </a:rPr>
              <a:t>throws</a:t>
            </a:r>
            <a:r>
              <a:rPr lang="en-US" b="1" dirty="0">
                <a:solidFill>
                  <a:srgbClr val="FF0000"/>
                </a:solidFill>
                <a:latin typeface="Times New Roman" panose="02020603050405020304" pitchFamily="18" charset="0"/>
                <a:cs typeface="Times New Roman" panose="02020603050405020304" pitchFamily="18" charset="0"/>
              </a:rPr>
              <a:t>, and finally</a:t>
            </a:r>
            <a:r>
              <a:rPr lang="en-US" b="1" dirty="0" smtClean="0">
                <a:solidFill>
                  <a:srgbClr val="FF0000"/>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Program statements that you think can raise exceptions are contained within a try block</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If an exception occurs within the try block, it is thrown. Your code can catch this exception (using catch block) and handle it in some rational manner. </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System-generated exceptions are automatically thrown by the Java run-time system</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 manually throw an exception, use the keyword throw. Any exception that is thrown out of a method must be specified as such by a throws clause. </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Any code that absolutely must be executed after a try block completes is put in a finally block</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b="1" dirty="0">
              <a:solidFill>
                <a:srgbClr val="FF0000"/>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Need for try-catch clause(Customized Exception Handling</a:t>
            </a:r>
            <a:r>
              <a:rPr lang="en-US" b="1" dirty="0" smtClean="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Consider the below program in order to get a better understanding of the try-catch clause.</a:t>
            </a:r>
          </a:p>
          <a:p>
            <a:pPr marL="342900" indent="-342900">
              <a:buFont typeface="Arial" panose="020B0604020202020204" pitchFamily="34" charset="0"/>
              <a:buChar char="•"/>
            </a:pP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fontAlgn="base"/>
            <a:r>
              <a:rPr lang="en-US" dirty="0">
                <a:effectLst/>
                <a:latin typeface="Times New Roman" panose="02020603050405020304" pitchFamily="18" charset="0"/>
                <a:cs typeface="Times New Roman" panose="02020603050405020304" pitchFamily="18" charset="0"/>
              </a:rPr>
              <a:t>How Programmer Handle an Exception?</a:t>
            </a:r>
          </a:p>
        </p:txBody>
      </p:sp>
      <p:sp>
        <p:nvSpPr>
          <p:cNvPr id="4" name="Slide Number Placeholder 3"/>
          <p:cNvSpPr>
            <a:spLocks noGrp="1"/>
          </p:cNvSpPr>
          <p:nvPr>
            <p:ph type="sldNum" sz="quarter" idx="15"/>
          </p:nvPr>
        </p:nvSpPr>
        <p:spPr/>
        <p:txBody>
          <a:bodyPr/>
          <a:lstStyle/>
          <a:p>
            <a:fld id="{0879F475-59B1-4993-848A-C2B683DE9AF5}" type="slidenum">
              <a:rPr lang="en-IN" smtClean="0"/>
              <a:pPr/>
              <a:t>12</a:t>
            </a:fld>
            <a:endParaRPr lang="en-IN"/>
          </a:p>
        </p:txBody>
      </p:sp>
    </p:spTree>
    <p:extLst>
      <p:ext uri="{BB962C8B-B14F-4D97-AF65-F5344CB8AC3E}">
        <p14:creationId xmlns:p14="http://schemas.microsoft.com/office/powerpoint/2010/main" val="3871727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88537"/>
            <a:ext cx="11260279" cy="6061434"/>
          </a:xfrm>
        </p:spPr>
        <p:txBody>
          <a:bodyPr>
            <a:noAutofit/>
          </a:bodyPr>
          <a:lstStyle/>
          <a:p>
            <a:r>
              <a:rPr lang="en-US" sz="1400" b="1" dirty="0">
                <a:latin typeface="Times New Roman" panose="02020603050405020304" pitchFamily="18" charset="0"/>
                <a:cs typeface="Times New Roman" panose="02020603050405020304" pitchFamily="18" charset="0"/>
              </a:rPr>
              <a:t>// Java Program to Demonstrate </a:t>
            </a:r>
          </a:p>
          <a:p>
            <a:r>
              <a:rPr lang="en-US" sz="1400" b="1" dirty="0">
                <a:latin typeface="Times New Roman" panose="02020603050405020304" pitchFamily="18" charset="0"/>
                <a:cs typeface="Times New Roman" panose="02020603050405020304" pitchFamily="18" charset="0"/>
              </a:rPr>
              <a:t>// Need of try-catch Clause </a:t>
            </a:r>
          </a:p>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 Class </a:t>
            </a:r>
          </a:p>
          <a:p>
            <a:r>
              <a:rPr lang="en-US" sz="1400" b="1" dirty="0">
                <a:latin typeface="Times New Roman" panose="02020603050405020304" pitchFamily="18" charset="0"/>
                <a:cs typeface="Times New Roman" panose="02020603050405020304" pitchFamily="18" charset="0"/>
              </a:rPr>
              <a:t>class </a:t>
            </a:r>
            <a:r>
              <a:rPr lang="en-US" sz="1400" b="1" dirty="0" smtClean="0">
                <a:latin typeface="Times New Roman" panose="02020603050405020304" pitchFamily="18" charset="0"/>
                <a:cs typeface="Times New Roman" panose="02020603050405020304" pitchFamily="18" charset="0"/>
              </a:rPr>
              <a:t>Sample </a:t>
            </a:r>
            <a:r>
              <a:rPr lang="en-US" sz="1400" b="1" dirty="0">
                <a:latin typeface="Times New Roman" panose="02020603050405020304" pitchFamily="18" charset="0"/>
                <a:cs typeface="Times New Roman" panose="02020603050405020304" pitchFamily="18" charset="0"/>
              </a:rPr>
              <a:t>{ </a:t>
            </a:r>
          </a:p>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	// Main driver method </a:t>
            </a:r>
          </a:p>
          <a:p>
            <a:r>
              <a:rPr lang="en-US" sz="1400" b="1" dirty="0">
                <a:latin typeface="Times New Roman" panose="02020603050405020304" pitchFamily="18" charset="0"/>
                <a:cs typeface="Times New Roman" panose="02020603050405020304" pitchFamily="18" charset="0"/>
              </a:rPr>
              <a:t>	public static void main(String[] </a:t>
            </a:r>
            <a:r>
              <a:rPr lang="en-US" sz="1400" b="1" dirty="0" err="1">
                <a:latin typeface="Times New Roman" panose="02020603050405020304" pitchFamily="18" charset="0"/>
                <a:cs typeface="Times New Roman" panose="02020603050405020304" pitchFamily="18" charset="0"/>
              </a:rPr>
              <a:t>args</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 </a:t>
            </a:r>
          </a:p>
          <a:p>
            <a:r>
              <a:rPr lang="en-US" sz="1400" b="1" dirty="0">
                <a:latin typeface="Times New Roman" panose="02020603050405020304" pitchFamily="18" charset="0"/>
                <a:cs typeface="Times New Roman" panose="02020603050405020304" pitchFamily="18" charset="0"/>
              </a:rPr>
              <a:t>		// Taking an array of size 4 </a:t>
            </a:r>
          </a:p>
          <a:p>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int</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arr</a:t>
            </a:r>
            <a:r>
              <a:rPr lang="en-US" sz="1400" b="1" dirty="0">
                <a:latin typeface="Times New Roman" panose="02020603050405020304" pitchFamily="18" charset="0"/>
                <a:cs typeface="Times New Roman" panose="02020603050405020304" pitchFamily="18" charset="0"/>
              </a:rPr>
              <a:t> = new </a:t>
            </a:r>
            <a:r>
              <a:rPr lang="en-US" sz="1400" b="1" dirty="0" err="1">
                <a:latin typeface="Times New Roman" panose="02020603050405020304" pitchFamily="18" charset="0"/>
                <a:cs typeface="Times New Roman" panose="02020603050405020304" pitchFamily="18" charset="0"/>
              </a:rPr>
              <a:t>int</a:t>
            </a:r>
            <a:r>
              <a:rPr lang="en-US" sz="1400" b="1" dirty="0">
                <a:latin typeface="Times New Roman" panose="02020603050405020304" pitchFamily="18" charset="0"/>
                <a:cs typeface="Times New Roman" panose="02020603050405020304" pitchFamily="18" charset="0"/>
              </a:rPr>
              <a:t>[4]; </a:t>
            </a:r>
          </a:p>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		// Now this statement will cause an exception </a:t>
            </a:r>
          </a:p>
          <a:p>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int</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i</a:t>
            </a:r>
            <a:r>
              <a:rPr lang="en-US" sz="1400" b="1" dirty="0">
                <a:latin typeface="Times New Roman" panose="02020603050405020304" pitchFamily="18" charset="0"/>
                <a:cs typeface="Times New Roman" panose="02020603050405020304" pitchFamily="18" charset="0"/>
              </a:rPr>
              <a:t> = </a:t>
            </a:r>
            <a:r>
              <a:rPr lang="en-US" sz="1400" b="1" dirty="0" err="1">
                <a:latin typeface="Times New Roman" panose="02020603050405020304" pitchFamily="18" charset="0"/>
                <a:cs typeface="Times New Roman" panose="02020603050405020304" pitchFamily="18" charset="0"/>
              </a:rPr>
              <a:t>arr</a:t>
            </a:r>
            <a:r>
              <a:rPr lang="en-US" sz="1400" b="1" dirty="0">
                <a:latin typeface="Times New Roman" panose="02020603050405020304" pitchFamily="18" charset="0"/>
                <a:cs typeface="Times New Roman" panose="02020603050405020304" pitchFamily="18" charset="0"/>
              </a:rPr>
              <a:t>[4]; </a:t>
            </a:r>
          </a:p>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		// This statement will never execute </a:t>
            </a:r>
          </a:p>
          <a:p>
            <a:r>
              <a:rPr lang="en-US" sz="1400" b="1" dirty="0">
                <a:latin typeface="Times New Roman" panose="02020603050405020304" pitchFamily="18" charset="0"/>
                <a:cs typeface="Times New Roman" panose="02020603050405020304" pitchFamily="18" charset="0"/>
              </a:rPr>
              <a:t>		// as above we caught with an exception </a:t>
            </a:r>
          </a:p>
          <a:p>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System.out.println</a:t>
            </a:r>
            <a:r>
              <a:rPr lang="en-US" sz="1400" b="1" dirty="0">
                <a:latin typeface="Times New Roman" panose="02020603050405020304" pitchFamily="18" charset="0"/>
                <a:cs typeface="Times New Roman" panose="02020603050405020304" pitchFamily="18" charset="0"/>
              </a:rPr>
              <a:t>("Hi, I want to execute"); </a:t>
            </a:r>
          </a:p>
          <a:p>
            <a:r>
              <a:rPr lang="en-US" sz="1400" b="1" dirty="0">
                <a:latin typeface="Times New Roman" panose="02020603050405020304" pitchFamily="18" charset="0"/>
                <a:cs typeface="Times New Roman" panose="02020603050405020304" pitchFamily="18" charset="0"/>
              </a:rPr>
              <a:t>	} </a:t>
            </a:r>
          </a:p>
          <a:p>
            <a:r>
              <a:rPr lang="en-US" sz="1400"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13</a:t>
            </a:fld>
            <a:endParaRPr lang="en-IN"/>
          </a:p>
        </p:txBody>
      </p:sp>
    </p:spTree>
    <p:extLst>
      <p:ext uri="{BB962C8B-B14F-4D97-AF65-F5344CB8AC3E}">
        <p14:creationId xmlns:p14="http://schemas.microsoft.com/office/powerpoint/2010/main" val="3440466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26243"/>
            <a:ext cx="11260279" cy="5703217"/>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Output explanation: In the above example, an array is defined with size i.e. you can access elements only from index 0 to 3. But you trying to access the elements at index 4(by mistake) that’s why it is throwing an exception. In this case, JVM terminates the program abnormally. The statement </a:t>
            </a:r>
            <a:r>
              <a:rPr lang="en-US" b="1" dirty="0" err="1">
                <a:latin typeface="Times New Roman" panose="02020603050405020304" pitchFamily="18" charset="0"/>
                <a:cs typeface="Times New Roman" panose="02020603050405020304" pitchFamily="18" charset="0"/>
              </a:rPr>
              <a:t>System.out.println</a:t>
            </a:r>
            <a:r>
              <a:rPr lang="en-US" b="1" dirty="0">
                <a:latin typeface="Times New Roman" panose="02020603050405020304" pitchFamily="18" charset="0"/>
                <a:cs typeface="Times New Roman" panose="02020603050405020304" pitchFamily="18" charset="0"/>
              </a:rPr>
              <a:t>(“Hi, I want to execute”); will never execute. To execute it, we must handle the exception using try-catch. Hence to continue the normal flow of the program, we need a try-catch clause. </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How to Use the Try-catch Clause?</a:t>
            </a:r>
          </a:p>
          <a:p>
            <a:r>
              <a:rPr lang="en-US" b="1" dirty="0">
                <a:latin typeface="Times New Roman" panose="02020603050405020304" pitchFamily="18" charset="0"/>
                <a:cs typeface="Times New Roman" panose="02020603050405020304" pitchFamily="18" charset="0"/>
              </a:rPr>
              <a:t>try {</a:t>
            </a:r>
          </a:p>
          <a:p>
            <a:r>
              <a:rPr lang="en-US" b="1" dirty="0">
                <a:latin typeface="Times New Roman" panose="02020603050405020304" pitchFamily="18" charset="0"/>
                <a:cs typeface="Times New Roman" panose="02020603050405020304" pitchFamily="18" charset="0"/>
              </a:rPr>
              <a:t>    // block of code to monitor for errors</a:t>
            </a:r>
          </a:p>
          <a:p>
            <a:r>
              <a:rPr lang="en-US" b="1" dirty="0">
                <a:latin typeface="Times New Roman" panose="02020603050405020304" pitchFamily="18" charset="0"/>
                <a:cs typeface="Times New Roman" panose="02020603050405020304" pitchFamily="18" charset="0"/>
              </a:rPr>
              <a:t>    // the code you think can raise an exception</a:t>
            </a:r>
          </a:p>
          <a:p>
            <a:r>
              <a:rPr lang="en-US" b="1" dirty="0">
                <a:latin typeface="Times New Roman" panose="02020603050405020304" pitchFamily="18" charset="0"/>
                <a:cs typeface="Times New Roman" panose="02020603050405020304" pitchFamily="18" charset="0"/>
              </a:rPr>
              <a:t>} catch (ExceptionType1 </a:t>
            </a:r>
            <a:r>
              <a:rPr lang="en-US" b="1" dirty="0" err="1">
                <a:latin typeface="Times New Roman" panose="02020603050405020304" pitchFamily="18" charset="0"/>
                <a:cs typeface="Times New Roman" panose="02020603050405020304" pitchFamily="18" charset="0"/>
              </a:rPr>
              <a:t>exOb</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 exception handler for ExceptionType1</a:t>
            </a:r>
          </a:p>
          <a:p>
            <a:r>
              <a:rPr lang="en-US" b="1" dirty="0">
                <a:latin typeface="Times New Roman" panose="02020603050405020304" pitchFamily="18" charset="0"/>
                <a:cs typeface="Times New Roman" panose="02020603050405020304" pitchFamily="18" charset="0"/>
              </a:rPr>
              <a:t>} catch (ExceptionType2 </a:t>
            </a:r>
            <a:r>
              <a:rPr lang="en-US" b="1" dirty="0" err="1">
                <a:latin typeface="Times New Roman" panose="02020603050405020304" pitchFamily="18" charset="0"/>
                <a:cs typeface="Times New Roman" panose="02020603050405020304" pitchFamily="18" charset="0"/>
              </a:rPr>
              <a:t>exOb</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 exception handler for ExceptionType2</a:t>
            </a:r>
          </a:p>
          <a:p>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optional</a:t>
            </a:r>
          </a:p>
          <a:p>
            <a:r>
              <a:rPr lang="en-US" b="1" dirty="0">
                <a:latin typeface="Times New Roman" panose="02020603050405020304" pitchFamily="18" charset="0"/>
                <a:cs typeface="Times New Roman" panose="02020603050405020304" pitchFamily="18" charset="0"/>
              </a:rPr>
              <a:t>finally {  // block of code to be executed after try block ends </a:t>
            </a:r>
          </a:p>
          <a:p>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14</a:t>
            </a:fld>
            <a:endParaRPr lang="en-IN"/>
          </a:p>
        </p:txBody>
      </p:sp>
    </p:spTree>
    <p:extLst>
      <p:ext uri="{BB962C8B-B14F-4D97-AF65-F5344CB8AC3E}">
        <p14:creationId xmlns:p14="http://schemas.microsoft.com/office/powerpoint/2010/main" val="2706851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79108"/>
            <a:ext cx="11260279" cy="6052009"/>
          </a:xfrm>
        </p:spPr>
        <p:txBody>
          <a:bodyPr>
            <a:normAutofit/>
          </a:bodyPr>
          <a:lstStyle/>
          <a:p>
            <a:r>
              <a:rPr lang="en-US" b="1" dirty="0">
                <a:latin typeface="Times New Roman" panose="02020603050405020304" pitchFamily="18" charset="0"/>
                <a:cs typeface="Times New Roman" panose="02020603050405020304" pitchFamily="18" charset="0"/>
              </a:rPr>
              <a:t>Certain key points need to be remembered that are as follows:   </a:t>
            </a:r>
          </a:p>
          <a:p>
            <a:endParaRPr lang="en-US"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a method, there can be more than one statement that might throw an exception, So put all these statements within their own try block and provide a separate exception handler within their own catch block for each of them.</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If an exception occurs within the try block, that exception is handled by the exception handler associated with it. To associate the exception handler, we must put a catch block after it. There can be more than one exception handler. Each catch block is an exception handler that handles the exception to the type indicated by its argument. The argument, </a:t>
            </a:r>
            <a:r>
              <a:rPr lang="en-US" b="1" dirty="0" err="1">
                <a:latin typeface="Times New Roman" panose="02020603050405020304" pitchFamily="18" charset="0"/>
                <a:cs typeface="Times New Roman" panose="02020603050405020304" pitchFamily="18" charset="0"/>
              </a:rPr>
              <a:t>ExceptionType</a:t>
            </a:r>
            <a:r>
              <a:rPr lang="en-US" b="1" dirty="0">
                <a:latin typeface="Times New Roman" panose="02020603050405020304" pitchFamily="18" charset="0"/>
                <a:cs typeface="Times New Roman" panose="02020603050405020304" pitchFamily="18" charset="0"/>
              </a:rPr>
              <a:t> declares the type of exception that it can handle and must be the name of the class that inherits from the </a:t>
            </a:r>
            <a:r>
              <a:rPr lang="en-US" b="1" dirty="0" err="1">
                <a:latin typeface="Times New Roman" panose="02020603050405020304" pitchFamily="18" charset="0"/>
                <a:cs typeface="Times New Roman" panose="02020603050405020304" pitchFamily="18" charset="0"/>
              </a:rPr>
              <a:t>Throwable</a:t>
            </a:r>
            <a:r>
              <a:rPr lang="en-US" b="1" dirty="0">
                <a:latin typeface="Times New Roman" panose="02020603050405020304" pitchFamily="18" charset="0"/>
                <a:cs typeface="Times New Roman" panose="02020603050405020304" pitchFamily="18" charset="0"/>
              </a:rPr>
              <a:t> class.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For each try block, there can be zero or more catch blocks, but only one final block.</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finally block is optional. It always gets executed whether an exception occurred in try block or not. If an exception occurs, then it will be executed after try and catch blocks. And if an exception does not occur, then it will be executed after the try block. The finally block in Java is used to put important codes such as clean-up code e.g., closing the file or closing the connection.</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If we write </a:t>
            </a:r>
            <a:r>
              <a:rPr lang="en-US" b="1" dirty="0" err="1">
                <a:latin typeface="Times New Roman" panose="02020603050405020304" pitchFamily="18" charset="0"/>
                <a:cs typeface="Times New Roman" panose="02020603050405020304" pitchFamily="18" charset="0"/>
              </a:rPr>
              <a:t>System.exit</a:t>
            </a:r>
            <a:r>
              <a:rPr lang="en-US" b="1" dirty="0">
                <a:latin typeface="Times New Roman" panose="02020603050405020304" pitchFamily="18" charset="0"/>
                <a:cs typeface="Times New Roman" panose="02020603050405020304" pitchFamily="18" charset="0"/>
              </a:rPr>
              <a:t> in the try block, then finally block will not be executed.</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15</a:t>
            </a:fld>
            <a:endParaRPr lang="en-IN"/>
          </a:p>
        </p:txBody>
      </p:sp>
    </p:spTree>
    <p:extLst>
      <p:ext uri="{BB962C8B-B14F-4D97-AF65-F5344CB8AC3E}">
        <p14:creationId xmlns:p14="http://schemas.microsoft.com/office/powerpoint/2010/main" val="92143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22870" cy="6268825"/>
          </a:xfrm>
          <a:prstGeom prst="rect">
            <a:avLst/>
          </a:prstGeom>
        </p:spPr>
      </p:pic>
      <p:sp>
        <p:nvSpPr>
          <p:cNvPr id="4" name="Slide Number Placeholder 3"/>
          <p:cNvSpPr>
            <a:spLocks noGrp="1"/>
          </p:cNvSpPr>
          <p:nvPr>
            <p:ph type="sldNum" sz="quarter" idx="15"/>
          </p:nvPr>
        </p:nvSpPr>
        <p:spPr/>
        <p:txBody>
          <a:bodyPr/>
          <a:lstStyle/>
          <a:p>
            <a:fld id="{0879F475-59B1-4993-848A-C2B683DE9AF5}" type="slidenum">
              <a:rPr lang="en-IN" smtClean="0"/>
              <a:pPr/>
              <a:t>16</a:t>
            </a:fld>
            <a:endParaRPr lang="en-IN"/>
          </a:p>
        </p:txBody>
      </p:sp>
    </p:spTree>
    <p:extLst>
      <p:ext uri="{BB962C8B-B14F-4D97-AF65-F5344CB8AC3E}">
        <p14:creationId xmlns:p14="http://schemas.microsoft.com/office/powerpoint/2010/main" val="3864655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5025090"/>
          </a:xfrm>
        </p:spPr>
        <p:txBody>
          <a:bodyPr/>
          <a:lstStyle/>
          <a:p>
            <a:r>
              <a:rPr lang="en-US" b="1" dirty="0">
                <a:latin typeface="Times New Roman" panose="02020603050405020304" pitchFamily="18" charset="0"/>
                <a:cs typeface="Times New Roman" panose="02020603050405020304" pitchFamily="18" charset="0"/>
              </a:rPr>
              <a:t>In Java, Exception Handling is one of the effective means to handle runtime errors so that the regular flow of the application can be preserved. Java Exception Handling is a mechanism to handle runtime errors such as </a:t>
            </a:r>
            <a:r>
              <a:rPr lang="en-US" b="1" dirty="0" err="1">
                <a:latin typeface="Times New Roman" panose="02020603050405020304" pitchFamily="18" charset="0"/>
                <a:cs typeface="Times New Roman" panose="02020603050405020304" pitchFamily="18" charset="0"/>
              </a:rPr>
              <a:t>ClassNotFoundException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IOException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SQLException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RemoteException</a:t>
            </a:r>
            <a:r>
              <a:rPr lang="en-US" b="1" dirty="0">
                <a:latin typeface="Times New Roman" panose="02020603050405020304" pitchFamily="18" charset="0"/>
                <a:cs typeface="Times New Roman" panose="02020603050405020304" pitchFamily="18" charset="0"/>
              </a:rPr>
              <a:t>, etc</a:t>
            </a:r>
            <a:r>
              <a:rPr lang="en-US" b="1" dirty="0" smtClean="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Java </a:t>
            </a:r>
            <a:r>
              <a:rPr lang="en-IN" b="1" dirty="0" smtClean="0">
                <a:latin typeface="Times New Roman" panose="02020603050405020304" pitchFamily="18" charset="0"/>
                <a:cs typeface="Times New Roman" panose="02020603050405020304" pitchFamily="18" charset="0"/>
              </a:rPr>
              <a:t>throw :</a:t>
            </a:r>
          </a:p>
          <a:p>
            <a:r>
              <a:rPr lang="en-US" b="1" dirty="0">
                <a:latin typeface="Times New Roman" panose="02020603050405020304" pitchFamily="18" charset="0"/>
                <a:cs typeface="Times New Roman" panose="02020603050405020304" pitchFamily="18" charset="0"/>
              </a:rPr>
              <a:t>The throw keyword in Java is used to explicitly throw an exception from a method or any block of code. We can throw either </a:t>
            </a:r>
            <a:r>
              <a:rPr lang="en-US" b="1" u="sng" dirty="0">
                <a:latin typeface="Times New Roman" panose="02020603050405020304" pitchFamily="18" charset="0"/>
                <a:cs typeface="Times New Roman" panose="02020603050405020304" pitchFamily="18" charset="0"/>
                <a:hlinkClick r:id="rId2"/>
              </a:rPr>
              <a:t>checked or unchecked exception</a:t>
            </a:r>
            <a:r>
              <a:rPr lang="en-US" b="1" dirty="0">
                <a:latin typeface="Times New Roman" panose="02020603050405020304" pitchFamily="18" charset="0"/>
                <a:cs typeface="Times New Roman" panose="02020603050405020304" pitchFamily="18" charset="0"/>
              </a:rPr>
              <a:t>. The throw keyword is mainly used to throw custom exceptions. </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throw </a:t>
            </a:r>
            <a:r>
              <a:rPr lang="en-US" b="1" dirty="0" smtClean="0">
                <a:latin typeface="Times New Roman" panose="02020603050405020304" pitchFamily="18" charset="0"/>
                <a:cs typeface="Times New Roman" panose="02020603050405020304" pitchFamily="18" charset="0"/>
              </a:rPr>
              <a:t>Instance</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Example:</a:t>
            </a:r>
          </a:p>
          <a:p>
            <a:r>
              <a:rPr lang="en-US" b="1" dirty="0">
                <a:latin typeface="Times New Roman" panose="02020603050405020304" pitchFamily="18" charset="0"/>
                <a:cs typeface="Times New Roman" panose="02020603050405020304" pitchFamily="18" charset="0"/>
              </a:rPr>
              <a:t>throw new </a:t>
            </a:r>
            <a:r>
              <a:rPr lang="en-US" b="1" dirty="0" err="1">
                <a:latin typeface="Times New Roman" panose="02020603050405020304" pitchFamily="18" charset="0"/>
                <a:cs typeface="Times New Roman" panose="02020603050405020304" pitchFamily="18" charset="0"/>
              </a:rPr>
              <a:t>ArithmeticException</a:t>
            </a:r>
            <a:r>
              <a:rPr lang="en-US" b="1" dirty="0">
                <a:latin typeface="Times New Roman" panose="02020603050405020304" pitchFamily="18" charset="0"/>
                <a:cs typeface="Times New Roman" panose="02020603050405020304" pitchFamily="18" charset="0"/>
              </a:rPr>
              <a:t>("/ by zero");</a:t>
            </a:r>
            <a:endParaRPr lang="en-US" b="1" dirty="0" smtClean="0">
              <a:latin typeface="Times New Roman" panose="02020603050405020304" pitchFamily="18" charset="0"/>
              <a:cs typeface="Times New Roman" panose="02020603050405020304" pitchFamily="18" charset="0"/>
            </a:endParaRPr>
          </a:p>
          <a:p>
            <a:endParaRPr lang="en-IN" b="1" dirty="0"/>
          </a:p>
          <a:p>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fontAlgn="base"/>
            <a:r>
              <a:rPr lang="en-US" dirty="0">
                <a:effectLst/>
                <a:latin typeface="Times New Roman" panose="02020603050405020304" pitchFamily="18" charset="0"/>
                <a:cs typeface="Times New Roman" panose="02020603050405020304" pitchFamily="18" charset="0"/>
              </a:rPr>
              <a:t>throw and throws in Java</a:t>
            </a:r>
          </a:p>
        </p:txBody>
      </p:sp>
      <p:sp>
        <p:nvSpPr>
          <p:cNvPr id="4" name="Slide Number Placeholder 3"/>
          <p:cNvSpPr>
            <a:spLocks noGrp="1"/>
          </p:cNvSpPr>
          <p:nvPr>
            <p:ph type="sldNum" sz="quarter" idx="15"/>
          </p:nvPr>
        </p:nvSpPr>
        <p:spPr/>
        <p:txBody>
          <a:bodyPr/>
          <a:lstStyle/>
          <a:p>
            <a:fld id="{0879F475-59B1-4993-848A-C2B683DE9AF5}" type="slidenum">
              <a:rPr lang="en-IN" smtClean="0"/>
              <a:pPr/>
              <a:t>17</a:t>
            </a:fld>
            <a:endParaRPr lang="en-IN"/>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FFFFFF"/>
                </a:solidFill>
                <a:effectLst/>
                <a:latin typeface="Consolas" panose="020B0609020204030204" pitchFamily="49" charset="0"/>
              </a:rPr>
              <a:t>throw </a:t>
            </a:r>
            <a:r>
              <a:rPr kumimoji="0" lang="en-US" altLang="en-US" sz="1200" b="1" i="1" u="none" strike="noStrike" cap="none" normalizeH="0" baseline="0" smtClean="0">
                <a:ln>
                  <a:noFill/>
                </a:ln>
                <a:solidFill>
                  <a:srgbClr val="FFFFFF"/>
                </a:solidFill>
                <a:effectLst/>
                <a:latin typeface="Consolas" panose="020B0609020204030204" pitchFamily="49" charset="0"/>
              </a:rPr>
              <a:t>Instance</a:t>
            </a:r>
            <a:r>
              <a:rPr kumimoji="0" lang="en-US" altLang="en-US" sz="1200" b="0" i="0" u="none" strike="noStrike" cap="none" normalizeH="0" baseline="0" smtClean="0">
                <a:ln>
                  <a:noFill/>
                </a:ln>
                <a:solidFill>
                  <a:srgbClr val="FFFFFF"/>
                </a:solidFill>
                <a:effectLst/>
                <a:latin typeface="Consolas" panose="020B0609020204030204" pitchFamily="49" charset="0"/>
              </a:rPr>
              <a:t> Example: </a:t>
            </a:r>
            <a:r>
              <a:rPr kumimoji="0" lang="en-US" altLang="en-US" sz="1200" b="1" i="0" u="none" strike="noStrike" cap="none" normalizeH="0" baseline="0" smtClean="0">
                <a:ln>
                  <a:noFill/>
                </a:ln>
                <a:solidFill>
                  <a:srgbClr val="FFFFFF"/>
                </a:solidFill>
                <a:effectLst/>
                <a:latin typeface="Consolas" panose="020B0609020204030204" pitchFamily="49" charset="0"/>
              </a:rPr>
              <a:t>throw new ArithmeticException("/ by zero");</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349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73377"/>
            <a:ext cx="11260279" cy="5976594"/>
          </a:xfrm>
        </p:spPr>
        <p:txBody>
          <a:bodyPr>
            <a:noAutofit/>
          </a:bodyPr>
          <a:lstStyle/>
          <a:p>
            <a:r>
              <a:rPr lang="en-IN" sz="1200" b="1" dirty="0">
                <a:latin typeface="Times New Roman" panose="02020603050405020304" pitchFamily="18" charset="0"/>
                <a:cs typeface="Times New Roman" panose="02020603050405020304" pitchFamily="18" charset="0"/>
              </a:rPr>
              <a:t>// Java program that demonstrates the use of throw</a:t>
            </a:r>
          </a:p>
          <a:p>
            <a:r>
              <a:rPr lang="en-IN" sz="1200" b="1" dirty="0">
                <a:latin typeface="Times New Roman" panose="02020603050405020304" pitchFamily="18" charset="0"/>
                <a:cs typeface="Times New Roman" panose="02020603050405020304" pitchFamily="18" charset="0"/>
              </a:rPr>
              <a:t>class </a:t>
            </a:r>
            <a:r>
              <a:rPr lang="en-IN" sz="1200" b="1" dirty="0" err="1">
                <a:latin typeface="Times New Roman" panose="02020603050405020304" pitchFamily="18" charset="0"/>
                <a:cs typeface="Times New Roman" panose="02020603050405020304" pitchFamily="18" charset="0"/>
              </a:rPr>
              <a:t>ThrowExcep</a:t>
            </a:r>
            <a:r>
              <a:rPr lang="en-IN" sz="1200" b="1" dirty="0">
                <a:latin typeface="Times New Roman" panose="02020603050405020304" pitchFamily="18" charset="0"/>
                <a:cs typeface="Times New Roman" panose="02020603050405020304" pitchFamily="18" charset="0"/>
              </a:rPr>
              <a:t> {</a:t>
            </a:r>
          </a:p>
          <a:p>
            <a:r>
              <a:rPr lang="en-IN" sz="1200" b="1" dirty="0">
                <a:latin typeface="Times New Roman" panose="02020603050405020304" pitchFamily="18" charset="0"/>
                <a:cs typeface="Times New Roman" panose="02020603050405020304" pitchFamily="18" charset="0"/>
              </a:rPr>
              <a:t>	static void fun()</a:t>
            </a:r>
          </a:p>
          <a:p>
            <a:r>
              <a:rPr lang="en-IN" sz="1200" b="1" dirty="0">
                <a:latin typeface="Times New Roman" panose="02020603050405020304" pitchFamily="18" charset="0"/>
                <a:cs typeface="Times New Roman" panose="02020603050405020304" pitchFamily="18" charset="0"/>
              </a:rPr>
              <a:t>	</a:t>
            </a:r>
            <a:r>
              <a:rPr lang="en-IN" sz="1200" b="1" dirty="0" smtClean="0">
                <a:latin typeface="Times New Roman" panose="02020603050405020304" pitchFamily="18" charset="0"/>
                <a:cs typeface="Times New Roman" panose="02020603050405020304" pitchFamily="18" charset="0"/>
              </a:rPr>
              <a:t>{</a:t>
            </a:r>
          </a:p>
          <a:p>
            <a:r>
              <a:rPr lang="en-IN" sz="1200" b="1" dirty="0">
                <a:latin typeface="Times New Roman" panose="02020603050405020304" pitchFamily="18" charset="0"/>
                <a:cs typeface="Times New Roman" panose="02020603050405020304" pitchFamily="18" charset="0"/>
              </a:rPr>
              <a:t>	try {</a:t>
            </a:r>
          </a:p>
          <a:p>
            <a:r>
              <a:rPr lang="en-IN" sz="1200" b="1" dirty="0">
                <a:latin typeface="Times New Roman" panose="02020603050405020304" pitchFamily="18" charset="0"/>
                <a:cs typeface="Times New Roman" panose="02020603050405020304" pitchFamily="18" charset="0"/>
              </a:rPr>
              <a:t>			throw new </a:t>
            </a:r>
            <a:r>
              <a:rPr lang="en-IN" sz="1200" b="1" dirty="0" err="1">
                <a:latin typeface="Times New Roman" panose="02020603050405020304" pitchFamily="18" charset="0"/>
                <a:cs typeface="Times New Roman" panose="02020603050405020304" pitchFamily="18" charset="0"/>
              </a:rPr>
              <a:t>NullPointerException</a:t>
            </a:r>
            <a:r>
              <a:rPr lang="en-IN" sz="1200" b="1" dirty="0">
                <a:latin typeface="Times New Roman" panose="02020603050405020304" pitchFamily="18" charset="0"/>
                <a:cs typeface="Times New Roman" panose="02020603050405020304" pitchFamily="18" charset="0"/>
              </a:rPr>
              <a:t>("demo");</a:t>
            </a:r>
          </a:p>
          <a:p>
            <a:r>
              <a:rPr lang="en-IN" sz="1200" b="1" dirty="0">
                <a:latin typeface="Times New Roman" panose="02020603050405020304" pitchFamily="18" charset="0"/>
                <a:cs typeface="Times New Roman" panose="02020603050405020304" pitchFamily="18" charset="0"/>
              </a:rPr>
              <a:t>		}</a:t>
            </a:r>
          </a:p>
          <a:p>
            <a:r>
              <a:rPr lang="en-IN" sz="1200" b="1" dirty="0">
                <a:latin typeface="Times New Roman" panose="02020603050405020304" pitchFamily="18" charset="0"/>
                <a:cs typeface="Times New Roman" panose="02020603050405020304" pitchFamily="18" charset="0"/>
              </a:rPr>
              <a:t>		catch (</a:t>
            </a:r>
            <a:r>
              <a:rPr lang="en-IN" sz="1200" b="1" dirty="0" err="1">
                <a:latin typeface="Times New Roman" panose="02020603050405020304" pitchFamily="18" charset="0"/>
                <a:cs typeface="Times New Roman" panose="02020603050405020304" pitchFamily="18" charset="0"/>
              </a:rPr>
              <a:t>NullPointerException</a:t>
            </a:r>
            <a:r>
              <a:rPr lang="en-IN" sz="1200" b="1" dirty="0">
                <a:latin typeface="Times New Roman" panose="02020603050405020304" pitchFamily="18" charset="0"/>
                <a:cs typeface="Times New Roman" panose="02020603050405020304" pitchFamily="18" charset="0"/>
              </a:rPr>
              <a:t> e) {</a:t>
            </a:r>
          </a:p>
          <a:p>
            <a:r>
              <a:rPr lang="en-IN" sz="1200" b="1" dirty="0">
                <a:latin typeface="Times New Roman" panose="02020603050405020304" pitchFamily="18" charset="0"/>
                <a:cs typeface="Times New Roman" panose="02020603050405020304" pitchFamily="18" charset="0"/>
              </a:rPr>
              <a:t>			</a:t>
            </a:r>
            <a:r>
              <a:rPr lang="en-IN" sz="1200" b="1" dirty="0" err="1">
                <a:latin typeface="Times New Roman" panose="02020603050405020304" pitchFamily="18" charset="0"/>
                <a:cs typeface="Times New Roman" panose="02020603050405020304" pitchFamily="18" charset="0"/>
              </a:rPr>
              <a:t>System.out.println</a:t>
            </a:r>
            <a:r>
              <a:rPr lang="en-IN" sz="1200" b="1" dirty="0">
                <a:latin typeface="Times New Roman" panose="02020603050405020304" pitchFamily="18" charset="0"/>
                <a:cs typeface="Times New Roman" panose="02020603050405020304" pitchFamily="18" charset="0"/>
              </a:rPr>
              <a:t>("Caught inside fun().");</a:t>
            </a:r>
          </a:p>
          <a:p>
            <a:r>
              <a:rPr lang="en-IN" sz="1200" b="1" dirty="0">
                <a:latin typeface="Times New Roman" panose="02020603050405020304" pitchFamily="18" charset="0"/>
                <a:cs typeface="Times New Roman" panose="02020603050405020304" pitchFamily="18" charset="0"/>
              </a:rPr>
              <a:t>			throw e; // </a:t>
            </a:r>
            <a:r>
              <a:rPr lang="en-IN" sz="1200" b="1" dirty="0" err="1">
                <a:latin typeface="Times New Roman" panose="02020603050405020304" pitchFamily="18" charset="0"/>
                <a:cs typeface="Times New Roman" panose="02020603050405020304" pitchFamily="18" charset="0"/>
              </a:rPr>
              <a:t>rethrowing</a:t>
            </a:r>
            <a:r>
              <a:rPr lang="en-IN" sz="1200" b="1" dirty="0">
                <a:latin typeface="Times New Roman" panose="02020603050405020304" pitchFamily="18" charset="0"/>
                <a:cs typeface="Times New Roman" panose="02020603050405020304" pitchFamily="18" charset="0"/>
              </a:rPr>
              <a:t> the exception</a:t>
            </a:r>
          </a:p>
          <a:p>
            <a:r>
              <a:rPr lang="en-IN" sz="1200" b="1" dirty="0">
                <a:latin typeface="Times New Roman" panose="02020603050405020304" pitchFamily="18" charset="0"/>
                <a:cs typeface="Times New Roman" panose="02020603050405020304" pitchFamily="18" charset="0"/>
              </a:rPr>
              <a:t>		}</a:t>
            </a:r>
          </a:p>
          <a:p>
            <a:r>
              <a:rPr lang="en-IN" sz="1200" b="1" dirty="0">
                <a:latin typeface="Times New Roman" panose="02020603050405020304" pitchFamily="18" charset="0"/>
                <a:cs typeface="Times New Roman" panose="02020603050405020304" pitchFamily="18" charset="0"/>
              </a:rPr>
              <a:t>	</a:t>
            </a:r>
            <a:r>
              <a:rPr lang="en-IN" sz="1200" b="1" dirty="0" smtClean="0">
                <a:latin typeface="Times New Roman" panose="02020603050405020304" pitchFamily="18" charset="0"/>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	public static void main(String </a:t>
            </a:r>
            <a:r>
              <a:rPr lang="en-IN" sz="1200" b="1" dirty="0" err="1">
                <a:latin typeface="Times New Roman" panose="02020603050405020304" pitchFamily="18" charset="0"/>
                <a:cs typeface="Times New Roman" panose="02020603050405020304" pitchFamily="18" charset="0"/>
              </a:rPr>
              <a:t>args</a:t>
            </a:r>
            <a:r>
              <a:rPr lang="en-IN" sz="1200" b="1" dirty="0">
                <a:latin typeface="Times New Roman" panose="02020603050405020304" pitchFamily="18" charset="0"/>
                <a:cs typeface="Times New Roman" panose="02020603050405020304" pitchFamily="18" charset="0"/>
              </a:rPr>
              <a:t>[])</a:t>
            </a:r>
          </a:p>
          <a:p>
            <a:r>
              <a:rPr lang="en-IN" sz="1200" b="1" dirty="0">
                <a:latin typeface="Times New Roman" panose="02020603050405020304" pitchFamily="18" charset="0"/>
                <a:cs typeface="Times New Roman" panose="02020603050405020304" pitchFamily="18" charset="0"/>
              </a:rPr>
              <a:t>	</a:t>
            </a:r>
            <a:r>
              <a:rPr lang="en-IN" sz="1200" b="1" dirty="0" smtClean="0">
                <a:latin typeface="Times New Roman" panose="02020603050405020304" pitchFamily="18" charset="0"/>
                <a:cs typeface="Times New Roman" panose="02020603050405020304" pitchFamily="18" charset="0"/>
              </a:rPr>
              <a:t>{</a:t>
            </a:r>
          </a:p>
          <a:p>
            <a:r>
              <a:rPr lang="en-IN" sz="1200" b="1" dirty="0">
                <a:latin typeface="Times New Roman" panose="02020603050405020304" pitchFamily="18" charset="0"/>
                <a:cs typeface="Times New Roman" panose="02020603050405020304" pitchFamily="18" charset="0"/>
              </a:rPr>
              <a:t>	try {</a:t>
            </a:r>
          </a:p>
          <a:p>
            <a:r>
              <a:rPr lang="en-IN" sz="1200" b="1" dirty="0">
                <a:latin typeface="Times New Roman" panose="02020603050405020304" pitchFamily="18" charset="0"/>
                <a:cs typeface="Times New Roman" panose="02020603050405020304" pitchFamily="18" charset="0"/>
              </a:rPr>
              <a:t>			fun();</a:t>
            </a:r>
          </a:p>
          <a:p>
            <a:r>
              <a:rPr lang="en-IN" sz="1200" b="1" dirty="0">
                <a:latin typeface="Times New Roman" panose="02020603050405020304" pitchFamily="18" charset="0"/>
                <a:cs typeface="Times New Roman" panose="02020603050405020304" pitchFamily="18" charset="0"/>
              </a:rPr>
              <a:t>		}</a:t>
            </a:r>
          </a:p>
          <a:p>
            <a:r>
              <a:rPr lang="en-IN" sz="1200" b="1" dirty="0">
                <a:latin typeface="Times New Roman" panose="02020603050405020304" pitchFamily="18" charset="0"/>
                <a:cs typeface="Times New Roman" panose="02020603050405020304" pitchFamily="18" charset="0"/>
              </a:rPr>
              <a:t>		catch (</a:t>
            </a:r>
            <a:r>
              <a:rPr lang="en-IN" sz="1200" b="1" dirty="0" err="1">
                <a:latin typeface="Times New Roman" panose="02020603050405020304" pitchFamily="18" charset="0"/>
                <a:cs typeface="Times New Roman" panose="02020603050405020304" pitchFamily="18" charset="0"/>
              </a:rPr>
              <a:t>NullPointerException</a:t>
            </a:r>
            <a:r>
              <a:rPr lang="en-IN" sz="1200" b="1" dirty="0">
                <a:latin typeface="Times New Roman" panose="02020603050405020304" pitchFamily="18" charset="0"/>
                <a:cs typeface="Times New Roman" panose="02020603050405020304" pitchFamily="18" charset="0"/>
              </a:rPr>
              <a:t> e) {</a:t>
            </a:r>
          </a:p>
          <a:p>
            <a:r>
              <a:rPr lang="en-IN" sz="1200" b="1" dirty="0">
                <a:latin typeface="Times New Roman" panose="02020603050405020304" pitchFamily="18" charset="0"/>
                <a:cs typeface="Times New Roman" panose="02020603050405020304" pitchFamily="18" charset="0"/>
              </a:rPr>
              <a:t>			</a:t>
            </a:r>
            <a:r>
              <a:rPr lang="en-IN" sz="1200" b="1" dirty="0" err="1">
                <a:latin typeface="Times New Roman" panose="02020603050405020304" pitchFamily="18" charset="0"/>
                <a:cs typeface="Times New Roman" panose="02020603050405020304" pitchFamily="18" charset="0"/>
              </a:rPr>
              <a:t>System.out.println</a:t>
            </a:r>
            <a:r>
              <a:rPr lang="en-IN" sz="1200" b="1" dirty="0">
                <a:latin typeface="Times New Roman" panose="02020603050405020304" pitchFamily="18" charset="0"/>
                <a:cs typeface="Times New Roman" panose="02020603050405020304" pitchFamily="18" charset="0"/>
              </a:rPr>
              <a:t>("Caught in main.");</a:t>
            </a:r>
          </a:p>
          <a:p>
            <a:r>
              <a:rPr lang="en-IN" sz="1200" b="1" dirty="0">
                <a:latin typeface="Times New Roman" panose="02020603050405020304" pitchFamily="18" charset="0"/>
                <a:cs typeface="Times New Roman" panose="02020603050405020304" pitchFamily="18" charset="0"/>
              </a:rPr>
              <a:t>		}</a:t>
            </a:r>
          </a:p>
          <a:p>
            <a:r>
              <a:rPr lang="en-IN" sz="1200" b="1" dirty="0">
                <a:latin typeface="Times New Roman" panose="02020603050405020304" pitchFamily="18" charset="0"/>
                <a:cs typeface="Times New Roman" panose="02020603050405020304" pitchFamily="18" charset="0"/>
              </a:rPr>
              <a:t>	}</a:t>
            </a:r>
          </a:p>
          <a:p>
            <a:r>
              <a:rPr lang="en-IN" sz="1200"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18</a:t>
            </a:fld>
            <a:endParaRPr lang="en-IN"/>
          </a:p>
        </p:txBody>
      </p:sp>
    </p:spTree>
    <p:extLst>
      <p:ext uri="{BB962C8B-B14F-4D97-AF65-F5344CB8AC3E}">
        <p14:creationId xmlns:p14="http://schemas.microsoft.com/office/powerpoint/2010/main" val="1325015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3274905"/>
          </a:xfrm>
        </p:spPr>
        <p:txBody>
          <a:bodyPr/>
          <a:lstStyle/>
          <a:p>
            <a:r>
              <a:rPr lang="en-US" b="1" dirty="0">
                <a:latin typeface="Times New Roman" panose="02020603050405020304" pitchFamily="18" charset="0"/>
                <a:cs typeface="Times New Roman" panose="02020603050405020304" pitchFamily="18" charset="0"/>
              </a:rPr>
              <a:t>throws is a keyword in Java that is used in the signature of a method to indicate that this method might throw one of the listed type exceptions. The caller to these methods has to handle the exception using a try-catch block. </a:t>
            </a:r>
            <a:endParaRPr lang="en-US" b="1" dirty="0" smtClean="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Syntax of Java throws</a:t>
            </a:r>
          </a:p>
          <a:p>
            <a:r>
              <a:rPr lang="en-US" b="1" dirty="0">
                <a:latin typeface="Times New Roman" panose="02020603050405020304" pitchFamily="18" charset="0"/>
                <a:cs typeface="Times New Roman" panose="02020603050405020304" pitchFamily="18" charset="0"/>
              </a:rPr>
              <a:t>type </a:t>
            </a:r>
            <a:r>
              <a:rPr lang="en-US" b="1" dirty="0" err="1">
                <a:latin typeface="Times New Roman" panose="02020603050405020304" pitchFamily="18" charset="0"/>
                <a:cs typeface="Times New Roman" panose="02020603050405020304" pitchFamily="18" charset="0"/>
              </a:rPr>
              <a:t>method_name</a:t>
            </a:r>
            <a:r>
              <a:rPr lang="en-US" b="1" dirty="0">
                <a:latin typeface="Times New Roman" panose="02020603050405020304" pitchFamily="18" charset="0"/>
                <a:cs typeface="Times New Roman" panose="02020603050405020304" pitchFamily="18" charset="0"/>
              </a:rPr>
              <a:t>(parameters) throws </a:t>
            </a:r>
            <a:r>
              <a:rPr lang="en-US" b="1" dirty="0" err="1" smtClean="0">
                <a:latin typeface="Times New Roman" panose="02020603050405020304" pitchFamily="18" charset="0"/>
                <a:cs typeface="Times New Roman" panose="02020603050405020304" pitchFamily="18" charset="0"/>
              </a:rPr>
              <a:t>exception_list</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exception_list</a:t>
            </a:r>
            <a:r>
              <a:rPr lang="en-US" b="1" dirty="0">
                <a:latin typeface="Times New Roman" panose="02020603050405020304" pitchFamily="18" charset="0"/>
                <a:cs typeface="Times New Roman" panose="02020603050405020304" pitchFamily="18" charset="0"/>
              </a:rPr>
              <a:t> is a comma separated list of all the </a:t>
            </a:r>
          </a:p>
          <a:p>
            <a:r>
              <a:rPr lang="en-US" b="1" dirty="0">
                <a:latin typeface="Times New Roman" panose="02020603050405020304" pitchFamily="18" charset="0"/>
                <a:cs typeface="Times New Roman" panose="02020603050405020304" pitchFamily="18" charset="0"/>
              </a:rPr>
              <a:t>exceptions which a method might throw.</a:t>
            </a:r>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fontAlgn="base"/>
            <a:r>
              <a:rPr lang="en-IN" dirty="0">
                <a:effectLst/>
                <a:latin typeface="Times New Roman" panose="02020603050405020304" pitchFamily="18" charset="0"/>
                <a:cs typeface="Times New Roman" panose="02020603050405020304" pitchFamily="18" charset="0"/>
              </a:rPr>
              <a:t>Java </a:t>
            </a:r>
            <a:r>
              <a:rPr lang="en-IN" dirty="0" smtClean="0">
                <a:effectLst/>
                <a:latin typeface="Times New Roman" panose="02020603050405020304" pitchFamily="18" charset="0"/>
                <a:cs typeface="Times New Roman" panose="02020603050405020304" pitchFamily="18" charset="0"/>
              </a:rPr>
              <a:t>throws :</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19</a:t>
            </a:fld>
            <a:endParaRPr lang="en-IN"/>
          </a:p>
        </p:txBody>
      </p:sp>
    </p:spTree>
    <p:extLst>
      <p:ext uri="{BB962C8B-B14F-4D97-AF65-F5344CB8AC3E}">
        <p14:creationId xmlns:p14="http://schemas.microsoft.com/office/powerpoint/2010/main" val="396846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3060F4-138D-443D-863B-B2E68501BB01}"/>
              </a:ext>
            </a:extLst>
          </p:cNvPr>
          <p:cNvSpPr>
            <a:spLocks noGrp="1"/>
          </p:cNvSpPr>
          <p:nvPr>
            <p:ph type="title"/>
          </p:nvPr>
        </p:nvSpPr>
        <p:spPr/>
        <p:txBody>
          <a:bodyPr>
            <a:normAutofit/>
          </a:bodyPr>
          <a:lstStyle/>
          <a:p>
            <a:r>
              <a:rPr lang="en-IN" dirty="0">
                <a:effectLst/>
                <a:latin typeface="Times New Roman" panose="02020603050405020304" pitchFamily="18" charset="0"/>
                <a:cs typeface="Times New Roman" panose="02020603050405020304" pitchFamily="18" charset="0"/>
              </a:rPr>
              <a:t>Exception Handling in </a:t>
            </a:r>
            <a:r>
              <a:rPr lang="en-IN" dirty="0" smtClean="0">
                <a:effectLst/>
                <a:latin typeface="Times New Roman" panose="02020603050405020304" pitchFamily="18" charset="0"/>
                <a:cs typeface="Times New Roman" panose="02020603050405020304" pitchFamily="18" charset="0"/>
              </a:rPr>
              <a:t>Java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B78F59F-7F70-4D93-A9B7-BB930F8F3606}"/>
              </a:ext>
            </a:extLst>
          </p:cNvPr>
          <p:cNvSpPr>
            <a:spLocks noGrp="1"/>
          </p:cNvSpPr>
          <p:nvPr>
            <p:ph type="sldNum" sz="quarter" idx="15"/>
          </p:nvPr>
        </p:nvSpPr>
        <p:spPr/>
        <p:txBody>
          <a:bodyPr/>
          <a:lstStyle/>
          <a:p>
            <a:fld id="{0879F475-59B1-4993-848A-C2B683DE9AF5}" type="slidenum">
              <a:rPr lang="en-IN" smtClean="0"/>
              <a:pPr/>
              <a:t>2</a:t>
            </a:fld>
            <a:endParaRPr lang="en-IN"/>
          </a:p>
        </p:txBody>
      </p:sp>
      <p:sp>
        <p:nvSpPr>
          <p:cNvPr id="17" name="Rounded Rectangle 4">
            <a:extLst>
              <a:ext uri="{FF2B5EF4-FFF2-40B4-BE49-F238E27FC236}">
                <a16:creationId xmlns:a16="http://schemas.microsoft.com/office/drawing/2014/main" id="{32605DF5-ED85-4DCC-9353-58089B19C4D2}"/>
              </a:ext>
            </a:extLst>
          </p:cNvPr>
          <p:cNvSpPr/>
          <p:nvPr/>
        </p:nvSpPr>
        <p:spPr>
          <a:xfrm>
            <a:off x="572407" y="1458548"/>
            <a:ext cx="10058870" cy="4642501"/>
          </a:xfrm>
          <a:prstGeom prst="rect">
            <a:avLst/>
          </a:prstGeom>
          <a:noFill/>
          <a:effectLst/>
          <a:scene3d>
            <a:camera prst="orthographicFront"/>
            <a:lightRig rig="threePt" dir="t"/>
          </a:scene3d>
          <a:sp3d>
            <a:bevelT prst="angle"/>
          </a:sp3d>
        </p:spPr>
        <p:style>
          <a:lnRef idx="0">
            <a:scrgbClr r="0" g="0" b="0"/>
          </a:lnRef>
          <a:fillRef idx="1001">
            <a:schemeClr val="dk1"/>
          </a:fillRef>
          <a:effectRef idx="0">
            <a:scrgbClr r="0" g="0" b="0"/>
          </a:effectRef>
          <a:fontRef idx="minor">
            <a:schemeClr val="lt1"/>
          </a:fontRef>
        </p:style>
        <p:txBody>
          <a:bodyPr spcFirstLastPara="0" vert="horz" lIns="91440" tIns="324000" rIns="91440" bIns="72000" numCol="1" spcCol="1270" rtlCol="0" anchorCtr="0">
            <a:normAutofit/>
          </a:bodyPr>
          <a:lstStyle/>
          <a:p>
            <a:pPr marL="342900" indent="-342900">
              <a:lnSpc>
                <a:spcPct val="90000"/>
              </a:lnSpc>
              <a:spcAft>
                <a:spcPct val="35000"/>
              </a:spcAft>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The Exception Handling in Java is one of the powerful mechanism to handle the runtime errors so that the normal flow of the application can be </a:t>
            </a:r>
            <a:r>
              <a:rPr lang="en-US" sz="2000" b="1" dirty="0" err="1" smtClean="0">
                <a:solidFill>
                  <a:schemeClr val="tx1"/>
                </a:solidFill>
                <a:latin typeface="Times New Roman" panose="02020603050405020304" pitchFamily="18" charset="0"/>
                <a:cs typeface="Times New Roman" panose="02020603050405020304" pitchFamily="18" charset="0"/>
              </a:rPr>
              <a:t>maintained.</a:t>
            </a:r>
            <a:r>
              <a:rPr lang="en-US" sz="2000" dirty="0" err="1" smtClean="0">
                <a:latin typeface="Times New Roman" panose="02020603050405020304" pitchFamily="18" charset="0"/>
                <a:cs typeface="Times New Roman" panose="02020603050405020304" pitchFamily="18" charset="0"/>
              </a:rPr>
              <a:t>What</a:t>
            </a:r>
            <a:r>
              <a:rPr lang="en-US" sz="2000" dirty="0" smtClean="0">
                <a:latin typeface="Times New Roman" panose="02020603050405020304" pitchFamily="18" charset="0"/>
                <a:cs typeface="Times New Roman" panose="02020603050405020304" pitchFamily="18" charset="0"/>
              </a:rPr>
              <a:t> is Exception </a:t>
            </a:r>
            <a:r>
              <a:rPr lang="en-US" sz="2000" dirty="0">
                <a:latin typeface="Times New Roman" panose="02020603050405020304" pitchFamily="18" charset="0"/>
                <a:cs typeface="Times New Roman" panose="02020603050405020304" pitchFamily="18" charset="0"/>
              </a:rPr>
              <a:t>in Java?</a:t>
            </a:r>
          </a:p>
          <a:p>
            <a:pPr marL="342900" indent="-342900">
              <a:lnSpc>
                <a:spcPct val="90000"/>
              </a:lnSpc>
              <a:spcAft>
                <a:spcPct val="35000"/>
              </a:spcAft>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What is Exception in Java</a:t>
            </a:r>
            <a:r>
              <a:rPr lang="en-US" sz="2000" b="1" dirty="0" smtClean="0">
                <a:solidFill>
                  <a:schemeClr val="tx1"/>
                </a:solidFill>
                <a:latin typeface="Times New Roman" panose="02020603050405020304" pitchFamily="18" charset="0"/>
                <a:cs typeface="Times New Roman" panose="02020603050405020304" pitchFamily="18" charset="0"/>
              </a:rPr>
              <a:t>?</a:t>
            </a:r>
          </a:p>
          <a:p>
            <a:pPr marL="342900" indent="-342900">
              <a:lnSpc>
                <a:spcPct val="90000"/>
              </a:lnSpc>
              <a:spcAft>
                <a:spcPct val="35000"/>
              </a:spcAft>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An exception is an event that disrupts the normal flow of the program. It is an object which is thrown at runtime</a:t>
            </a:r>
            <a:r>
              <a:rPr lang="en-US" sz="2000" b="1" dirty="0" smtClean="0">
                <a:solidFill>
                  <a:schemeClr val="tx1"/>
                </a:solidFill>
                <a:latin typeface="Times New Roman" panose="02020603050405020304" pitchFamily="18" charset="0"/>
                <a:cs typeface="Times New Roman" panose="02020603050405020304" pitchFamily="18" charset="0"/>
              </a:rPr>
              <a:t>.</a:t>
            </a:r>
          </a:p>
          <a:p>
            <a:pPr marL="342900" indent="-342900">
              <a:lnSpc>
                <a:spcPct val="90000"/>
              </a:lnSpc>
              <a:spcAft>
                <a:spcPct val="35000"/>
              </a:spcAft>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Exception Handling in Java is one of the effective means to handle runtime errors so that the regular flow of the application can be preserved</a:t>
            </a:r>
            <a:r>
              <a:rPr lang="en-US" sz="2000" b="1" dirty="0" smtClean="0">
                <a:solidFill>
                  <a:schemeClr val="tx1"/>
                </a:solidFill>
                <a:latin typeface="Times New Roman" panose="02020603050405020304" pitchFamily="18" charset="0"/>
                <a:cs typeface="Times New Roman" panose="02020603050405020304" pitchFamily="18" charset="0"/>
              </a:rPr>
              <a:t>.</a:t>
            </a:r>
          </a:p>
          <a:p>
            <a:pPr marL="342900" indent="-342900">
              <a:lnSpc>
                <a:spcPct val="90000"/>
              </a:lnSpc>
              <a:spcAft>
                <a:spcPct val="35000"/>
              </a:spcAft>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Java Exception Handling is a mechanism to handle runtime errors such as </a:t>
            </a:r>
            <a:r>
              <a:rPr lang="en-US" sz="2000" b="1" dirty="0" err="1">
                <a:solidFill>
                  <a:schemeClr val="tx1"/>
                </a:solidFill>
                <a:latin typeface="Times New Roman" panose="02020603050405020304" pitchFamily="18" charset="0"/>
                <a:cs typeface="Times New Roman" panose="02020603050405020304" pitchFamily="18" charset="0"/>
              </a:rPr>
              <a:t>ClassNotFoundException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IOException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SQLException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RemoteException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etc</a:t>
            </a:r>
            <a:endParaRPr lang="en-US" sz="2000" b="1" dirty="0" smtClean="0">
              <a:solidFill>
                <a:schemeClr val="tx1"/>
              </a:solidFill>
              <a:latin typeface="Times New Roman" panose="02020603050405020304" pitchFamily="18" charset="0"/>
              <a:cs typeface="Times New Roman" panose="02020603050405020304" pitchFamily="18" charset="0"/>
            </a:endParaRPr>
          </a:p>
          <a:p>
            <a:pPr marL="342900" indent="-342900">
              <a:lnSpc>
                <a:spcPct val="90000"/>
              </a:lnSpc>
              <a:spcAft>
                <a:spcPct val="35000"/>
              </a:spcAft>
              <a:buFont typeface="Arial" panose="020B0604020202020204" pitchFamily="34" charset="0"/>
              <a:buChar char="•"/>
            </a:pPr>
            <a:endParaRPr lang="en-US" sz="2000" b="1" dirty="0" smtClean="0">
              <a:solidFill>
                <a:schemeClr val="tx1"/>
              </a:solidFill>
              <a:latin typeface="Times New Roman" panose="02020603050405020304" pitchFamily="18" charset="0"/>
              <a:cs typeface="Times New Roman" panose="02020603050405020304" pitchFamily="18" charset="0"/>
            </a:endParaRPr>
          </a:p>
          <a:p>
            <a:pPr marL="342900" indent="-342900">
              <a:lnSpc>
                <a:spcPct val="90000"/>
              </a:lnSpc>
              <a:spcAft>
                <a:spcPct val="35000"/>
              </a:spcAft>
              <a:buFont typeface="Arial" panose="020B0604020202020204" pitchFamily="34" charset="0"/>
              <a:buChar char="•"/>
            </a:pPr>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25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animEffect transition="in" filter="fade">
                                      <p:cBhvr>
                                        <p:cTn id="14" dur="1000"/>
                                        <p:tgtEl>
                                          <p:spTgt spid="17">
                                            <p:txEl>
                                              <p:pRg st="1" end="1"/>
                                            </p:txEl>
                                          </p:spTgt>
                                        </p:tgtEl>
                                      </p:cBhvr>
                                    </p:animEffect>
                                    <p:anim calcmode="lin" valueType="num">
                                      <p:cBhvr>
                                        <p:cTn id="15"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fade">
                                      <p:cBhvr>
                                        <p:cTn id="21" dur="1000"/>
                                        <p:tgtEl>
                                          <p:spTgt spid="17">
                                            <p:txEl>
                                              <p:pRg st="2" end="2"/>
                                            </p:txEl>
                                          </p:spTgt>
                                        </p:tgtEl>
                                      </p:cBhvr>
                                    </p:animEffect>
                                    <p:anim calcmode="lin" valueType="num">
                                      <p:cBhvr>
                                        <p:cTn id="22"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xEl>
                                              <p:pRg st="3" end="3"/>
                                            </p:txEl>
                                          </p:spTgt>
                                        </p:tgtEl>
                                        <p:attrNameLst>
                                          <p:attrName>style.visibility</p:attrName>
                                        </p:attrNameLst>
                                      </p:cBhvr>
                                      <p:to>
                                        <p:strVal val="visible"/>
                                      </p:to>
                                    </p:set>
                                    <p:animEffect transition="in" filter="fade">
                                      <p:cBhvr>
                                        <p:cTn id="28" dur="1000"/>
                                        <p:tgtEl>
                                          <p:spTgt spid="17">
                                            <p:txEl>
                                              <p:pRg st="3" end="3"/>
                                            </p:txEl>
                                          </p:spTgt>
                                        </p:tgtEl>
                                      </p:cBhvr>
                                    </p:animEffect>
                                    <p:anim calcmode="lin" valueType="num">
                                      <p:cBhvr>
                                        <p:cTn id="29" dur="10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7">
                                            <p:txEl>
                                              <p:pRg st="4" end="4"/>
                                            </p:txEl>
                                          </p:spTgt>
                                        </p:tgtEl>
                                        <p:attrNameLst>
                                          <p:attrName>style.visibility</p:attrName>
                                        </p:attrNameLst>
                                      </p:cBhvr>
                                      <p:to>
                                        <p:strVal val="visible"/>
                                      </p:to>
                                    </p:set>
                                    <p:animEffect transition="in" filter="fade">
                                      <p:cBhvr>
                                        <p:cTn id="35" dur="1000"/>
                                        <p:tgtEl>
                                          <p:spTgt spid="17">
                                            <p:txEl>
                                              <p:pRg st="4" end="4"/>
                                            </p:txEl>
                                          </p:spTgt>
                                        </p:tgtEl>
                                      </p:cBhvr>
                                    </p:animEffect>
                                    <p:anim calcmode="lin" valueType="num">
                                      <p:cBhvr>
                                        <p:cTn id="36" dur="1000" fill="hold"/>
                                        <p:tgtEl>
                                          <p:spTgt spid="1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537328"/>
            <a:ext cx="11260279" cy="5646655"/>
          </a:xfrm>
        </p:spPr>
        <p:txBody>
          <a:bodyPr>
            <a:normAutofit fontScale="77500" lnSpcReduction="20000"/>
          </a:bodyPr>
          <a:lstStyle/>
          <a:p>
            <a:r>
              <a:rPr lang="en-IN" b="1" dirty="0">
                <a:latin typeface="Times New Roman" panose="02020603050405020304" pitchFamily="18" charset="0"/>
                <a:cs typeface="Times New Roman" panose="02020603050405020304" pitchFamily="18" charset="0"/>
              </a:rPr>
              <a:t>// Java program to demonstrate working of throws</a:t>
            </a:r>
          </a:p>
          <a:p>
            <a:r>
              <a:rPr lang="en-IN" b="1" dirty="0">
                <a:latin typeface="Times New Roman" panose="02020603050405020304" pitchFamily="18" charset="0"/>
                <a:cs typeface="Times New Roman" panose="02020603050405020304" pitchFamily="18" charset="0"/>
              </a:rPr>
              <a:t>class </a:t>
            </a:r>
            <a:r>
              <a:rPr lang="en-IN" b="1" dirty="0" err="1">
                <a:latin typeface="Times New Roman" panose="02020603050405020304" pitchFamily="18" charset="0"/>
                <a:cs typeface="Times New Roman" panose="02020603050405020304" pitchFamily="18" charset="0"/>
              </a:rPr>
              <a:t>ThrowsExecp</a:t>
            </a:r>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static void fun() throws </a:t>
            </a:r>
            <a:r>
              <a:rPr lang="en-IN" b="1" dirty="0" err="1">
                <a:latin typeface="Times New Roman" panose="02020603050405020304" pitchFamily="18" charset="0"/>
                <a:cs typeface="Times New Roman" panose="02020603050405020304" pitchFamily="18" charset="0"/>
              </a:rPr>
              <a:t>IllegalAccessException</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("Inside fun(). ");</a:t>
            </a:r>
          </a:p>
          <a:p>
            <a:r>
              <a:rPr lang="en-IN" b="1" dirty="0">
                <a:latin typeface="Times New Roman" panose="02020603050405020304" pitchFamily="18" charset="0"/>
                <a:cs typeface="Times New Roman" panose="02020603050405020304" pitchFamily="18" charset="0"/>
              </a:rPr>
              <a:t>		throw new </a:t>
            </a:r>
            <a:r>
              <a:rPr lang="en-IN" b="1" dirty="0" err="1">
                <a:latin typeface="Times New Roman" panose="02020603050405020304" pitchFamily="18" charset="0"/>
                <a:cs typeface="Times New Roman" panose="02020603050405020304" pitchFamily="18" charset="0"/>
              </a:rPr>
              <a:t>IllegalAccessException</a:t>
            </a:r>
            <a:r>
              <a:rPr lang="en-IN" b="1" dirty="0">
                <a:latin typeface="Times New Roman" panose="02020603050405020304" pitchFamily="18" charset="0"/>
                <a:cs typeface="Times New Roman" panose="02020603050405020304" pitchFamily="18" charset="0"/>
              </a:rPr>
              <a:t>("demo");</a:t>
            </a:r>
          </a:p>
          <a:p>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public static void main(String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try {</a:t>
            </a:r>
          </a:p>
          <a:p>
            <a:r>
              <a:rPr lang="en-IN" b="1" dirty="0">
                <a:latin typeface="Times New Roman" panose="02020603050405020304" pitchFamily="18" charset="0"/>
                <a:cs typeface="Times New Roman" panose="02020603050405020304" pitchFamily="18" charset="0"/>
              </a:rPr>
              <a:t>			fun();</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catch (</a:t>
            </a:r>
            <a:r>
              <a:rPr lang="en-IN" b="1" dirty="0" err="1">
                <a:latin typeface="Times New Roman" panose="02020603050405020304" pitchFamily="18" charset="0"/>
                <a:cs typeface="Times New Roman" panose="02020603050405020304" pitchFamily="18" charset="0"/>
              </a:rPr>
              <a:t>IllegalAccessException</a:t>
            </a:r>
            <a:r>
              <a:rPr lang="en-IN" b="1" dirty="0">
                <a:latin typeface="Times New Roman" panose="02020603050405020304" pitchFamily="18" charset="0"/>
                <a:cs typeface="Times New Roman" panose="02020603050405020304" pitchFamily="18" charset="0"/>
              </a:rPr>
              <a:t> e)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("caught in main.");</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20</a:t>
            </a:fld>
            <a:endParaRPr lang="en-IN"/>
          </a:p>
        </p:txBody>
      </p:sp>
    </p:spTree>
    <p:extLst>
      <p:ext uri="{BB962C8B-B14F-4D97-AF65-F5344CB8AC3E}">
        <p14:creationId xmlns:p14="http://schemas.microsoft.com/office/powerpoint/2010/main" val="2042936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752070"/>
            <a:ext cx="11260279" cy="5469622"/>
          </a:xfrm>
        </p:spPr>
        <p:txBody>
          <a:bodyPr>
            <a:noAutofit/>
          </a:bodyPr>
          <a:lstStyle/>
          <a:p>
            <a:r>
              <a:rPr lang="en-IN" sz="1200" b="1" dirty="0">
                <a:latin typeface="Times New Roman" panose="02020603050405020304" pitchFamily="18" charset="0"/>
                <a:cs typeface="Times New Roman" panose="02020603050405020304" pitchFamily="18" charset="0"/>
              </a:rPr>
              <a:t>class Main </a:t>
            </a:r>
            <a:r>
              <a:rPr lang="en-IN" sz="1200" b="1" dirty="0" smtClean="0">
                <a:latin typeface="Times New Roman" panose="02020603050405020304" pitchFamily="18" charset="0"/>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 public static void main(String </a:t>
            </a:r>
            <a:r>
              <a:rPr lang="en-IN" sz="1200" b="1" dirty="0" err="1">
                <a:latin typeface="Times New Roman" panose="02020603050405020304" pitchFamily="18" charset="0"/>
                <a:cs typeface="Times New Roman" panose="02020603050405020304" pitchFamily="18" charset="0"/>
              </a:rPr>
              <a:t>args</a:t>
            </a:r>
            <a:r>
              <a:rPr lang="en-IN" sz="1200" b="1" dirty="0">
                <a:latin typeface="Times New Roman" panose="02020603050405020304" pitchFamily="18" charset="0"/>
                <a:cs typeface="Times New Roman" panose="02020603050405020304" pitchFamily="18" charset="0"/>
              </a:rPr>
              <a:t>[]) {</a:t>
            </a:r>
          </a:p>
          <a:p>
            <a:r>
              <a:rPr lang="en-IN" sz="1200" b="1" dirty="0">
                <a:latin typeface="Times New Roman" panose="02020603050405020304" pitchFamily="18" charset="0"/>
                <a:cs typeface="Times New Roman" panose="02020603050405020304" pitchFamily="18" charset="0"/>
              </a:rPr>
              <a:t>   try {</a:t>
            </a:r>
          </a:p>
          <a:p>
            <a:r>
              <a:rPr lang="en-IN" sz="1200" b="1" dirty="0">
                <a:latin typeface="Times New Roman" panose="02020603050405020304" pitchFamily="18" charset="0"/>
                <a:cs typeface="Times New Roman" panose="02020603050405020304" pitchFamily="18" charset="0"/>
              </a:rPr>
              <a:t>     </a:t>
            </a:r>
            <a:r>
              <a:rPr lang="en-IN" sz="1200" b="1" dirty="0" err="1">
                <a:latin typeface="Times New Roman" panose="02020603050405020304" pitchFamily="18" charset="0"/>
                <a:cs typeface="Times New Roman" panose="02020603050405020304" pitchFamily="18" charset="0"/>
              </a:rPr>
              <a:t>int</a:t>
            </a:r>
            <a:r>
              <a:rPr lang="en-IN" sz="1200" b="1" dirty="0">
                <a:latin typeface="Times New Roman" panose="02020603050405020304" pitchFamily="18" charset="0"/>
                <a:cs typeface="Times New Roman" panose="02020603050405020304" pitchFamily="18" charset="0"/>
              </a:rPr>
              <a:t> a = 15;</a:t>
            </a:r>
          </a:p>
          <a:p>
            <a:r>
              <a:rPr lang="en-IN" sz="1200" b="1" dirty="0">
                <a:latin typeface="Times New Roman" panose="02020603050405020304" pitchFamily="18" charset="0"/>
                <a:cs typeface="Times New Roman" panose="02020603050405020304" pitchFamily="18" charset="0"/>
              </a:rPr>
              <a:t>     </a:t>
            </a:r>
            <a:r>
              <a:rPr lang="en-IN" sz="1200" b="1" dirty="0" err="1">
                <a:latin typeface="Times New Roman" panose="02020603050405020304" pitchFamily="18" charset="0"/>
                <a:cs typeface="Times New Roman" panose="02020603050405020304" pitchFamily="18" charset="0"/>
              </a:rPr>
              <a:t>int</a:t>
            </a:r>
            <a:r>
              <a:rPr lang="en-IN" sz="1200" b="1" dirty="0">
                <a:latin typeface="Times New Roman" panose="02020603050405020304" pitchFamily="18" charset="0"/>
                <a:cs typeface="Times New Roman" panose="02020603050405020304" pitchFamily="18" charset="0"/>
              </a:rPr>
              <a:t> b = 0</a:t>
            </a:r>
            <a:r>
              <a:rPr lang="en-IN" sz="1200" b="1" dirty="0" smtClean="0">
                <a:latin typeface="Times New Roman" panose="02020603050405020304" pitchFamily="18" charset="0"/>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     </a:t>
            </a:r>
            <a:r>
              <a:rPr lang="en-IN" sz="1200" b="1" dirty="0" err="1">
                <a:latin typeface="Times New Roman" panose="02020603050405020304" pitchFamily="18" charset="0"/>
                <a:cs typeface="Times New Roman" panose="02020603050405020304" pitchFamily="18" charset="0"/>
              </a:rPr>
              <a:t>System.out.println</a:t>
            </a:r>
            <a:r>
              <a:rPr lang="en-IN" sz="1200" b="1" dirty="0">
                <a:latin typeface="Times New Roman" panose="02020603050405020304" pitchFamily="18" charset="0"/>
                <a:cs typeface="Times New Roman" panose="02020603050405020304" pitchFamily="18" charset="0"/>
              </a:rPr>
              <a:t>("Value of  a = " + a);</a:t>
            </a:r>
          </a:p>
          <a:p>
            <a:r>
              <a:rPr lang="en-IN" sz="1200" b="1" dirty="0">
                <a:latin typeface="Times New Roman" panose="02020603050405020304" pitchFamily="18" charset="0"/>
                <a:cs typeface="Times New Roman" panose="02020603050405020304" pitchFamily="18" charset="0"/>
              </a:rPr>
              <a:t>     </a:t>
            </a:r>
            <a:r>
              <a:rPr lang="en-IN" sz="1200" b="1" dirty="0" err="1">
                <a:latin typeface="Times New Roman" panose="02020603050405020304" pitchFamily="18" charset="0"/>
                <a:cs typeface="Times New Roman" panose="02020603050405020304" pitchFamily="18" charset="0"/>
              </a:rPr>
              <a:t>System.out.println</a:t>
            </a:r>
            <a:r>
              <a:rPr lang="en-IN" sz="1200" b="1" dirty="0">
                <a:latin typeface="Times New Roman" panose="02020603050405020304" pitchFamily="18" charset="0"/>
                <a:cs typeface="Times New Roman" panose="02020603050405020304" pitchFamily="18" charset="0"/>
              </a:rPr>
              <a:t>("Value of  b = " + b);</a:t>
            </a:r>
          </a:p>
          <a:p>
            <a:endParaRPr lang="en-IN" sz="1200" b="1"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     </a:t>
            </a:r>
            <a:r>
              <a:rPr lang="en-IN" sz="1200" b="1" dirty="0" err="1">
                <a:latin typeface="Times New Roman" panose="02020603050405020304" pitchFamily="18" charset="0"/>
                <a:cs typeface="Times New Roman" panose="02020603050405020304" pitchFamily="18" charset="0"/>
              </a:rPr>
              <a:t>int</a:t>
            </a:r>
            <a:r>
              <a:rPr lang="en-IN" sz="1200" b="1" dirty="0">
                <a:latin typeface="Times New Roman" panose="02020603050405020304" pitchFamily="18" charset="0"/>
                <a:cs typeface="Times New Roman" panose="02020603050405020304" pitchFamily="18" charset="0"/>
              </a:rPr>
              <a:t> c = a / b;</a:t>
            </a:r>
          </a:p>
          <a:p>
            <a:r>
              <a:rPr lang="en-IN" sz="1200" b="1" dirty="0">
                <a:latin typeface="Times New Roman" panose="02020603050405020304" pitchFamily="18" charset="0"/>
                <a:cs typeface="Times New Roman" panose="02020603050405020304" pitchFamily="18" charset="0"/>
              </a:rPr>
              <a:t>     </a:t>
            </a:r>
            <a:r>
              <a:rPr lang="en-IN" sz="1200" b="1" dirty="0" err="1">
                <a:latin typeface="Times New Roman" panose="02020603050405020304" pitchFamily="18" charset="0"/>
                <a:cs typeface="Times New Roman" panose="02020603050405020304" pitchFamily="18" charset="0"/>
              </a:rPr>
              <a:t>System.out.println</a:t>
            </a:r>
            <a:r>
              <a:rPr lang="en-IN" sz="1200" b="1" dirty="0">
                <a:latin typeface="Times New Roman" panose="02020603050405020304" pitchFamily="18" charset="0"/>
                <a:cs typeface="Times New Roman" panose="02020603050405020304" pitchFamily="18" charset="0"/>
              </a:rPr>
              <a:t>("a / b = " + c);</a:t>
            </a:r>
          </a:p>
          <a:p>
            <a:r>
              <a:rPr lang="en-IN" sz="1200" b="1" dirty="0">
                <a:latin typeface="Times New Roman" panose="02020603050405020304" pitchFamily="18" charset="0"/>
                <a:cs typeface="Times New Roman" panose="02020603050405020304" pitchFamily="18" charset="0"/>
              </a:rPr>
              <a:t>   } </a:t>
            </a:r>
          </a:p>
          <a:p>
            <a:r>
              <a:rPr lang="en-IN" sz="1200" b="1" dirty="0">
                <a:latin typeface="Times New Roman" panose="02020603050405020304" pitchFamily="18" charset="0"/>
                <a:cs typeface="Times New Roman" panose="02020603050405020304" pitchFamily="18" charset="0"/>
              </a:rPr>
              <a:t>   catch (Exception e) {</a:t>
            </a:r>
          </a:p>
          <a:p>
            <a:r>
              <a:rPr lang="en-IN" sz="1200" b="1" dirty="0">
                <a:latin typeface="Times New Roman" panose="02020603050405020304" pitchFamily="18" charset="0"/>
                <a:cs typeface="Times New Roman" panose="02020603050405020304" pitchFamily="18" charset="0"/>
              </a:rPr>
              <a:t>     </a:t>
            </a:r>
            <a:r>
              <a:rPr lang="en-IN" sz="1200" b="1" dirty="0" err="1">
                <a:latin typeface="Times New Roman" panose="02020603050405020304" pitchFamily="18" charset="0"/>
                <a:cs typeface="Times New Roman" panose="02020603050405020304" pitchFamily="18" charset="0"/>
              </a:rPr>
              <a:t>System.out.println</a:t>
            </a:r>
            <a:r>
              <a:rPr lang="en-IN" sz="1200" b="1" dirty="0">
                <a:latin typeface="Times New Roman" panose="02020603050405020304" pitchFamily="18" charset="0"/>
                <a:cs typeface="Times New Roman" panose="02020603050405020304" pitchFamily="18" charset="0"/>
              </a:rPr>
              <a:t>("Exception Thrown: " + e);</a:t>
            </a:r>
          </a:p>
          <a:p>
            <a:r>
              <a:rPr lang="en-IN" sz="1200" b="1" dirty="0">
                <a:latin typeface="Times New Roman" panose="02020603050405020304" pitchFamily="18" charset="0"/>
                <a:cs typeface="Times New Roman" panose="02020603050405020304" pitchFamily="18" charset="0"/>
              </a:rPr>
              <a:t>   } </a:t>
            </a:r>
          </a:p>
          <a:p>
            <a:r>
              <a:rPr lang="en-IN" sz="1200" b="1" dirty="0">
                <a:latin typeface="Times New Roman" panose="02020603050405020304" pitchFamily="18" charset="0"/>
                <a:cs typeface="Times New Roman" panose="02020603050405020304" pitchFamily="18" charset="0"/>
              </a:rPr>
              <a:t>   finally {</a:t>
            </a:r>
          </a:p>
          <a:p>
            <a:r>
              <a:rPr lang="en-IN" sz="1200" b="1" dirty="0">
                <a:latin typeface="Times New Roman" panose="02020603050405020304" pitchFamily="18" charset="0"/>
                <a:cs typeface="Times New Roman" panose="02020603050405020304" pitchFamily="18" charset="0"/>
              </a:rPr>
              <a:t>     </a:t>
            </a:r>
            <a:r>
              <a:rPr lang="en-IN" sz="1200" b="1" dirty="0" err="1">
                <a:latin typeface="Times New Roman" panose="02020603050405020304" pitchFamily="18" charset="0"/>
                <a:cs typeface="Times New Roman" panose="02020603050405020304" pitchFamily="18" charset="0"/>
              </a:rPr>
              <a:t>System.out.println</a:t>
            </a:r>
            <a:r>
              <a:rPr lang="en-IN" sz="1200" b="1" dirty="0">
                <a:latin typeface="Times New Roman" panose="02020603050405020304" pitchFamily="18" charset="0"/>
                <a:cs typeface="Times New Roman" panose="02020603050405020304" pitchFamily="18" charset="0"/>
              </a:rPr>
              <a:t>("Finally block executed!");</a:t>
            </a:r>
          </a:p>
          <a:p>
            <a:r>
              <a:rPr lang="en-IN" sz="1200" b="1" dirty="0">
                <a:latin typeface="Times New Roman" panose="02020603050405020304" pitchFamily="18" charset="0"/>
                <a:cs typeface="Times New Roman" panose="02020603050405020304" pitchFamily="18" charset="0"/>
              </a:rPr>
              <a:t>   }</a:t>
            </a:r>
          </a:p>
          <a:p>
            <a:r>
              <a:rPr lang="en-IN" sz="1200" b="1" dirty="0">
                <a:latin typeface="Times New Roman" panose="02020603050405020304" pitchFamily="18" charset="0"/>
                <a:cs typeface="Times New Roman" panose="02020603050405020304" pitchFamily="18" charset="0"/>
              </a:rPr>
              <a:t> }</a:t>
            </a:r>
          </a:p>
          <a:p>
            <a:r>
              <a:rPr lang="en-IN" sz="1200" b="1" dirty="0">
                <a:latin typeface="Times New Roman" panose="02020603050405020304" pitchFamily="18" charset="0"/>
                <a:cs typeface="Times New Roman" panose="02020603050405020304" pitchFamily="18" charset="0"/>
              </a:rPr>
              <a:t>}</a:t>
            </a:r>
          </a:p>
        </p:txBody>
      </p:sp>
      <p:sp>
        <p:nvSpPr>
          <p:cNvPr id="3" name="Title 2"/>
          <p:cNvSpPr>
            <a:spLocks noGrp="1"/>
          </p:cNvSpPr>
          <p:nvPr>
            <p:ph type="title"/>
          </p:nvPr>
        </p:nvSpPr>
        <p:spPr>
          <a:xfrm>
            <a:off x="463549" y="38853"/>
            <a:ext cx="11260278" cy="713216"/>
          </a:xfrm>
        </p:spPr>
        <p:txBody>
          <a:bodyPr/>
          <a:lstStyle/>
          <a:p>
            <a:r>
              <a:rPr lang="en-IN" dirty="0" smtClean="0"/>
              <a:t>Try Catch Finally</a:t>
            </a: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21</a:t>
            </a:fld>
            <a:endParaRPr lang="en-IN"/>
          </a:p>
        </p:txBody>
      </p:sp>
    </p:spTree>
    <p:extLst>
      <p:ext uri="{BB962C8B-B14F-4D97-AF65-F5344CB8AC3E}">
        <p14:creationId xmlns:p14="http://schemas.microsoft.com/office/powerpoint/2010/main" val="1761355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3576562"/>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An Interface in Java programming language is defined as an abstract type used to specify the behavior of a class. </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 interface in Java is a blueprint of a behavior. A Java interface contains static constants and abstract methods</a:t>
            </a:r>
            <a:r>
              <a:rPr lang="en-US" b="1" dirty="0" smtClean="0">
                <a:latin typeface="Times New Roman" panose="02020603050405020304" pitchFamily="18" charset="0"/>
                <a:cs typeface="Times New Roman" panose="02020603050405020304" pitchFamily="18" charset="0"/>
              </a:rPr>
              <a:t>.</a:t>
            </a:r>
          </a:p>
          <a:p>
            <a:r>
              <a:rPr lang="en-US" b="1" dirty="0">
                <a:solidFill>
                  <a:srgbClr val="FF0000"/>
                </a:solidFill>
                <a:latin typeface="Times New Roman" panose="02020603050405020304" pitchFamily="18" charset="0"/>
                <a:cs typeface="Times New Roman" panose="02020603050405020304" pitchFamily="18" charset="0"/>
              </a:rPr>
              <a:t>What are Interfaces in Java?</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interface in Java is </a:t>
            </a:r>
            <a:r>
              <a:rPr lang="en-US" b="1" i="1"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mechanism to achieve </a:t>
            </a:r>
            <a:r>
              <a:rPr lang="en-US" b="1" u="sng" dirty="0">
                <a:latin typeface="Times New Roman" panose="02020603050405020304" pitchFamily="18" charset="0"/>
                <a:cs typeface="Times New Roman" panose="02020603050405020304" pitchFamily="18" charset="0"/>
                <a:hlinkClick r:id="rId2"/>
              </a:rPr>
              <a:t>abstraction</a:t>
            </a:r>
            <a:r>
              <a:rPr lang="en-US" b="1" dirty="0">
                <a:latin typeface="Times New Roman" panose="02020603050405020304" pitchFamily="18" charset="0"/>
                <a:cs typeface="Times New Roman" panose="02020603050405020304" pitchFamily="18" charset="0"/>
              </a:rPr>
              <a:t>. There can be only abstract methods in the Java interface, not the method body. </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is used to achieve abstraction and </a:t>
            </a:r>
            <a:r>
              <a:rPr lang="en-US" b="1" u="sng" dirty="0">
                <a:latin typeface="Times New Roman" panose="02020603050405020304" pitchFamily="18" charset="0"/>
                <a:cs typeface="Times New Roman" panose="02020603050405020304" pitchFamily="18" charset="0"/>
                <a:hlinkClick r:id="rId3"/>
              </a:rPr>
              <a:t>multiple inheritances in Java using </a:t>
            </a:r>
            <a:r>
              <a:rPr lang="en-US" b="1" u="sng" dirty="0" smtClean="0">
                <a:latin typeface="Times New Roman" panose="02020603050405020304" pitchFamily="18" charset="0"/>
                <a:cs typeface="Times New Roman" panose="02020603050405020304" pitchFamily="18" charset="0"/>
                <a:hlinkClick r:id="rId3"/>
              </a:rPr>
              <a:t>Interfac</a:t>
            </a:r>
            <a:r>
              <a:rPr lang="en-US" b="1" u="sng" dirty="0" smtClean="0">
                <a:latin typeface="Times New Roman" panose="02020603050405020304" pitchFamily="18" charset="0"/>
                <a:cs typeface="Times New Roman" panose="02020603050405020304" pitchFamily="18" charset="0"/>
              </a:rPr>
              <a:t>e.</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other words, you can say that interfaces can have abstract methods and variables</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cannot have a method body. Java Interface also represents the IS-A relationship</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When we decide on a type of entity by its behavior and not via attribute we should define it as an interface.</a:t>
            </a:r>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fontAlgn="base"/>
            <a:r>
              <a:rPr lang="en-IN" dirty="0">
                <a:effectLst/>
                <a:latin typeface="Times New Roman" panose="02020603050405020304" pitchFamily="18" charset="0"/>
                <a:cs typeface="Times New Roman" panose="02020603050405020304" pitchFamily="18" charset="0"/>
              </a:rPr>
              <a:t>Interfaces in </a:t>
            </a:r>
            <a:r>
              <a:rPr lang="en-IN" dirty="0" smtClean="0">
                <a:effectLst/>
                <a:latin typeface="Times New Roman" panose="02020603050405020304" pitchFamily="18" charset="0"/>
                <a:cs typeface="Times New Roman" panose="02020603050405020304" pitchFamily="18" charset="0"/>
              </a:rPr>
              <a:t>Java :</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22</a:t>
            </a:fld>
            <a:endParaRPr lang="en-IN"/>
          </a:p>
        </p:txBody>
      </p:sp>
    </p:spTree>
    <p:extLst>
      <p:ext uri="{BB962C8B-B14F-4D97-AF65-F5344CB8AC3E}">
        <p14:creationId xmlns:p14="http://schemas.microsoft.com/office/powerpoint/2010/main" val="2678903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802047"/>
          </a:xfrm>
        </p:spPr>
        <p:txBody>
          <a:bodyPr>
            <a:normAutofit/>
          </a:bodyPr>
          <a:lstStyle/>
          <a:p>
            <a:r>
              <a:rPr lang="en-US" b="1" dirty="0">
                <a:latin typeface="Times New Roman" panose="02020603050405020304" pitchFamily="18" charset="0"/>
                <a:cs typeface="Times New Roman" panose="02020603050405020304" pitchFamily="18" charset="0"/>
              </a:rPr>
              <a:t>interface {</a:t>
            </a:r>
          </a:p>
          <a:p>
            <a:r>
              <a:rPr lang="en-US" b="1" dirty="0">
                <a:latin typeface="Times New Roman" panose="02020603050405020304" pitchFamily="18" charset="0"/>
                <a:cs typeface="Times New Roman" panose="02020603050405020304" pitchFamily="18" charset="0"/>
              </a:rPr>
              <a:t>    // declare constant fields</a:t>
            </a:r>
          </a:p>
          <a:p>
            <a:r>
              <a:rPr lang="en-US" b="1" dirty="0">
                <a:latin typeface="Times New Roman" panose="02020603050405020304" pitchFamily="18" charset="0"/>
                <a:cs typeface="Times New Roman" panose="02020603050405020304" pitchFamily="18" charset="0"/>
              </a:rPr>
              <a:t>    // declare methods that abstract </a:t>
            </a:r>
          </a:p>
          <a:p>
            <a:r>
              <a:rPr lang="en-US" b="1" dirty="0">
                <a:latin typeface="Times New Roman" panose="02020603050405020304" pitchFamily="18" charset="0"/>
                <a:cs typeface="Times New Roman" panose="02020603050405020304" pitchFamily="18" charset="0"/>
              </a:rPr>
              <a:t>    // by default.   </a:t>
            </a:r>
          </a:p>
          <a:p>
            <a:r>
              <a:rPr lang="en-US"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 declare an interface, use the interface keyword. It is used to provide total abstraction. </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a:t>
            </a:r>
            <a:r>
              <a:rPr lang="en-US" b="1" dirty="0" smtClean="0">
                <a:latin typeface="Times New Roman" panose="02020603050405020304" pitchFamily="18" charset="0"/>
                <a:cs typeface="Times New Roman" panose="02020603050405020304" pitchFamily="18" charset="0"/>
              </a:rPr>
              <a:t>n </a:t>
            </a:r>
            <a:r>
              <a:rPr lang="en-US" b="1" dirty="0">
                <a:latin typeface="Times New Roman" panose="02020603050405020304" pitchFamily="18" charset="0"/>
                <a:cs typeface="Times New Roman" panose="02020603050405020304" pitchFamily="18" charset="0"/>
              </a:rPr>
              <a:t>interface are declared with an empty body and are public and all fields are public, static, and final by default. </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 class that implements an interface must implement all the methods declared in the interface. To implement the interface, use the implements keyword</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fontAlgn="base"/>
            <a:r>
              <a:rPr lang="en-IN" dirty="0">
                <a:effectLst/>
                <a:latin typeface="Times New Roman" panose="02020603050405020304" pitchFamily="18" charset="0"/>
                <a:cs typeface="Times New Roman" panose="02020603050405020304" pitchFamily="18" charset="0"/>
              </a:rPr>
              <a:t>Syntax for Java </a:t>
            </a:r>
            <a:r>
              <a:rPr lang="en-IN" dirty="0" smtClean="0">
                <a:effectLst/>
                <a:latin typeface="Times New Roman" panose="02020603050405020304" pitchFamily="18" charset="0"/>
                <a:cs typeface="Times New Roman" panose="02020603050405020304" pitchFamily="18" charset="0"/>
              </a:rPr>
              <a:t>Interfaces :</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23</a:t>
            </a:fld>
            <a:endParaRPr lang="en-IN"/>
          </a:p>
        </p:txBody>
      </p:sp>
    </p:spTree>
    <p:extLst>
      <p:ext uri="{BB962C8B-B14F-4D97-AF65-F5344CB8AC3E}">
        <p14:creationId xmlns:p14="http://schemas.microsoft.com/office/powerpoint/2010/main" val="23951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565608"/>
            <a:ext cx="11260279" cy="5627802"/>
          </a:xfrm>
        </p:spPr>
        <p:txBody>
          <a:bodyPr/>
          <a:lstStyle/>
          <a:p>
            <a:pPr fontAlgn="base"/>
            <a:r>
              <a:rPr lang="en-US" b="1" dirty="0">
                <a:solidFill>
                  <a:srgbClr val="FF0000"/>
                </a:solidFill>
                <a:latin typeface="Times New Roman" panose="02020603050405020304" pitchFamily="18" charset="0"/>
                <a:cs typeface="Times New Roman" panose="02020603050405020304" pitchFamily="18" charset="0"/>
              </a:rPr>
              <a:t>Uses of Interfaces in Java are mentioned below:</a:t>
            </a:r>
          </a:p>
          <a:p>
            <a:pPr fontAlgn="base"/>
            <a:r>
              <a:rPr lang="en-US" b="1" dirty="0">
                <a:latin typeface="Times New Roman" panose="02020603050405020304" pitchFamily="18" charset="0"/>
                <a:cs typeface="Times New Roman" panose="02020603050405020304" pitchFamily="18" charset="0"/>
              </a:rPr>
              <a:t>It is used to achieve total abstraction.</a:t>
            </a:r>
          </a:p>
          <a:p>
            <a:pPr fontAlgn="base"/>
            <a:r>
              <a:rPr lang="en-US" b="1" dirty="0">
                <a:latin typeface="Times New Roman" panose="02020603050405020304" pitchFamily="18" charset="0"/>
                <a:cs typeface="Times New Roman" panose="02020603050405020304" pitchFamily="18" charset="0"/>
              </a:rPr>
              <a:t>Since java does not support multiple inheritances in the case of class, by using an interface it can achieve multiple inheritances.</a:t>
            </a:r>
          </a:p>
          <a:p>
            <a:pPr fontAlgn="base"/>
            <a:r>
              <a:rPr lang="en-US" b="1" dirty="0">
                <a:latin typeface="Times New Roman" panose="02020603050405020304" pitchFamily="18" charset="0"/>
                <a:cs typeface="Times New Roman" panose="02020603050405020304" pitchFamily="18" charset="0"/>
              </a:rPr>
              <a:t>Any class can extend only 1 class, but can any class implement an infinite number of interfaces.</a:t>
            </a:r>
          </a:p>
          <a:p>
            <a:pPr fontAlgn="base"/>
            <a:r>
              <a:rPr lang="en-US" b="1" dirty="0">
                <a:latin typeface="Times New Roman" panose="02020603050405020304" pitchFamily="18" charset="0"/>
                <a:cs typeface="Times New Roman" panose="02020603050405020304" pitchFamily="18" charset="0"/>
              </a:rPr>
              <a:t>It is also used to achieve loose coupling.</a:t>
            </a:r>
          </a:p>
          <a:p>
            <a:pPr fontAlgn="base"/>
            <a:r>
              <a:rPr lang="en-US" b="1" dirty="0">
                <a:latin typeface="Times New Roman" panose="02020603050405020304" pitchFamily="18" charset="0"/>
                <a:cs typeface="Times New Roman" panose="02020603050405020304" pitchFamily="18" charset="0"/>
              </a:rPr>
              <a:t>Interfaces are used to implement abstraction. </a:t>
            </a:r>
            <a:endParaRPr lang="en-US" b="1" dirty="0" smtClean="0">
              <a:latin typeface="Times New Roman" panose="02020603050405020304" pitchFamily="18" charset="0"/>
              <a:cs typeface="Times New Roman" panose="02020603050405020304" pitchFamily="18" charset="0"/>
            </a:endParaRPr>
          </a:p>
          <a:p>
            <a:pPr fontAlgn="base"/>
            <a:r>
              <a:rPr lang="en-US" b="1" dirty="0" smtClean="0">
                <a:solidFill>
                  <a:srgbClr val="FF0000"/>
                </a:solidFill>
                <a:latin typeface="Times New Roman" panose="02020603050405020304" pitchFamily="18" charset="0"/>
                <a:cs typeface="Times New Roman" panose="02020603050405020304" pitchFamily="18" charset="0"/>
              </a:rPr>
              <a:t>Syntax :</a:t>
            </a:r>
          </a:p>
          <a:p>
            <a:pPr fontAlgn="base"/>
            <a:r>
              <a:rPr lang="en-US" b="1" dirty="0">
                <a:solidFill>
                  <a:schemeClr val="tx1"/>
                </a:solidFill>
                <a:latin typeface="Times New Roman" panose="02020603050405020304" pitchFamily="18" charset="0"/>
                <a:cs typeface="Times New Roman" panose="02020603050405020304" pitchFamily="18" charset="0"/>
              </a:rPr>
              <a:t>// A simple interface</a:t>
            </a:r>
          </a:p>
          <a:p>
            <a:pPr fontAlgn="base"/>
            <a:r>
              <a:rPr lang="en-US" b="1" dirty="0">
                <a:solidFill>
                  <a:schemeClr val="tx1"/>
                </a:solidFill>
                <a:latin typeface="Times New Roman" panose="02020603050405020304" pitchFamily="18" charset="0"/>
                <a:cs typeface="Times New Roman" panose="02020603050405020304" pitchFamily="18" charset="0"/>
              </a:rPr>
              <a:t>interface Player</a:t>
            </a:r>
          </a:p>
          <a:p>
            <a:pPr fontAlgn="base"/>
            <a:r>
              <a:rPr lang="en-US" b="1" dirty="0">
                <a:solidFill>
                  <a:schemeClr val="tx1"/>
                </a:solidFill>
                <a:latin typeface="Times New Roman" panose="02020603050405020304" pitchFamily="18" charset="0"/>
                <a:cs typeface="Times New Roman" panose="02020603050405020304" pitchFamily="18" charset="0"/>
              </a:rPr>
              <a:t>{</a:t>
            </a:r>
          </a:p>
          <a:p>
            <a:pPr fontAlgn="base"/>
            <a:r>
              <a:rPr lang="en-US" b="1" dirty="0">
                <a:solidFill>
                  <a:schemeClr val="tx1"/>
                </a:solidFill>
                <a:latin typeface="Times New Roman" panose="02020603050405020304" pitchFamily="18" charset="0"/>
                <a:cs typeface="Times New Roman" panose="02020603050405020304" pitchFamily="18" charset="0"/>
              </a:rPr>
              <a:t>    final </a:t>
            </a:r>
            <a:r>
              <a:rPr lang="en-US" b="1" dirty="0" err="1">
                <a:solidFill>
                  <a:schemeClr val="tx1"/>
                </a:solidFill>
                <a:latin typeface="Times New Roman" panose="02020603050405020304" pitchFamily="18" charset="0"/>
                <a:cs typeface="Times New Roman" panose="02020603050405020304" pitchFamily="18" charset="0"/>
              </a:rPr>
              <a:t>int</a:t>
            </a:r>
            <a:r>
              <a:rPr lang="en-US" b="1" dirty="0">
                <a:solidFill>
                  <a:schemeClr val="tx1"/>
                </a:solidFill>
                <a:latin typeface="Times New Roman" panose="02020603050405020304" pitchFamily="18" charset="0"/>
                <a:cs typeface="Times New Roman" panose="02020603050405020304" pitchFamily="18" charset="0"/>
              </a:rPr>
              <a:t> id = 10;</a:t>
            </a:r>
          </a:p>
          <a:p>
            <a:pPr fontAlgn="base"/>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int</a:t>
            </a:r>
            <a:r>
              <a:rPr lang="en-US" b="1" dirty="0">
                <a:solidFill>
                  <a:schemeClr val="tx1"/>
                </a:solidFill>
                <a:latin typeface="Times New Roman" panose="02020603050405020304" pitchFamily="18" charset="0"/>
                <a:cs typeface="Times New Roman" panose="02020603050405020304" pitchFamily="18" charset="0"/>
              </a:rPr>
              <a:t> move();</a:t>
            </a:r>
          </a:p>
          <a:p>
            <a:pPr fontAlgn="base"/>
            <a:r>
              <a:rPr lang="en-US" b="1" dirty="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24</a:t>
            </a:fld>
            <a:endParaRPr lang="en-IN"/>
          </a:p>
        </p:txBody>
      </p:sp>
    </p:spTree>
    <p:extLst>
      <p:ext uri="{BB962C8B-B14F-4D97-AF65-F5344CB8AC3E}">
        <p14:creationId xmlns:p14="http://schemas.microsoft.com/office/powerpoint/2010/main" val="3966942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69682"/>
            <a:ext cx="11260279" cy="6306531"/>
          </a:xfrm>
        </p:spPr>
        <p:txBody>
          <a:bodyPr>
            <a:noAutofit/>
          </a:bodyPr>
          <a:lstStyle/>
          <a:p>
            <a:r>
              <a:rPr lang="en-IN" sz="1050" b="1" dirty="0">
                <a:latin typeface="Times New Roman" panose="02020603050405020304" pitchFamily="18" charset="0"/>
                <a:cs typeface="Times New Roman" panose="02020603050405020304" pitchFamily="18" charset="0"/>
              </a:rPr>
              <a:t>// interface</a:t>
            </a:r>
          </a:p>
          <a:p>
            <a:r>
              <a:rPr lang="en-IN" sz="1050" b="1" dirty="0">
                <a:latin typeface="Times New Roman" panose="02020603050405020304" pitchFamily="18" charset="0"/>
                <a:cs typeface="Times New Roman" panose="02020603050405020304" pitchFamily="18" charset="0"/>
              </a:rPr>
              <a:t>@</a:t>
            </a:r>
            <a:r>
              <a:rPr lang="en-IN" sz="1050" b="1" dirty="0" err="1">
                <a:latin typeface="Times New Roman" panose="02020603050405020304" pitchFamily="18" charset="0"/>
                <a:cs typeface="Times New Roman" panose="02020603050405020304" pitchFamily="18" charset="0"/>
              </a:rPr>
              <a:t>FunctionalInterface</a:t>
            </a:r>
            <a:r>
              <a:rPr lang="en-IN" sz="1050" b="1" dirty="0">
                <a:latin typeface="Times New Roman" panose="02020603050405020304" pitchFamily="18" charset="0"/>
                <a:cs typeface="Times New Roman" panose="02020603050405020304" pitchFamily="18" charset="0"/>
              </a:rPr>
              <a:t>   // annotation</a:t>
            </a:r>
          </a:p>
          <a:p>
            <a:r>
              <a:rPr lang="en-IN" sz="1050" b="1" dirty="0">
                <a:latin typeface="Times New Roman" panose="02020603050405020304" pitchFamily="18" charset="0"/>
                <a:cs typeface="Times New Roman" panose="02020603050405020304" pitchFamily="18" charset="0"/>
              </a:rPr>
              <a:t>interface </a:t>
            </a:r>
            <a:r>
              <a:rPr lang="en-IN" sz="1050" b="1" dirty="0" err="1">
                <a:latin typeface="Times New Roman" panose="02020603050405020304" pitchFamily="18" charset="0"/>
                <a:cs typeface="Times New Roman" panose="02020603050405020304" pitchFamily="18" charset="0"/>
              </a:rPr>
              <a:t>interfaceName</a:t>
            </a:r>
            <a:r>
              <a:rPr lang="en-IN" sz="1050" b="1" dirty="0">
                <a:latin typeface="Times New Roman" panose="02020603050405020304" pitchFamily="18" charset="0"/>
                <a:cs typeface="Times New Roman" panose="02020603050405020304" pitchFamily="18" charset="0"/>
              </a:rPr>
              <a:t>{</a:t>
            </a:r>
          </a:p>
          <a:p>
            <a:r>
              <a:rPr lang="en-IN" sz="1050" b="1" dirty="0">
                <a:latin typeface="Times New Roman" panose="02020603050405020304" pitchFamily="18" charset="0"/>
                <a:cs typeface="Times New Roman" panose="02020603050405020304" pitchFamily="18" charset="0"/>
              </a:rPr>
              <a:t>    // abstract method </a:t>
            </a:r>
          </a:p>
          <a:p>
            <a:r>
              <a:rPr lang="en-IN" sz="1050" b="1" dirty="0">
                <a:latin typeface="Times New Roman" panose="02020603050405020304" pitchFamily="18" charset="0"/>
                <a:cs typeface="Times New Roman" panose="02020603050405020304" pitchFamily="18" charset="0"/>
              </a:rPr>
              <a:t>    abstract </a:t>
            </a:r>
            <a:r>
              <a:rPr lang="en-IN" sz="1050" b="1" dirty="0" err="1">
                <a:latin typeface="Times New Roman" panose="02020603050405020304" pitchFamily="18" charset="0"/>
                <a:cs typeface="Times New Roman" panose="02020603050405020304" pitchFamily="18" charset="0"/>
              </a:rPr>
              <a:t>returnType</a:t>
            </a:r>
            <a:r>
              <a:rPr lang="en-IN" sz="1050" b="1" dirty="0">
                <a:latin typeface="Times New Roman" panose="02020603050405020304" pitchFamily="18" charset="0"/>
                <a:cs typeface="Times New Roman" panose="02020603050405020304" pitchFamily="18" charset="0"/>
              </a:rPr>
              <a:t> </a:t>
            </a:r>
            <a:r>
              <a:rPr lang="en-IN" sz="1050" b="1" dirty="0" err="1">
                <a:latin typeface="Times New Roman" panose="02020603050405020304" pitchFamily="18" charset="0"/>
                <a:cs typeface="Times New Roman" panose="02020603050405020304" pitchFamily="18" charset="0"/>
              </a:rPr>
              <a:t>methodName</a:t>
            </a:r>
            <a:r>
              <a:rPr lang="en-IN" sz="1050" b="1" dirty="0">
                <a:latin typeface="Times New Roman" panose="02020603050405020304" pitchFamily="18" charset="0"/>
                <a:cs typeface="Times New Roman" panose="02020603050405020304" pitchFamily="18" charset="0"/>
              </a:rPr>
              <a:t>( /* parameters </a:t>
            </a:r>
            <a:r>
              <a:rPr lang="en-IN" sz="1050" b="1" dirty="0" smtClean="0">
                <a:latin typeface="Times New Roman" panose="02020603050405020304" pitchFamily="18" charset="0"/>
                <a:cs typeface="Times New Roman" panose="02020603050405020304" pitchFamily="18" charset="0"/>
              </a:rPr>
              <a:t>*/);</a:t>
            </a:r>
            <a:endParaRPr lang="en-IN" sz="1050" b="1" dirty="0">
              <a:latin typeface="Times New Roman" panose="02020603050405020304" pitchFamily="18" charset="0"/>
              <a:cs typeface="Times New Roman" panose="02020603050405020304" pitchFamily="18" charset="0"/>
            </a:endParaRPr>
          </a:p>
          <a:p>
            <a:r>
              <a:rPr lang="en-IN" sz="1050" b="1" dirty="0">
                <a:latin typeface="Times New Roman" panose="02020603050405020304" pitchFamily="18" charset="0"/>
                <a:cs typeface="Times New Roman" panose="02020603050405020304" pitchFamily="18" charset="0"/>
              </a:rPr>
              <a:t>    // default or static </a:t>
            </a:r>
            <a:r>
              <a:rPr lang="en-IN" sz="1050" b="1" dirty="0" smtClean="0">
                <a:latin typeface="Times New Roman" panose="02020603050405020304" pitchFamily="18" charset="0"/>
                <a:cs typeface="Times New Roman" panose="02020603050405020304" pitchFamily="18" charset="0"/>
              </a:rPr>
              <a:t>methods</a:t>
            </a:r>
            <a:endParaRPr lang="en-IN" sz="1050" b="1" dirty="0">
              <a:latin typeface="Times New Roman" panose="02020603050405020304" pitchFamily="18" charset="0"/>
              <a:cs typeface="Times New Roman" panose="02020603050405020304" pitchFamily="18" charset="0"/>
            </a:endParaRPr>
          </a:p>
          <a:p>
            <a:r>
              <a:rPr lang="en-IN" sz="1050" b="1" dirty="0">
                <a:latin typeface="Times New Roman" panose="02020603050405020304" pitchFamily="18" charset="0"/>
                <a:cs typeface="Times New Roman" panose="02020603050405020304" pitchFamily="18" charset="0"/>
              </a:rPr>
              <a:t>    </a:t>
            </a:r>
            <a:r>
              <a:rPr lang="en-IN" sz="1050" b="1" dirty="0" err="1">
                <a:latin typeface="Times New Roman" panose="02020603050405020304" pitchFamily="18" charset="0"/>
                <a:cs typeface="Times New Roman" panose="02020603050405020304" pitchFamily="18" charset="0"/>
              </a:rPr>
              <a:t>int</a:t>
            </a:r>
            <a:r>
              <a:rPr lang="en-IN" sz="1050" b="1" dirty="0">
                <a:latin typeface="Times New Roman" panose="02020603050405020304" pitchFamily="18" charset="0"/>
                <a:cs typeface="Times New Roman" panose="02020603050405020304" pitchFamily="18" charset="0"/>
              </a:rPr>
              <a:t> method1(){</a:t>
            </a:r>
          </a:p>
          <a:p>
            <a:r>
              <a:rPr lang="en-IN" sz="1050" b="1" dirty="0">
                <a:latin typeface="Times New Roman" panose="02020603050405020304" pitchFamily="18" charset="0"/>
                <a:cs typeface="Times New Roman" panose="02020603050405020304" pitchFamily="18" charset="0"/>
              </a:rPr>
              <a:t>        // ....</a:t>
            </a:r>
          </a:p>
          <a:p>
            <a:r>
              <a:rPr lang="en-IN" sz="1050" b="1" dirty="0">
                <a:latin typeface="Times New Roman" panose="02020603050405020304" pitchFamily="18" charset="0"/>
                <a:cs typeface="Times New Roman" panose="02020603050405020304" pitchFamily="18" charset="0"/>
              </a:rPr>
              <a:t>    }</a:t>
            </a:r>
          </a:p>
          <a:p>
            <a:r>
              <a:rPr lang="en-IN" sz="1050" b="1" dirty="0">
                <a:latin typeface="Times New Roman" panose="02020603050405020304" pitchFamily="18" charset="0"/>
                <a:cs typeface="Times New Roman" panose="02020603050405020304" pitchFamily="18" charset="0"/>
              </a:rPr>
              <a:t>    String method2(</a:t>
            </a:r>
            <a:r>
              <a:rPr lang="en-IN" sz="1050" b="1" dirty="0" err="1">
                <a:latin typeface="Times New Roman" panose="02020603050405020304" pitchFamily="18" charset="0"/>
                <a:cs typeface="Times New Roman" panose="02020603050405020304" pitchFamily="18" charset="0"/>
              </a:rPr>
              <a:t>int</a:t>
            </a:r>
            <a:r>
              <a:rPr lang="en-IN" sz="1050" b="1" dirty="0">
                <a:latin typeface="Times New Roman" panose="02020603050405020304" pitchFamily="18" charset="0"/>
                <a:cs typeface="Times New Roman" panose="02020603050405020304" pitchFamily="18" charset="0"/>
              </a:rPr>
              <a:t> x, float y){</a:t>
            </a:r>
          </a:p>
          <a:p>
            <a:r>
              <a:rPr lang="en-IN" sz="1050" b="1" dirty="0">
                <a:latin typeface="Times New Roman" panose="02020603050405020304" pitchFamily="18" charset="0"/>
                <a:cs typeface="Times New Roman" panose="02020603050405020304" pitchFamily="18" charset="0"/>
              </a:rPr>
              <a:t>        // ....</a:t>
            </a:r>
          </a:p>
          <a:p>
            <a:r>
              <a:rPr lang="en-IN" sz="1050" b="1" dirty="0">
                <a:latin typeface="Times New Roman" panose="02020603050405020304" pitchFamily="18" charset="0"/>
                <a:cs typeface="Times New Roman" panose="02020603050405020304" pitchFamily="18" charset="0"/>
              </a:rPr>
              <a:t>    }</a:t>
            </a:r>
          </a:p>
          <a:p>
            <a:r>
              <a:rPr lang="en-IN" sz="1050" b="1" dirty="0" smtClean="0">
                <a:latin typeface="Times New Roman" panose="02020603050405020304" pitchFamily="18" charset="0"/>
                <a:cs typeface="Times New Roman" panose="02020603050405020304" pitchFamily="18" charset="0"/>
              </a:rPr>
              <a:t>}</a:t>
            </a:r>
            <a:endParaRPr lang="en-IN" sz="1050" b="1" dirty="0">
              <a:latin typeface="Times New Roman" panose="02020603050405020304" pitchFamily="18" charset="0"/>
              <a:cs typeface="Times New Roman" panose="02020603050405020304" pitchFamily="18" charset="0"/>
            </a:endParaRPr>
          </a:p>
          <a:p>
            <a:r>
              <a:rPr lang="en-IN" sz="1050" b="1" dirty="0">
                <a:latin typeface="Times New Roman" panose="02020603050405020304" pitchFamily="18" charset="0"/>
                <a:cs typeface="Times New Roman" panose="02020603050405020304" pitchFamily="18" charset="0"/>
              </a:rPr>
              <a:t>// public class</a:t>
            </a:r>
          </a:p>
          <a:p>
            <a:r>
              <a:rPr lang="en-IN" sz="1050" b="1" dirty="0">
                <a:latin typeface="Times New Roman" panose="02020603050405020304" pitchFamily="18" charset="0"/>
                <a:cs typeface="Times New Roman" panose="02020603050405020304" pitchFamily="18" charset="0"/>
              </a:rPr>
              <a:t>public class </a:t>
            </a:r>
            <a:r>
              <a:rPr lang="en-IN" sz="1050" b="1" dirty="0" err="1">
                <a:latin typeface="Times New Roman" panose="02020603050405020304" pitchFamily="18" charset="0"/>
                <a:cs typeface="Times New Roman" panose="02020603050405020304" pitchFamily="18" charset="0"/>
              </a:rPr>
              <a:t>className</a:t>
            </a:r>
            <a:r>
              <a:rPr lang="en-IN" sz="1050" b="1" dirty="0">
                <a:latin typeface="Times New Roman" panose="02020603050405020304" pitchFamily="18" charset="0"/>
                <a:cs typeface="Times New Roman" panose="02020603050405020304" pitchFamily="18" charset="0"/>
              </a:rPr>
              <a:t>{</a:t>
            </a:r>
          </a:p>
          <a:p>
            <a:r>
              <a:rPr lang="en-IN" sz="1050" b="1" dirty="0">
                <a:latin typeface="Times New Roman" panose="02020603050405020304" pitchFamily="18" charset="0"/>
                <a:cs typeface="Times New Roman" panose="02020603050405020304" pitchFamily="18" charset="0"/>
              </a:rPr>
              <a:t>    // main method</a:t>
            </a:r>
          </a:p>
          <a:p>
            <a:r>
              <a:rPr lang="en-IN" sz="1050" b="1" dirty="0">
                <a:latin typeface="Times New Roman" panose="02020603050405020304" pitchFamily="18" charset="0"/>
                <a:cs typeface="Times New Roman" panose="02020603050405020304" pitchFamily="18" charset="0"/>
              </a:rPr>
              <a:t>    public static void main(String[] </a:t>
            </a:r>
            <a:r>
              <a:rPr lang="en-IN" sz="1050" b="1" dirty="0" err="1">
                <a:latin typeface="Times New Roman" panose="02020603050405020304" pitchFamily="18" charset="0"/>
                <a:cs typeface="Times New Roman" panose="02020603050405020304" pitchFamily="18" charset="0"/>
              </a:rPr>
              <a:t>args</a:t>
            </a:r>
            <a:r>
              <a:rPr lang="en-IN" sz="1050" b="1" dirty="0">
                <a:latin typeface="Times New Roman" panose="02020603050405020304" pitchFamily="18" charset="0"/>
                <a:cs typeface="Times New Roman" panose="02020603050405020304" pitchFamily="18" charset="0"/>
              </a:rPr>
              <a:t>){</a:t>
            </a:r>
          </a:p>
          <a:p>
            <a:r>
              <a:rPr lang="en-IN" sz="1050" b="1" dirty="0">
                <a:latin typeface="Times New Roman" panose="02020603050405020304" pitchFamily="18" charset="0"/>
                <a:cs typeface="Times New Roman" panose="02020603050405020304" pitchFamily="18" charset="0"/>
              </a:rPr>
              <a:t>        </a:t>
            </a:r>
            <a:r>
              <a:rPr lang="en-IN" sz="1050" b="1" dirty="0" err="1">
                <a:latin typeface="Times New Roman" panose="02020603050405020304" pitchFamily="18" charset="0"/>
                <a:cs typeface="Times New Roman" panose="02020603050405020304" pitchFamily="18" charset="0"/>
              </a:rPr>
              <a:t>interfaceName</a:t>
            </a:r>
            <a:r>
              <a:rPr lang="en-IN" sz="1050" b="1" dirty="0">
                <a:latin typeface="Times New Roman" panose="02020603050405020304" pitchFamily="18" charset="0"/>
                <a:cs typeface="Times New Roman" panose="02020603050405020304" pitchFamily="18" charset="0"/>
              </a:rPr>
              <a:t> temp = (/*parameters*/) -&gt; {</a:t>
            </a:r>
          </a:p>
          <a:p>
            <a:r>
              <a:rPr lang="en-IN" sz="1050" b="1" dirty="0">
                <a:latin typeface="Times New Roman" panose="02020603050405020304" pitchFamily="18" charset="0"/>
                <a:cs typeface="Times New Roman" panose="02020603050405020304" pitchFamily="18" charset="0"/>
              </a:rPr>
              <a:t>            // perform operations </a:t>
            </a:r>
          </a:p>
          <a:p>
            <a:r>
              <a:rPr lang="en-IN" sz="1050" b="1" dirty="0">
                <a:latin typeface="Times New Roman" panose="02020603050405020304" pitchFamily="18" charset="0"/>
                <a:cs typeface="Times New Roman" panose="02020603050405020304" pitchFamily="18" charset="0"/>
              </a:rPr>
              <a:t>        </a:t>
            </a:r>
            <a:r>
              <a:rPr lang="en-IN" sz="1050" b="1" dirty="0" smtClean="0">
                <a:latin typeface="Times New Roman" panose="02020603050405020304" pitchFamily="18" charset="0"/>
                <a:cs typeface="Times New Roman" panose="02020603050405020304" pitchFamily="18" charset="0"/>
              </a:rPr>
              <a:t>};</a:t>
            </a:r>
            <a:endParaRPr lang="en-IN" sz="1050" b="1" dirty="0">
              <a:latin typeface="Times New Roman" panose="02020603050405020304" pitchFamily="18" charset="0"/>
              <a:cs typeface="Times New Roman" panose="02020603050405020304" pitchFamily="18" charset="0"/>
            </a:endParaRPr>
          </a:p>
          <a:p>
            <a:r>
              <a:rPr lang="en-IN" sz="1050" b="1" dirty="0">
                <a:latin typeface="Times New Roman" panose="02020603050405020304" pitchFamily="18" charset="0"/>
                <a:cs typeface="Times New Roman" panose="02020603050405020304" pitchFamily="18" charset="0"/>
              </a:rPr>
              <a:t>        </a:t>
            </a:r>
            <a:r>
              <a:rPr lang="en-IN" sz="1050" b="1" dirty="0" err="1">
                <a:latin typeface="Times New Roman" panose="02020603050405020304" pitchFamily="18" charset="0"/>
                <a:cs typeface="Times New Roman" panose="02020603050405020304" pitchFamily="18" charset="0"/>
              </a:rPr>
              <a:t>temp.methodName</a:t>
            </a:r>
            <a:r>
              <a:rPr lang="en-IN" sz="1050" b="1" dirty="0">
                <a:latin typeface="Times New Roman" panose="02020603050405020304" pitchFamily="18" charset="0"/>
                <a:cs typeface="Times New Roman" panose="02020603050405020304" pitchFamily="18" charset="0"/>
              </a:rPr>
              <a:t>(); // call abstract method of the interface</a:t>
            </a:r>
          </a:p>
          <a:p>
            <a:r>
              <a:rPr lang="en-IN" sz="1050" b="1" dirty="0">
                <a:latin typeface="Times New Roman" panose="02020603050405020304" pitchFamily="18" charset="0"/>
                <a:cs typeface="Times New Roman" panose="02020603050405020304" pitchFamily="18" charset="0"/>
              </a:rPr>
              <a:t>    }</a:t>
            </a:r>
          </a:p>
          <a:p>
            <a:r>
              <a:rPr lang="en-IN" sz="1050"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25</a:t>
            </a:fld>
            <a:endParaRPr lang="en-IN"/>
          </a:p>
        </p:txBody>
      </p:sp>
    </p:spTree>
    <p:extLst>
      <p:ext uri="{BB962C8B-B14F-4D97-AF65-F5344CB8AC3E}">
        <p14:creationId xmlns:p14="http://schemas.microsoft.com/office/powerpoint/2010/main" val="2501649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405353"/>
            <a:ext cx="11260279" cy="4402317"/>
          </a:xfrm>
        </p:spPr>
        <p:txBody>
          <a:bodyPr/>
          <a:lstStyle/>
          <a:p>
            <a:r>
              <a:rPr lang="en-US" b="1" dirty="0">
                <a:latin typeface="Times New Roman" panose="02020603050405020304" pitchFamily="18" charset="0"/>
                <a:cs typeface="Times New Roman" panose="02020603050405020304" pitchFamily="18" charset="0"/>
              </a:rPr>
              <a:t>The functional interface in Java is defined just like normal interfaces. It should only have one abstract method. Though it can contain multiple default or static methods</a:t>
            </a:r>
            <a:r>
              <a:rPr lang="en-US" b="1" dirty="0" smtClean="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hlinkClick r:id="rId2"/>
              </a:rPr>
              <a:t>Abstract keyword</a:t>
            </a:r>
            <a:r>
              <a:rPr lang="en-US" b="1" dirty="0">
                <a:latin typeface="Times New Roman" panose="02020603050405020304" pitchFamily="18" charset="0"/>
                <a:cs typeface="Times New Roman" panose="02020603050405020304" pitchFamily="18" charset="0"/>
              </a:rPr>
              <a:t>: Though from Java 8, interfaces can have static and default methods. By default, methods in interfaces are abstract only. So it is not mandatory to mention the abstract keyword before the method</a:t>
            </a:r>
            <a:r>
              <a:rPr lang="en-US" b="1" dirty="0" smtClean="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To implement the abstract method of a functional interface in Java, we can either use lambda expression or we can implement the interface to our class and override the method. In the syntax above we are using a lambda expression.</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26</a:t>
            </a:fld>
            <a:endParaRPr lang="en-IN"/>
          </a:p>
        </p:txBody>
      </p:sp>
    </p:spTree>
    <p:extLst>
      <p:ext uri="{BB962C8B-B14F-4D97-AF65-F5344CB8AC3E}">
        <p14:creationId xmlns:p14="http://schemas.microsoft.com/office/powerpoint/2010/main" val="2401245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716437"/>
            <a:ext cx="11260279" cy="6004874"/>
          </a:xfrm>
        </p:spPr>
        <p:txBody>
          <a:bodyPr>
            <a:normAutofit fontScale="40000" lnSpcReduction="20000"/>
          </a:bodyPr>
          <a:lstStyle/>
          <a:p>
            <a:r>
              <a:rPr lang="en-IN" b="1" dirty="0">
                <a:latin typeface="Times New Roman" panose="02020603050405020304" pitchFamily="18" charset="0"/>
                <a:cs typeface="Times New Roman" panose="02020603050405020304" pitchFamily="18" charset="0"/>
              </a:rPr>
              <a:t>// Java program to demonstrate the </a:t>
            </a:r>
          </a:p>
          <a:p>
            <a:r>
              <a:rPr lang="en-IN" b="1" dirty="0">
                <a:latin typeface="Times New Roman" panose="02020603050405020304" pitchFamily="18" charset="0"/>
                <a:cs typeface="Times New Roman" panose="02020603050405020304" pitchFamily="18" charset="0"/>
              </a:rPr>
              <a:t>// real-world example of </a:t>
            </a:r>
            <a:r>
              <a:rPr lang="en-IN" b="1" dirty="0" smtClean="0">
                <a:latin typeface="Times New Roman" panose="02020603050405020304" pitchFamily="18" charset="0"/>
                <a:cs typeface="Times New Roman" panose="02020603050405020304" pitchFamily="18" charset="0"/>
              </a:rPr>
              <a:t>Interfaces</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import java.io</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interface Vehicle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all are the abstract methods.</a:t>
            </a:r>
          </a:p>
          <a:p>
            <a:r>
              <a:rPr lang="en-IN" b="1" dirty="0">
                <a:latin typeface="Times New Roman" panose="02020603050405020304" pitchFamily="18" charset="0"/>
                <a:cs typeface="Times New Roman" panose="02020603050405020304" pitchFamily="18" charset="0"/>
              </a:rPr>
              <a:t>	void </a:t>
            </a:r>
            <a:r>
              <a:rPr lang="en-IN" b="1" dirty="0" err="1">
                <a:latin typeface="Times New Roman" panose="02020603050405020304" pitchFamily="18" charset="0"/>
                <a:cs typeface="Times New Roman" panose="02020603050405020304" pitchFamily="18" charset="0"/>
              </a:rPr>
              <a:t>changeGear</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a:t>
            </a:r>
          </a:p>
          <a:p>
            <a:r>
              <a:rPr lang="en-IN" b="1" dirty="0">
                <a:latin typeface="Times New Roman" panose="02020603050405020304" pitchFamily="18" charset="0"/>
                <a:cs typeface="Times New Roman" panose="02020603050405020304" pitchFamily="18" charset="0"/>
              </a:rPr>
              <a:t>	void </a:t>
            </a:r>
            <a:r>
              <a:rPr lang="en-IN" b="1" dirty="0" err="1">
                <a:latin typeface="Times New Roman" panose="02020603050405020304" pitchFamily="18" charset="0"/>
                <a:cs typeface="Times New Roman" panose="02020603050405020304" pitchFamily="18" charset="0"/>
              </a:rPr>
              <a:t>speedUp</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a:t>
            </a:r>
          </a:p>
          <a:p>
            <a:r>
              <a:rPr lang="en-IN" b="1" dirty="0">
                <a:latin typeface="Times New Roman" panose="02020603050405020304" pitchFamily="18" charset="0"/>
                <a:cs typeface="Times New Roman" panose="02020603050405020304" pitchFamily="18" charset="0"/>
              </a:rPr>
              <a:t>	void </a:t>
            </a:r>
            <a:r>
              <a:rPr lang="en-IN" b="1" dirty="0" err="1">
                <a:latin typeface="Times New Roman" panose="02020603050405020304" pitchFamily="18" charset="0"/>
                <a:cs typeface="Times New Roman" panose="02020603050405020304" pitchFamily="18" charset="0"/>
              </a:rPr>
              <a:t>applyBrakes</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a:t>
            </a:r>
          </a:p>
          <a:p>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class Bicycle implements Vehicle</a:t>
            </a:r>
            <a:r>
              <a:rPr lang="en-IN" b="1" dirty="0" smtClean="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speed;</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gear;</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to change gear</a:t>
            </a:r>
          </a:p>
          <a:p>
            <a:r>
              <a:rPr lang="en-IN" b="1" dirty="0">
                <a:latin typeface="Times New Roman" panose="02020603050405020304" pitchFamily="18" charset="0"/>
                <a:cs typeface="Times New Roman" panose="02020603050405020304" pitchFamily="18" charset="0"/>
              </a:rPr>
              <a:t>	@Override</a:t>
            </a:r>
          </a:p>
          <a:p>
            <a:r>
              <a:rPr lang="en-IN" b="1" dirty="0">
                <a:latin typeface="Times New Roman" panose="02020603050405020304" pitchFamily="18" charset="0"/>
                <a:cs typeface="Times New Roman" panose="02020603050405020304" pitchFamily="18" charset="0"/>
              </a:rPr>
              <a:t>	public void </a:t>
            </a:r>
            <a:r>
              <a:rPr lang="en-IN" b="1" dirty="0" err="1">
                <a:latin typeface="Times New Roman" panose="02020603050405020304" pitchFamily="18" charset="0"/>
                <a:cs typeface="Times New Roman" panose="02020603050405020304" pitchFamily="18" charset="0"/>
              </a:rPr>
              <a:t>changeGear</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newGear</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gear = </a:t>
            </a:r>
            <a:r>
              <a:rPr lang="en-IN" b="1" dirty="0" err="1">
                <a:latin typeface="Times New Roman" panose="02020603050405020304" pitchFamily="18" charset="0"/>
                <a:cs typeface="Times New Roman" panose="02020603050405020304" pitchFamily="18" charset="0"/>
              </a:rPr>
              <a:t>newGear</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 to increase speed</a:t>
            </a:r>
          </a:p>
          <a:p>
            <a:r>
              <a:rPr lang="en-IN" b="1" dirty="0">
                <a:latin typeface="Times New Roman" panose="02020603050405020304" pitchFamily="18" charset="0"/>
                <a:cs typeface="Times New Roman" panose="02020603050405020304" pitchFamily="18" charset="0"/>
              </a:rPr>
              <a:t>	@Override</a:t>
            </a:r>
          </a:p>
          <a:p>
            <a:r>
              <a:rPr lang="en-IN" b="1" dirty="0">
                <a:latin typeface="Times New Roman" panose="02020603050405020304" pitchFamily="18" charset="0"/>
                <a:cs typeface="Times New Roman" panose="02020603050405020304" pitchFamily="18" charset="0"/>
              </a:rPr>
              <a:t>	public void </a:t>
            </a:r>
            <a:r>
              <a:rPr lang="en-IN" b="1" dirty="0" err="1">
                <a:latin typeface="Times New Roman" panose="02020603050405020304" pitchFamily="18" charset="0"/>
                <a:cs typeface="Times New Roman" panose="02020603050405020304" pitchFamily="18" charset="0"/>
              </a:rPr>
              <a:t>speedUp</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increment){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speed = speed + increment;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a:xfrm>
            <a:off x="463549" y="101629"/>
            <a:ext cx="11260278" cy="713216"/>
          </a:xfrm>
        </p:spPr>
        <p:txBody>
          <a:bodyPr/>
          <a:lstStyle/>
          <a:p>
            <a:pPr fontAlgn="base"/>
            <a:r>
              <a:rPr lang="en-IN" dirty="0">
                <a:effectLst/>
              </a:rPr>
              <a:t>Java Interfaces Examples</a:t>
            </a:r>
          </a:p>
        </p:txBody>
      </p:sp>
      <p:sp>
        <p:nvSpPr>
          <p:cNvPr id="4" name="Slide Number Placeholder 3"/>
          <p:cNvSpPr>
            <a:spLocks noGrp="1"/>
          </p:cNvSpPr>
          <p:nvPr>
            <p:ph type="sldNum" sz="quarter" idx="15"/>
          </p:nvPr>
        </p:nvSpPr>
        <p:spPr/>
        <p:txBody>
          <a:bodyPr/>
          <a:lstStyle/>
          <a:p>
            <a:fld id="{0879F475-59B1-4993-848A-C2B683DE9AF5}" type="slidenum">
              <a:rPr lang="en-IN" smtClean="0"/>
              <a:pPr/>
              <a:t>27</a:t>
            </a:fld>
            <a:endParaRPr lang="en-IN"/>
          </a:p>
        </p:txBody>
      </p:sp>
    </p:spTree>
    <p:extLst>
      <p:ext uri="{BB962C8B-B14F-4D97-AF65-F5344CB8AC3E}">
        <p14:creationId xmlns:p14="http://schemas.microsoft.com/office/powerpoint/2010/main" val="2859621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076183"/>
          </a:xfrm>
        </p:spPr>
        <p:txBody>
          <a:bodyPr/>
          <a:lstStyle/>
          <a:p>
            <a:r>
              <a:rPr lang="en-US" b="1" dirty="0">
                <a:latin typeface="Times New Roman" panose="02020603050405020304" pitchFamily="18" charset="0"/>
                <a:cs typeface="Times New Roman" panose="02020603050405020304" pitchFamily="18" charset="0"/>
              </a:rPr>
              <a:t>Multiple Inheritance is an OOPs concept that can’t be implemented in Java using classes. But we can use multiple inheritances in Java using Interface. let us check this with an example</a:t>
            </a:r>
            <a:r>
              <a:rPr lang="en-US" b="1" dirty="0" smtClean="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fontAlgn="base"/>
            <a:r>
              <a:rPr lang="en-US" dirty="0" smtClean="0">
                <a:effectLst/>
                <a:latin typeface="Times New Roman" panose="02020603050405020304" pitchFamily="18" charset="0"/>
                <a:cs typeface="Times New Roman" panose="02020603050405020304" pitchFamily="18" charset="0"/>
              </a:rPr>
              <a:t>Multiple Inheritance in Java Using Interface :</a:t>
            </a:r>
            <a:endParaRPr lang="en-US"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28</a:t>
            </a:fld>
            <a:endParaRPr lang="en-IN"/>
          </a:p>
        </p:txBody>
      </p:sp>
      <p:pic>
        <p:nvPicPr>
          <p:cNvPr id="5" name="Picture 4"/>
          <p:cNvPicPr>
            <a:picLocks noChangeAspect="1"/>
          </p:cNvPicPr>
          <p:nvPr/>
        </p:nvPicPr>
        <p:blipFill>
          <a:blip r:embed="rId2"/>
          <a:stretch>
            <a:fillRect/>
          </a:stretch>
        </p:blipFill>
        <p:spPr>
          <a:xfrm>
            <a:off x="763572" y="2543517"/>
            <a:ext cx="10821970" cy="3659320"/>
          </a:xfrm>
          <a:prstGeom prst="rect">
            <a:avLst/>
          </a:prstGeom>
        </p:spPr>
      </p:pic>
    </p:spTree>
    <p:extLst>
      <p:ext uri="{BB962C8B-B14F-4D97-AF65-F5344CB8AC3E}">
        <p14:creationId xmlns:p14="http://schemas.microsoft.com/office/powerpoint/2010/main" val="2953577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73376"/>
            <a:ext cx="11260279" cy="5750351"/>
          </a:xfrm>
        </p:spPr>
        <p:txBody>
          <a:bodyPr>
            <a:normAutofit/>
          </a:bodyPr>
          <a:lstStyle/>
          <a:p>
            <a:r>
              <a:rPr lang="en-IN" b="1" dirty="0">
                <a:latin typeface="Times New Roman" panose="02020603050405020304" pitchFamily="18" charset="0"/>
                <a:cs typeface="Times New Roman" panose="02020603050405020304" pitchFamily="18" charset="0"/>
              </a:rPr>
              <a:t>// Java program to demonstrate How Diamond Problem</a:t>
            </a:r>
          </a:p>
          <a:p>
            <a:r>
              <a:rPr lang="en-IN" b="1" dirty="0">
                <a:latin typeface="Times New Roman" panose="02020603050405020304" pitchFamily="18" charset="0"/>
                <a:cs typeface="Times New Roman" panose="02020603050405020304" pitchFamily="18" charset="0"/>
              </a:rPr>
              <a:t>// Is Handled in case of Default Methods</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Interface 1</a:t>
            </a:r>
          </a:p>
          <a:p>
            <a:r>
              <a:rPr lang="en-IN" b="1" dirty="0">
                <a:latin typeface="Times New Roman" panose="02020603050405020304" pitchFamily="18" charset="0"/>
                <a:cs typeface="Times New Roman" panose="02020603050405020304" pitchFamily="18" charset="0"/>
              </a:rPr>
              <a:t>interface API {</a:t>
            </a:r>
          </a:p>
          <a:p>
            <a:r>
              <a:rPr lang="en-IN" b="1" dirty="0">
                <a:latin typeface="Times New Roman" panose="02020603050405020304" pitchFamily="18" charset="0"/>
                <a:cs typeface="Times New Roman" panose="02020603050405020304" pitchFamily="18" charset="0"/>
              </a:rPr>
              <a:t>	// Default method</a:t>
            </a:r>
          </a:p>
          <a:p>
            <a:r>
              <a:rPr lang="en-IN" b="1" dirty="0">
                <a:latin typeface="Times New Roman" panose="02020603050405020304" pitchFamily="18" charset="0"/>
                <a:cs typeface="Times New Roman" panose="02020603050405020304" pitchFamily="18" charset="0"/>
              </a:rPr>
              <a:t>	default void show()</a:t>
            </a:r>
          </a:p>
          <a:p>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 Print statement</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("Default API");</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29</a:t>
            </a:fld>
            <a:endParaRPr lang="en-IN"/>
          </a:p>
        </p:txBody>
      </p:sp>
    </p:spTree>
    <p:extLst>
      <p:ext uri="{BB962C8B-B14F-4D97-AF65-F5344CB8AC3E}">
        <p14:creationId xmlns:p14="http://schemas.microsoft.com/office/powerpoint/2010/main" val="308029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5025090"/>
          </a:xfrm>
        </p:spPr>
        <p:txBody>
          <a:bodyPr>
            <a:normAutofit/>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Java, Exception is an unwanted or unexpected event, which occurs during the execution of a program, i.e. at run time, that disrupts the normal flow of the program’s instructions</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Exceptions can be caught and handled by the program</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When an exception occurs within a method, it creates an object. This object is called the exception object</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contains information about the exception, such as the name and description of the exception and the state of the program when the exception occurred</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Major reasons why an exception Occurs</a:t>
            </a:r>
          </a:p>
          <a:p>
            <a:pPr lvl="1" fontAlgn="base"/>
            <a:r>
              <a:rPr lang="en-US" b="1" dirty="0">
                <a:latin typeface="Times New Roman" panose="02020603050405020304" pitchFamily="18" charset="0"/>
                <a:cs typeface="Times New Roman" panose="02020603050405020304" pitchFamily="18" charset="0"/>
              </a:rPr>
              <a:t>Invalid user input</a:t>
            </a:r>
          </a:p>
          <a:p>
            <a:pPr lvl="1" fontAlgn="base"/>
            <a:r>
              <a:rPr lang="en-US" b="1" dirty="0">
                <a:latin typeface="Times New Roman" panose="02020603050405020304" pitchFamily="18" charset="0"/>
                <a:cs typeface="Times New Roman" panose="02020603050405020304" pitchFamily="18" charset="0"/>
              </a:rPr>
              <a:t>Device failure</a:t>
            </a:r>
          </a:p>
          <a:p>
            <a:pPr lvl="1" fontAlgn="base"/>
            <a:r>
              <a:rPr lang="en-US" b="1" dirty="0">
                <a:latin typeface="Times New Roman" panose="02020603050405020304" pitchFamily="18" charset="0"/>
                <a:cs typeface="Times New Roman" panose="02020603050405020304" pitchFamily="18" charset="0"/>
              </a:rPr>
              <a:t>Loss of network connection</a:t>
            </a:r>
          </a:p>
          <a:p>
            <a:pPr lvl="1" fontAlgn="base"/>
            <a:r>
              <a:rPr lang="en-US" b="1" dirty="0">
                <a:latin typeface="Times New Roman" panose="02020603050405020304" pitchFamily="18" charset="0"/>
                <a:cs typeface="Times New Roman" panose="02020603050405020304" pitchFamily="18" charset="0"/>
              </a:rPr>
              <a:t>Physical limitations (out-of-disk memory)</a:t>
            </a:r>
          </a:p>
          <a:p>
            <a:pPr lvl="1" fontAlgn="base"/>
            <a:r>
              <a:rPr lang="en-US" b="1" dirty="0">
                <a:latin typeface="Times New Roman" panose="02020603050405020304" pitchFamily="18" charset="0"/>
                <a:cs typeface="Times New Roman" panose="02020603050405020304" pitchFamily="18" charset="0"/>
              </a:rPr>
              <a:t>Code errors</a:t>
            </a:r>
          </a:p>
          <a:p>
            <a:pPr lvl="1" fontAlgn="base"/>
            <a:r>
              <a:rPr lang="en-US" b="1" dirty="0">
                <a:latin typeface="Times New Roman" panose="02020603050405020304" pitchFamily="18" charset="0"/>
                <a:cs typeface="Times New Roman" panose="02020603050405020304" pitchFamily="18" charset="0"/>
              </a:rPr>
              <a:t>Opening an unavailable file</a:t>
            </a:r>
          </a:p>
          <a:p>
            <a:pPr marL="342900" indent="-34290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pPr fontAlgn="base"/>
            <a:r>
              <a:rPr lang="en-IN" dirty="0">
                <a:effectLst/>
                <a:latin typeface="Times New Roman" panose="02020603050405020304" pitchFamily="18" charset="0"/>
                <a:cs typeface="Times New Roman" panose="02020603050405020304" pitchFamily="18" charset="0"/>
              </a:rPr>
              <a:t>What are Java Exceptions?</a:t>
            </a:r>
          </a:p>
        </p:txBody>
      </p:sp>
      <p:sp>
        <p:nvSpPr>
          <p:cNvPr id="4" name="Slide Number Placeholder 3"/>
          <p:cNvSpPr>
            <a:spLocks noGrp="1"/>
          </p:cNvSpPr>
          <p:nvPr>
            <p:ph type="sldNum" sz="quarter" idx="15"/>
          </p:nvPr>
        </p:nvSpPr>
        <p:spPr/>
        <p:txBody>
          <a:bodyPr/>
          <a:lstStyle/>
          <a:p>
            <a:fld id="{0879F475-59B1-4993-848A-C2B683DE9AF5}" type="slidenum">
              <a:rPr lang="en-IN" smtClean="0"/>
              <a:pPr/>
              <a:t>3</a:t>
            </a:fld>
            <a:endParaRPr lang="en-IN"/>
          </a:p>
        </p:txBody>
      </p:sp>
    </p:spTree>
    <p:extLst>
      <p:ext uri="{BB962C8B-B14F-4D97-AF65-F5344CB8AC3E}">
        <p14:creationId xmlns:p14="http://schemas.microsoft.com/office/powerpoint/2010/main" val="3934057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443061"/>
            <a:ext cx="11260279" cy="5674936"/>
          </a:xfrm>
        </p:spPr>
        <p:txBody>
          <a:bodyPr>
            <a:normAutofit/>
          </a:bodyPr>
          <a:lstStyle/>
          <a:p>
            <a:r>
              <a:rPr lang="en-IN" b="1" dirty="0">
                <a:latin typeface="Times New Roman" panose="02020603050405020304" pitchFamily="18" charset="0"/>
                <a:cs typeface="Times New Roman" panose="02020603050405020304" pitchFamily="18" charset="0"/>
              </a:rPr>
              <a:t>// Interface 2</a:t>
            </a:r>
          </a:p>
          <a:p>
            <a:r>
              <a:rPr lang="en-IN" b="1" dirty="0">
                <a:latin typeface="Times New Roman" panose="02020603050405020304" pitchFamily="18" charset="0"/>
                <a:cs typeface="Times New Roman" panose="02020603050405020304" pitchFamily="18" charset="0"/>
              </a:rPr>
              <a:t>// Extending the above interface</a:t>
            </a:r>
          </a:p>
          <a:p>
            <a:r>
              <a:rPr lang="en-IN" b="1" dirty="0">
                <a:latin typeface="Times New Roman" panose="02020603050405020304" pitchFamily="18" charset="0"/>
                <a:cs typeface="Times New Roman" panose="02020603050405020304" pitchFamily="18" charset="0"/>
              </a:rPr>
              <a:t>interface Interface1 extends API {</a:t>
            </a:r>
          </a:p>
          <a:p>
            <a:r>
              <a:rPr lang="en-IN" b="1" dirty="0">
                <a:latin typeface="Times New Roman" panose="02020603050405020304" pitchFamily="18" charset="0"/>
                <a:cs typeface="Times New Roman" panose="02020603050405020304" pitchFamily="18" charset="0"/>
              </a:rPr>
              <a:t>	// Abstract method</a:t>
            </a:r>
          </a:p>
          <a:p>
            <a:r>
              <a:rPr lang="en-IN" b="1" dirty="0">
                <a:latin typeface="Times New Roman" panose="02020603050405020304" pitchFamily="18" charset="0"/>
                <a:cs typeface="Times New Roman" panose="02020603050405020304" pitchFamily="18" charset="0"/>
              </a:rPr>
              <a:t>	void display();</a:t>
            </a:r>
          </a:p>
          <a:p>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Interface 3</a:t>
            </a:r>
          </a:p>
          <a:p>
            <a:r>
              <a:rPr lang="en-IN" b="1" dirty="0">
                <a:latin typeface="Times New Roman" panose="02020603050405020304" pitchFamily="18" charset="0"/>
                <a:cs typeface="Times New Roman" panose="02020603050405020304" pitchFamily="18" charset="0"/>
              </a:rPr>
              <a:t>// Extending the above interface</a:t>
            </a:r>
          </a:p>
          <a:p>
            <a:r>
              <a:rPr lang="en-IN" b="1" dirty="0">
                <a:latin typeface="Times New Roman" panose="02020603050405020304" pitchFamily="18" charset="0"/>
                <a:cs typeface="Times New Roman" panose="02020603050405020304" pitchFamily="18" charset="0"/>
              </a:rPr>
              <a:t>interface Interface2 extends API {</a:t>
            </a:r>
          </a:p>
          <a:p>
            <a:r>
              <a:rPr lang="en-IN" b="1" dirty="0">
                <a:latin typeface="Times New Roman" panose="02020603050405020304" pitchFamily="18" charset="0"/>
                <a:cs typeface="Times New Roman" panose="02020603050405020304" pitchFamily="18" charset="0"/>
              </a:rPr>
              <a:t>	// Abstract method</a:t>
            </a:r>
          </a:p>
          <a:p>
            <a:r>
              <a:rPr lang="en-IN" b="1" dirty="0">
                <a:latin typeface="Times New Roman" panose="02020603050405020304" pitchFamily="18" charset="0"/>
                <a:cs typeface="Times New Roman" panose="02020603050405020304" pitchFamily="18" charset="0"/>
              </a:rPr>
              <a:t>	void print();</a:t>
            </a:r>
          </a:p>
          <a:p>
            <a:r>
              <a:rPr lang="en-IN"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30</a:t>
            </a:fld>
            <a:endParaRPr lang="en-IN"/>
          </a:p>
        </p:txBody>
      </p:sp>
    </p:spTree>
    <p:extLst>
      <p:ext uri="{BB962C8B-B14F-4D97-AF65-F5344CB8AC3E}">
        <p14:creationId xmlns:p14="http://schemas.microsoft.com/office/powerpoint/2010/main" val="2025060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50829"/>
            <a:ext cx="11260279" cy="6155703"/>
          </a:xfrm>
        </p:spPr>
        <p:txBody>
          <a:bodyPr>
            <a:normAutofit fontScale="47500" lnSpcReduction="20000"/>
          </a:bodyPr>
          <a:lstStyle/>
          <a:p>
            <a:r>
              <a:rPr lang="en-IN" b="1" dirty="0">
                <a:latin typeface="Times New Roman" panose="02020603050405020304" pitchFamily="18" charset="0"/>
                <a:cs typeface="Times New Roman" panose="02020603050405020304" pitchFamily="18" charset="0"/>
              </a:rPr>
              <a:t>// Main class</a:t>
            </a:r>
          </a:p>
          <a:p>
            <a:r>
              <a:rPr lang="en-IN" b="1" dirty="0">
                <a:latin typeface="Times New Roman" panose="02020603050405020304" pitchFamily="18" charset="0"/>
                <a:cs typeface="Times New Roman" panose="02020603050405020304" pitchFamily="18" charset="0"/>
              </a:rPr>
              <a:t>// Implementation class code</a:t>
            </a:r>
          </a:p>
          <a:p>
            <a:r>
              <a:rPr lang="en-IN" b="1" dirty="0">
                <a:latin typeface="Times New Roman" panose="02020603050405020304" pitchFamily="18" charset="0"/>
                <a:cs typeface="Times New Roman" panose="02020603050405020304" pitchFamily="18" charset="0"/>
              </a:rPr>
              <a:t>class </a:t>
            </a:r>
            <a:r>
              <a:rPr lang="en-IN" b="1" dirty="0" err="1">
                <a:latin typeface="Times New Roman" panose="02020603050405020304" pitchFamily="18" charset="0"/>
                <a:cs typeface="Times New Roman" panose="02020603050405020304" pitchFamily="18" charset="0"/>
              </a:rPr>
              <a:t>TestClass</a:t>
            </a:r>
            <a:r>
              <a:rPr lang="en-IN" b="1" dirty="0">
                <a:latin typeface="Times New Roman" panose="02020603050405020304" pitchFamily="18" charset="0"/>
                <a:cs typeface="Times New Roman" panose="02020603050405020304" pitchFamily="18" charset="0"/>
              </a:rPr>
              <a:t> implements Interface1, Interface2 {</a:t>
            </a:r>
          </a:p>
          <a:p>
            <a:r>
              <a:rPr lang="en-IN" b="1" dirty="0">
                <a:latin typeface="Times New Roman" panose="02020603050405020304" pitchFamily="18" charset="0"/>
                <a:cs typeface="Times New Roman" panose="02020603050405020304" pitchFamily="18" charset="0"/>
              </a:rPr>
              <a:t>	// Overriding the abstract method from Interface1</a:t>
            </a:r>
          </a:p>
          <a:p>
            <a:r>
              <a:rPr lang="en-IN" b="1" dirty="0">
                <a:latin typeface="Times New Roman" panose="02020603050405020304" pitchFamily="18" charset="0"/>
                <a:cs typeface="Times New Roman" panose="02020603050405020304" pitchFamily="18" charset="0"/>
              </a:rPr>
              <a:t>	public void display()</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("Display from Interface1");</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Overriding the abstract method from Interface2</a:t>
            </a:r>
          </a:p>
          <a:p>
            <a:r>
              <a:rPr lang="en-IN" b="1" dirty="0">
                <a:latin typeface="Times New Roman" panose="02020603050405020304" pitchFamily="18" charset="0"/>
                <a:cs typeface="Times New Roman" panose="02020603050405020304" pitchFamily="18" charset="0"/>
              </a:rPr>
              <a:t>	public void print()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("Print from Interface2");</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Main driver method</a:t>
            </a:r>
          </a:p>
          <a:p>
            <a:r>
              <a:rPr lang="en-IN" b="1" dirty="0">
                <a:latin typeface="Times New Roman" panose="02020603050405020304" pitchFamily="18" charset="0"/>
                <a:cs typeface="Times New Roman" panose="02020603050405020304" pitchFamily="18" charset="0"/>
              </a:rPr>
              <a:t>	public static void main(String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Creating object of this class</a:t>
            </a:r>
          </a:p>
          <a:p>
            <a:r>
              <a:rPr lang="en-IN" b="1" dirty="0">
                <a:latin typeface="Times New Roman" panose="02020603050405020304" pitchFamily="18" charset="0"/>
                <a:cs typeface="Times New Roman" panose="02020603050405020304" pitchFamily="18" charset="0"/>
              </a:rPr>
              <a:t>		// in main() method</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TestClass</a:t>
            </a:r>
            <a:r>
              <a:rPr lang="en-IN" b="1" dirty="0">
                <a:latin typeface="Times New Roman" panose="02020603050405020304" pitchFamily="18" charset="0"/>
                <a:cs typeface="Times New Roman" panose="02020603050405020304" pitchFamily="18" charset="0"/>
              </a:rPr>
              <a:t> d = new </a:t>
            </a:r>
            <a:r>
              <a:rPr lang="en-IN" b="1" dirty="0" err="1">
                <a:latin typeface="Times New Roman" panose="02020603050405020304" pitchFamily="18" charset="0"/>
                <a:cs typeface="Times New Roman" panose="02020603050405020304" pitchFamily="18" charset="0"/>
              </a:rPr>
              <a:t>TestClass</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 Now calling the methods from both the interfaces</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d.show</a:t>
            </a:r>
            <a:r>
              <a:rPr lang="en-IN" b="1" dirty="0">
                <a:latin typeface="Times New Roman" panose="02020603050405020304" pitchFamily="18" charset="0"/>
                <a:cs typeface="Times New Roman" panose="02020603050405020304" pitchFamily="18" charset="0"/>
              </a:rPr>
              <a:t>(); // Default method from API</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d.display</a:t>
            </a:r>
            <a:r>
              <a:rPr lang="en-IN" b="1" dirty="0">
                <a:latin typeface="Times New Roman" panose="02020603050405020304" pitchFamily="18" charset="0"/>
                <a:cs typeface="Times New Roman" panose="02020603050405020304" pitchFamily="18" charset="0"/>
              </a:rPr>
              <a:t>(); // Overridden method from Interface1</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d.print</a:t>
            </a:r>
            <a:r>
              <a:rPr lang="en-IN" b="1" dirty="0">
                <a:latin typeface="Times New Roman" panose="02020603050405020304" pitchFamily="18" charset="0"/>
                <a:cs typeface="Times New Roman" panose="02020603050405020304" pitchFamily="18" charset="0"/>
              </a:rPr>
              <a:t>(); // Overridden method from Interface2</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31</a:t>
            </a:fld>
            <a:endParaRPr lang="en-IN"/>
          </a:p>
        </p:txBody>
      </p:sp>
    </p:spTree>
    <p:extLst>
      <p:ext uri="{BB962C8B-B14F-4D97-AF65-F5344CB8AC3E}">
        <p14:creationId xmlns:p14="http://schemas.microsoft.com/office/powerpoint/2010/main" val="3906755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556181"/>
            <a:ext cx="11260279" cy="6132499"/>
          </a:xfrm>
        </p:spPr>
        <p:txBody>
          <a:bodyPr>
            <a:normAutofit fontScale="55000" lnSpcReduction="20000"/>
          </a:bodyPr>
          <a:lstStyle/>
          <a:p>
            <a:r>
              <a:rPr lang="en-US" b="1" dirty="0">
                <a:latin typeface="Times New Roman" panose="02020603050405020304" pitchFamily="18" charset="0"/>
                <a:cs typeface="Times New Roman" panose="02020603050405020304" pitchFamily="18" charset="0"/>
              </a:rPr>
              <a:t>One interface can inherit another by the use of keyword extends. When a class implements an interface that inherits another interface, it must provide an implementation for all methods required by the interface inheritance chain</a:t>
            </a:r>
            <a:r>
              <a:rPr lang="en-US" b="1" dirty="0" smtClean="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interface A {</a:t>
            </a:r>
          </a:p>
          <a:p>
            <a:r>
              <a:rPr lang="en-IN" b="1" dirty="0">
                <a:latin typeface="Times New Roman" panose="02020603050405020304" pitchFamily="18" charset="0"/>
                <a:cs typeface="Times New Roman" panose="02020603050405020304" pitchFamily="18" charset="0"/>
              </a:rPr>
              <a:t>	void method1();</a:t>
            </a:r>
          </a:p>
          <a:p>
            <a:r>
              <a:rPr lang="en-IN" b="1" dirty="0">
                <a:latin typeface="Times New Roman" panose="02020603050405020304" pitchFamily="18" charset="0"/>
                <a:cs typeface="Times New Roman" panose="02020603050405020304" pitchFamily="18" charset="0"/>
              </a:rPr>
              <a:t>	void method2();</a:t>
            </a:r>
          </a:p>
          <a:p>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B now includes method1 and method2</a:t>
            </a:r>
          </a:p>
          <a:p>
            <a:r>
              <a:rPr lang="en-IN" b="1" dirty="0">
                <a:latin typeface="Times New Roman" panose="02020603050405020304" pitchFamily="18" charset="0"/>
                <a:cs typeface="Times New Roman" panose="02020603050405020304" pitchFamily="18" charset="0"/>
              </a:rPr>
              <a:t>interface B extends A {</a:t>
            </a:r>
          </a:p>
          <a:p>
            <a:r>
              <a:rPr lang="en-IN" b="1" dirty="0">
                <a:latin typeface="Times New Roman" panose="02020603050405020304" pitchFamily="18" charset="0"/>
                <a:cs typeface="Times New Roman" panose="02020603050405020304" pitchFamily="18" charset="0"/>
              </a:rPr>
              <a:t>	void method3();</a:t>
            </a:r>
          </a:p>
          <a:p>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the class must implement all method of A and B.</a:t>
            </a:r>
          </a:p>
          <a:p>
            <a:r>
              <a:rPr lang="en-IN" b="1" dirty="0">
                <a:latin typeface="Times New Roman" panose="02020603050405020304" pitchFamily="18" charset="0"/>
                <a:cs typeface="Times New Roman" panose="02020603050405020304" pitchFamily="18" charset="0"/>
              </a:rPr>
              <a:t>class </a:t>
            </a:r>
            <a:r>
              <a:rPr lang="en-IN" b="1" dirty="0" err="1">
                <a:latin typeface="Times New Roman" panose="02020603050405020304" pitchFamily="18" charset="0"/>
                <a:cs typeface="Times New Roman" panose="02020603050405020304" pitchFamily="18" charset="0"/>
              </a:rPr>
              <a:t>gfg</a:t>
            </a:r>
            <a:r>
              <a:rPr lang="en-IN" b="1" dirty="0">
                <a:latin typeface="Times New Roman" panose="02020603050405020304" pitchFamily="18" charset="0"/>
                <a:cs typeface="Times New Roman" panose="02020603050405020304" pitchFamily="18" charset="0"/>
              </a:rPr>
              <a:t> implements B {</a:t>
            </a:r>
          </a:p>
          <a:p>
            <a:r>
              <a:rPr lang="en-IN" b="1" dirty="0">
                <a:latin typeface="Times New Roman" panose="02020603050405020304" pitchFamily="18" charset="0"/>
                <a:cs typeface="Times New Roman" panose="02020603050405020304" pitchFamily="18" charset="0"/>
              </a:rPr>
              <a:t>	public void method1()</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("Method 1");</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public void method2()</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("Method 2");</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public void method3()</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("Method 3");</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63549" y="0"/>
            <a:ext cx="11260278" cy="713216"/>
          </a:xfrm>
        </p:spPr>
        <p:txBody>
          <a:bodyPr>
            <a:normAutofit/>
          </a:bodyPr>
          <a:lstStyle/>
          <a:p>
            <a:pPr fontAlgn="base"/>
            <a:r>
              <a:rPr lang="en-IN" dirty="0">
                <a:effectLst/>
                <a:latin typeface="Times New Roman" panose="02020603050405020304" pitchFamily="18" charset="0"/>
                <a:cs typeface="Times New Roman" panose="02020603050405020304" pitchFamily="18" charset="0"/>
              </a:rPr>
              <a:t>Extending </a:t>
            </a:r>
            <a:r>
              <a:rPr lang="en-IN" dirty="0" smtClean="0">
                <a:effectLst/>
                <a:latin typeface="Times New Roman" panose="02020603050405020304" pitchFamily="18" charset="0"/>
                <a:cs typeface="Times New Roman" panose="02020603050405020304" pitchFamily="18" charset="0"/>
              </a:rPr>
              <a:t>Interfaces :</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32</a:t>
            </a:fld>
            <a:endParaRPr lang="en-IN"/>
          </a:p>
        </p:txBody>
      </p:sp>
    </p:spTree>
    <p:extLst>
      <p:ext uri="{BB962C8B-B14F-4D97-AF65-F5344CB8AC3E}">
        <p14:creationId xmlns:p14="http://schemas.microsoft.com/office/powerpoint/2010/main" val="4026559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896315"/>
          </a:xfrm>
        </p:spPr>
        <p:txBody>
          <a:bodyPr>
            <a:normAutofit/>
          </a:bodyPr>
          <a:lstStyle/>
          <a:p>
            <a:r>
              <a:rPr lang="en-US" b="1" dirty="0">
                <a:latin typeface="Times New Roman" panose="02020603050405020304" pitchFamily="18" charset="0"/>
                <a:cs typeface="Times New Roman" panose="02020603050405020304" pitchFamily="18" charset="0"/>
              </a:rPr>
              <a:t>The Java I/O Filter is inside java.io package. It provides sets of input and output streams used for reading and writing data to input and output sources. </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There are different types of classes in java.io, naming Input Stream, Output Stream, etc. </a:t>
            </a:r>
            <a:endParaRPr lang="en-US" b="1" dirty="0" smtClean="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Input </a:t>
            </a:r>
            <a:r>
              <a:rPr lang="en-IN" b="1" dirty="0" smtClean="0">
                <a:latin typeface="Times New Roman" panose="02020603050405020304" pitchFamily="18" charset="0"/>
                <a:cs typeface="Times New Roman" panose="02020603050405020304" pitchFamily="18" charset="0"/>
              </a:rPr>
              <a:t>Stream:</a:t>
            </a:r>
            <a:endParaRPr lang="en-IN"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InputStream</a:t>
            </a:r>
            <a:r>
              <a:rPr lang="en-US" b="1" dirty="0">
                <a:latin typeface="Times New Roman" panose="02020603050405020304" pitchFamily="18" charset="0"/>
                <a:cs typeface="Times New Roman" panose="02020603050405020304" pitchFamily="18" charset="0"/>
              </a:rPr>
              <a:t> class of java.io is an abstract superclass which reads data from an input source. </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source can be a file, a string, or anything that can contain data. </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This class is a programming interface for reading array of bytes, marking locations in the stream, skipping input bytes, determining number of readable bytes and resetting current position within the stream. </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While creation, an input stream is automatically opened. One can close a stream manually using the clone() method, or can close it by default when the object is garbage collected.</a:t>
            </a:r>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b="0" dirty="0">
                <a:effectLst/>
                <a:latin typeface="Times New Roman" panose="02020603050405020304" pitchFamily="18" charset="0"/>
                <a:cs typeface="Times New Roman" panose="02020603050405020304" pitchFamily="18" charset="0"/>
              </a:rPr>
              <a:t>The Java I/O </a:t>
            </a:r>
            <a:r>
              <a:rPr lang="en-IN" b="0" dirty="0" smtClean="0">
                <a:effectLst/>
                <a:latin typeface="Times New Roman" panose="02020603050405020304" pitchFamily="18" charset="0"/>
                <a:cs typeface="Times New Roman" panose="02020603050405020304" pitchFamily="18" charset="0"/>
              </a:rPr>
              <a:t>Filter :</a:t>
            </a:r>
            <a:endParaRPr lang="en-IN" b="0"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33</a:t>
            </a:fld>
            <a:endParaRPr lang="en-IN"/>
          </a:p>
        </p:txBody>
      </p:sp>
    </p:spTree>
    <p:extLst>
      <p:ext uri="{BB962C8B-B14F-4D97-AF65-F5344CB8AC3E}">
        <p14:creationId xmlns:p14="http://schemas.microsoft.com/office/powerpoint/2010/main" val="509102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16816"/>
            <a:ext cx="11260279" cy="5976593"/>
          </a:xfrm>
        </p:spPr>
        <p:txBody>
          <a:bodyPr>
            <a:normAutofit/>
          </a:bodyPr>
          <a:lstStyle/>
          <a:p>
            <a:r>
              <a:rPr lang="en-US" b="1" u="sng" dirty="0">
                <a:solidFill>
                  <a:schemeClr val="accent1"/>
                </a:solidFill>
                <a:latin typeface="Times New Roman" panose="02020603050405020304" pitchFamily="18" charset="0"/>
                <a:cs typeface="Times New Roman" panose="02020603050405020304" pitchFamily="18" charset="0"/>
              </a:rPr>
              <a:t>Some methods included in the </a:t>
            </a:r>
            <a:r>
              <a:rPr lang="en-US" b="1" u="sng" dirty="0" err="1">
                <a:solidFill>
                  <a:schemeClr val="accent1"/>
                </a:solidFill>
                <a:latin typeface="Times New Roman" panose="02020603050405020304" pitchFamily="18" charset="0"/>
                <a:cs typeface="Times New Roman" panose="02020603050405020304" pitchFamily="18" charset="0"/>
              </a:rPr>
              <a:t>InputStream</a:t>
            </a:r>
            <a:r>
              <a:rPr lang="en-US" b="1" u="sng" dirty="0">
                <a:solidFill>
                  <a:schemeClr val="accent1"/>
                </a:solidFill>
                <a:latin typeface="Times New Roman" panose="02020603050405020304" pitchFamily="18" charset="0"/>
                <a:cs typeface="Times New Roman" panose="02020603050405020304" pitchFamily="18" charset="0"/>
              </a:rPr>
              <a:t> class are </a:t>
            </a:r>
            <a:r>
              <a:rPr lang="en-US" b="1" u="sng" dirty="0" smtClean="0">
                <a:solidFill>
                  <a:schemeClr val="accent1"/>
                </a:solidFill>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read()</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read(byte[] array</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available</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mark</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reset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markSupported</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skips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close</a:t>
            </a:r>
            <a:r>
              <a:rPr lang="en-US" b="1"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Syntax :</a:t>
            </a:r>
          </a:p>
          <a:p>
            <a:endParaRPr lang="en-US" b="1" dirty="0" smtClean="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InputStream</a:t>
            </a:r>
            <a:r>
              <a:rPr lang="en-US" b="1" dirty="0">
                <a:latin typeface="Times New Roman" panose="02020603050405020304" pitchFamily="18" charset="0"/>
                <a:cs typeface="Times New Roman" panose="02020603050405020304" pitchFamily="18" charset="0"/>
              </a:rPr>
              <a:t> object = new </a:t>
            </a:r>
            <a:r>
              <a:rPr lang="en-US" b="1" dirty="0" err="1">
                <a:latin typeface="Times New Roman" panose="02020603050405020304" pitchFamily="18" charset="0"/>
                <a:cs typeface="Times New Roman" panose="02020603050405020304" pitchFamily="18" charset="0"/>
              </a:rPr>
              <a:t>FileInputStream</a:t>
            </a:r>
            <a:r>
              <a:rPr lang="en-US"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34</a:t>
            </a:fld>
            <a:endParaRPr lang="en-IN"/>
          </a:p>
        </p:txBody>
      </p:sp>
    </p:spTree>
    <p:extLst>
      <p:ext uri="{BB962C8B-B14F-4D97-AF65-F5344CB8AC3E}">
        <p14:creationId xmlns:p14="http://schemas.microsoft.com/office/powerpoint/2010/main" val="1993647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82804"/>
            <a:ext cx="11260279" cy="6105369"/>
          </a:xfrm>
        </p:spPr>
        <p:txBody>
          <a:bodyPr>
            <a:normAutofit fontScale="85000" lnSpcReduction="20000"/>
          </a:bodyPr>
          <a:lstStyle/>
          <a:p>
            <a:r>
              <a:rPr lang="en-IN" b="1" dirty="0">
                <a:latin typeface="Times New Roman" panose="02020603050405020304" pitchFamily="18" charset="0"/>
                <a:cs typeface="Times New Roman" panose="02020603050405020304" pitchFamily="18" charset="0"/>
              </a:rPr>
              <a:t>import </a:t>
            </a:r>
            <a:r>
              <a:rPr lang="en-IN" b="1" dirty="0" err="1">
                <a:latin typeface="Times New Roman" panose="02020603050405020304" pitchFamily="18" charset="0"/>
                <a:cs typeface="Times New Roman" panose="02020603050405020304" pitchFamily="18" charset="0"/>
              </a:rPr>
              <a:t>java.io.FileInputStream</a:t>
            </a:r>
            <a:r>
              <a:rPr lang="en-IN" b="1" dirty="0">
                <a:latin typeface="Times New Roman" panose="02020603050405020304" pitchFamily="18" charset="0"/>
                <a:cs typeface="Times New Roman" panose="02020603050405020304" pitchFamily="18" charset="0"/>
              </a:rPr>
              <a:t>; // importing Input Stream class in java.io package</a:t>
            </a:r>
          </a:p>
          <a:p>
            <a:r>
              <a:rPr lang="en-IN" b="1" dirty="0">
                <a:latin typeface="Times New Roman" panose="02020603050405020304" pitchFamily="18" charset="0"/>
                <a:cs typeface="Times New Roman" panose="02020603050405020304" pitchFamily="18" charset="0"/>
              </a:rPr>
              <a:t>import </a:t>
            </a:r>
            <a:r>
              <a:rPr lang="en-IN" b="1" dirty="0" err="1">
                <a:latin typeface="Times New Roman" panose="02020603050405020304" pitchFamily="18" charset="0"/>
                <a:cs typeface="Times New Roman" panose="02020603050405020304" pitchFamily="18" charset="0"/>
              </a:rPr>
              <a:t>java.io.InputStream</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class </a:t>
            </a:r>
            <a:r>
              <a:rPr lang="en-IN" b="1" dirty="0" err="1">
                <a:latin typeface="Times New Roman" panose="02020603050405020304" pitchFamily="18" charset="0"/>
                <a:cs typeface="Times New Roman" panose="02020603050405020304" pitchFamily="18" charset="0"/>
              </a:rPr>
              <a:t>InputStreamExample</a:t>
            </a:r>
            <a:r>
              <a:rPr lang="en-IN" b="1" dirty="0">
                <a:latin typeface="Times New Roman" panose="02020603050405020304" pitchFamily="18" charset="0"/>
                <a:cs typeface="Times New Roman" panose="02020603050405020304" pitchFamily="18" charset="0"/>
              </a:rPr>
              <a:t> {  // class declaration</a:t>
            </a:r>
          </a:p>
          <a:p>
            <a:r>
              <a:rPr lang="en-IN" b="1" dirty="0">
                <a:latin typeface="Times New Roman" panose="02020603050405020304" pitchFamily="18" charset="0"/>
                <a:cs typeface="Times New Roman" panose="02020603050405020304" pitchFamily="18" charset="0"/>
              </a:rPr>
              <a:t>   public static void main(String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  // main function declaration</a:t>
            </a:r>
          </a:p>
          <a:p>
            <a:r>
              <a:rPr lang="en-IN" b="1" dirty="0">
                <a:latin typeface="Times New Roman" panose="02020603050405020304" pitchFamily="18" charset="0"/>
                <a:cs typeface="Times New Roman" panose="02020603050405020304" pitchFamily="18" charset="0"/>
              </a:rPr>
              <a:t>      byte[] array = new byte[100]; // byte array initialization</a:t>
            </a:r>
          </a:p>
          <a:p>
            <a:r>
              <a:rPr lang="en-IN" b="1" dirty="0">
                <a:latin typeface="Times New Roman" panose="02020603050405020304" pitchFamily="18" charset="0"/>
                <a:cs typeface="Times New Roman" panose="02020603050405020304" pitchFamily="18" charset="0"/>
              </a:rPr>
              <a:t>      try {// try block</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InputStream</a:t>
            </a:r>
            <a:r>
              <a:rPr lang="en-IN" b="1" dirty="0">
                <a:latin typeface="Times New Roman" panose="02020603050405020304" pitchFamily="18" charset="0"/>
                <a:cs typeface="Times New Roman" panose="02020603050405020304" pitchFamily="18" charset="0"/>
              </a:rPr>
              <a:t> input = new </a:t>
            </a:r>
            <a:r>
              <a:rPr lang="en-IN" b="1" dirty="0" err="1">
                <a:latin typeface="Times New Roman" panose="02020603050405020304" pitchFamily="18" charset="0"/>
                <a:cs typeface="Times New Roman" panose="02020603050405020304" pitchFamily="18" charset="0"/>
              </a:rPr>
              <a:t>FileInputStream</a:t>
            </a:r>
            <a:r>
              <a:rPr lang="en-IN" b="1" dirty="0">
                <a:latin typeface="Times New Roman" panose="02020603050405020304" pitchFamily="18" charset="0"/>
                <a:cs typeface="Times New Roman" panose="02020603050405020304" pitchFamily="18" charset="0"/>
              </a:rPr>
              <a:t>("File.txt"); // Input Stream class object created</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("Available bytes in the file: " + </a:t>
            </a:r>
            <a:r>
              <a:rPr lang="en-IN" b="1" dirty="0" err="1">
                <a:latin typeface="Times New Roman" panose="02020603050405020304" pitchFamily="18" charset="0"/>
                <a:cs typeface="Times New Roman" panose="02020603050405020304" pitchFamily="18" charset="0"/>
              </a:rPr>
              <a:t>input.available</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input.read</a:t>
            </a:r>
            <a:r>
              <a:rPr lang="en-IN" b="1" dirty="0">
                <a:latin typeface="Times New Roman" panose="02020603050405020304" pitchFamily="18" charset="0"/>
                <a:cs typeface="Times New Roman" panose="02020603050405020304" pitchFamily="18" charset="0"/>
              </a:rPr>
              <a:t>(array); // reading byte from input stream</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("Data read from the file: ");</a:t>
            </a:r>
          </a:p>
          <a:p>
            <a:r>
              <a:rPr lang="en-IN" b="1" dirty="0">
                <a:latin typeface="Times New Roman" panose="02020603050405020304" pitchFamily="18" charset="0"/>
                <a:cs typeface="Times New Roman" panose="02020603050405020304" pitchFamily="18" charset="0"/>
              </a:rPr>
              <a:t>         String data = new String(array); // converting byte array into string</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(data);</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input.close</a:t>
            </a:r>
            <a:r>
              <a:rPr lang="en-IN" b="1" dirty="0">
                <a:latin typeface="Times New Roman" panose="02020603050405020304" pitchFamily="18" charset="0"/>
                <a:cs typeface="Times New Roman" panose="02020603050405020304" pitchFamily="18" charset="0"/>
              </a:rPr>
              <a:t>(); // closing the input stream</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catch (Exception e) {  // catch block</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e.getStackTrace</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35</a:t>
            </a:fld>
            <a:endParaRPr lang="en-IN"/>
          </a:p>
        </p:txBody>
      </p:sp>
    </p:spTree>
    <p:extLst>
      <p:ext uri="{BB962C8B-B14F-4D97-AF65-F5344CB8AC3E}">
        <p14:creationId xmlns:p14="http://schemas.microsoft.com/office/powerpoint/2010/main" val="408516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3783952"/>
          </a:xfrm>
        </p:spPr>
        <p:txBody>
          <a:bodyPr>
            <a:normAutofit lnSpcReduction="10000"/>
          </a:bodyPr>
          <a:lstStyle/>
          <a:p>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OutputStream</a:t>
            </a:r>
            <a:r>
              <a:rPr lang="en-US" b="1" dirty="0">
                <a:latin typeface="Times New Roman" panose="02020603050405020304" pitchFamily="18" charset="0"/>
                <a:cs typeface="Times New Roman" panose="02020603050405020304" pitchFamily="18" charset="0"/>
              </a:rPr>
              <a:t> class of java.io is an abstract superclass which writes data to an output source</a:t>
            </a:r>
            <a:r>
              <a:rPr lang="en-US" b="1" dirty="0" smtClean="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The source can be a file, a string, memory or anything that can contain data</a:t>
            </a:r>
            <a:r>
              <a:rPr lang="en-US" b="1" dirty="0" smtClean="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It is a sibling to </a:t>
            </a:r>
            <a:r>
              <a:rPr lang="en-US" b="1" dirty="0" err="1">
                <a:latin typeface="Times New Roman" panose="02020603050405020304" pitchFamily="18" charset="0"/>
                <a:cs typeface="Times New Roman" panose="02020603050405020304" pitchFamily="18" charset="0"/>
              </a:rPr>
              <a:t>InputStream</a:t>
            </a:r>
            <a:r>
              <a:rPr lang="en-US" b="1" dirty="0">
                <a:latin typeface="Times New Roman" panose="02020603050405020304" pitchFamily="18" charset="0"/>
                <a:cs typeface="Times New Roman" panose="02020603050405020304" pitchFamily="18" charset="0"/>
              </a:rPr>
              <a:t> and can write data that is readable by </a:t>
            </a:r>
            <a:r>
              <a:rPr lang="en-US" b="1" dirty="0" err="1">
                <a:latin typeface="Times New Roman" panose="02020603050405020304" pitchFamily="18" charset="0"/>
                <a:cs typeface="Times New Roman" panose="02020603050405020304" pitchFamily="18" charset="0"/>
              </a:rPr>
              <a:t>InputStream</a:t>
            </a:r>
            <a:r>
              <a:rPr lang="en-US" b="1" dirty="0" smtClean="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This class is a programming interface for writing array of bytes to the </a:t>
            </a:r>
            <a:r>
              <a:rPr lang="en-US" b="1" dirty="0" err="1">
                <a:latin typeface="Times New Roman" panose="02020603050405020304" pitchFamily="18" charset="0"/>
                <a:cs typeface="Times New Roman" panose="02020603050405020304" pitchFamily="18" charset="0"/>
              </a:rPr>
              <a:t>stram</a:t>
            </a:r>
            <a:r>
              <a:rPr lang="en-US" b="1" dirty="0">
                <a:latin typeface="Times New Roman" panose="02020603050405020304" pitchFamily="18" charset="0"/>
                <a:cs typeface="Times New Roman" panose="02020603050405020304" pitchFamily="18" charset="0"/>
              </a:rPr>
              <a:t> and flushing the stream</a:t>
            </a:r>
            <a:r>
              <a:rPr lang="en-US" b="1" dirty="0" smtClean="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While </a:t>
            </a:r>
            <a:r>
              <a:rPr lang="en-US" b="1" dirty="0">
                <a:latin typeface="Times New Roman" panose="02020603050405020304" pitchFamily="18" charset="0"/>
                <a:cs typeface="Times New Roman" panose="02020603050405020304" pitchFamily="18" charset="0"/>
              </a:rPr>
              <a:t>creation, an output stream is automatically opened. One can close a stream manually using the clone() method, or can close it by default when the object is garbage collected.</a:t>
            </a:r>
            <a:endParaRPr lang="en-US" b="1"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a:effectLst/>
                <a:latin typeface="Times New Roman" panose="02020603050405020304" pitchFamily="18" charset="0"/>
                <a:cs typeface="Times New Roman" panose="02020603050405020304" pitchFamily="18" charset="0"/>
              </a:rPr>
              <a:t>Output </a:t>
            </a:r>
            <a:r>
              <a:rPr lang="en-IN" dirty="0" smtClean="0">
                <a:effectLst/>
                <a:latin typeface="Times New Roman" panose="02020603050405020304" pitchFamily="18" charset="0"/>
                <a:cs typeface="Times New Roman" panose="02020603050405020304" pitchFamily="18" charset="0"/>
              </a:rPr>
              <a:t>Stream :</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36</a:t>
            </a:fld>
            <a:endParaRPr lang="en-IN"/>
          </a:p>
        </p:txBody>
      </p:sp>
    </p:spTree>
    <p:extLst>
      <p:ext uri="{BB962C8B-B14F-4D97-AF65-F5344CB8AC3E}">
        <p14:creationId xmlns:p14="http://schemas.microsoft.com/office/powerpoint/2010/main" val="2773243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461913"/>
            <a:ext cx="11260279" cy="5580668"/>
          </a:xfrm>
        </p:spPr>
        <p:txBody>
          <a:bodyPr>
            <a:normAutofit/>
          </a:bodyPr>
          <a:lstStyle/>
          <a:p>
            <a:r>
              <a:rPr lang="en-US" b="1" dirty="0">
                <a:latin typeface="Times New Roman" panose="02020603050405020304" pitchFamily="18" charset="0"/>
                <a:cs typeface="Times New Roman" panose="02020603050405020304" pitchFamily="18" charset="0"/>
              </a:rPr>
              <a:t>Some methods included in the </a:t>
            </a:r>
            <a:r>
              <a:rPr lang="en-US" b="1" dirty="0" err="1">
                <a:latin typeface="Times New Roman" panose="02020603050405020304" pitchFamily="18" charset="0"/>
                <a:cs typeface="Times New Roman" panose="02020603050405020304" pitchFamily="18" charset="0"/>
              </a:rPr>
              <a:t>OutputStream</a:t>
            </a:r>
            <a:r>
              <a:rPr lang="en-US" b="1" dirty="0">
                <a:latin typeface="Times New Roman" panose="02020603050405020304" pitchFamily="18" charset="0"/>
                <a:cs typeface="Times New Roman" panose="02020603050405020304" pitchFamily="18" charset="0"/>
              </a:rPr>
              <a:t> class are </a:t>
            </a:r>
            <a:r>
              <a:rPr lang="en-US" b="1" dirty="0" smtClean="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write</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write(byte[] array)</a:t>
            </a:r>
          </a:p>
          <a:p>
            <a:r>
              <a:rPr lang="en-US" b="1" dirty="0">
                <a:latin typeface="Times New Roman" panose="02020603050405020304" pitchFamily="18" charset="0"/>
                <a:cs typeface="Times New Roman" panose="02020603050405020304" pitchFamily="18" charset="0"/>
              </a:rPr>
              <a:t>flush()</a:t>
            </a:r>
          </a:p>
          <a:p>
            <a:r>
              <a:rPr lang="en-US" b="1" dirty="0">
                <a:latin typeface="Times New Roman" panose="02020603050405020304" pitchFamily="18" charset="0"/>
                <a:cs typeface="Times New Roman" panose="02020603050405020304" pitchFamily="18" charset="0"/>
              </a:rPr>
              <a:t>close</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Syntax :</a:t>
            </a:r>
          </a:p>
          <a:p>
            <a:r>
              <a:rPr lang="en-IN" b="1" dirty="0" err="1">
                <a:latin typeface="Times New Roman" panose="02020603050405020304" pitchFamily="18" charset="0"/>
                <a:cs typeface="Times New Roman" panose="02020603050405020304" pitchFamily="18" charset="0"/>
              </a:rPr>
              <a:t>OutputStream</a:t>
            </a:r>
            <a:r>
              <a:rPr lang="en-IN" b="1" dirty="0">
                <a:latin typeface="Times New Roman" panose="02020603050405020304" pitchFamily="18" charset="0"/>
                <a:cs typeface="Times New Roman" panose="02020603050405020304" pitchFamily="18" charset="0"/>
              </a:rPr>
              <a:t> object = new </a:t>
            </a:r>
            <a:r>
              <a:rPr lang="en-IN" b="1" dirty="0" err="1">
                <a:latin typeface="Times New Roman" panose="02020603050405020304" pitchFamily="18" charset="0"/>
                <a:cs typeface="Times New Roman" panose="02020603050405020304" pitchFamily="18" charset="0"/>
              </a:rPr>
              <a:t>FileOutputStream</a:t>
            </a:r>
            <a:r>
              <a:rPr lang="en-IN"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37</a:t>
            </a:fld>
            <a:endParaRPr lang="en-IN"/>
          </a:p>
        </p:txBody>
      </p:sp>
    </p:spTree>
    <p:extLst>
      <p:ext uri="{BB962C8B-B14F-4D97-AF65-F5344CB8AC3E}">
        <p14:creationId xmlns:p14="http://schemas.microsoft.com/office/powerpoint/2010/main" val="3996824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63951"/>
            <a:ext cx="11260279" cy="6033154"/>
          </a:xfrm>
        </p:spPr>
        <p:txBody>
          <a:bodyPr>
            <a:normAutofit fontScale="92500" lnSpcReduction="10000"/>
          </a:bodyPr>
          <a:lstStyle/>
          <a:p>
            <a:r>
              <a:rPr lang="en-IN" b="1" dirty="0">
                <a:latin typeface="Times New Roman" panose="02020603050405020304" pitchFamily="18" charset="0"/>
                <a:cs typeface="Times New Roman" panose="02020603050405020304" pitchFamily="18" charset="0"/>
              </a:rPr>
              <a:t>import </a:t>
            </a:r>
            <a:r>
              <a:rPr lang="en-IN" b="1" dirty="0" err="1">
                <a:latin typeface="Times New Roman" panose="02020603050405020304" pitchFamily="18" charset="0"/>
                <a:cs typeface="Times New Roman" panose="02020603050405020304" pitchFamily="18" charset="0"/>
              </a:rPr>
              <a:t>java.io.OutputStream</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public class </a:t>
            </a:r>
            <a:r>
              <a:rPr lang="en-IN" b="1" dirty="0" err="1">
                <a:latin typeface="Times New Roman" panose="02020603050405020304" pitchFamily="18" charset="0"/>
                <a:cs typeface="Times New Roman" panose="02020603050405020304" pitchFamily="18" charset="0"/>
              </a:rPr>
              <a:t>OutputStreamExample</a:t>
            </a:r>
            <a:r>
              <a:rPr lang="en-IN" b="1" dirty="0">
                <a:latin typeface="Times New Roman" panose="02020603050405020304" pitchFamily="18" charset="0"/>
                <a:cs typeface="Times New Roman" panose="02020603050405020304" pitchFamily="18" charset="0"/>
              </a:rPr>
              <a:t> {  // class declaration</a:t>
            </a:r>
          </a:p>
          <a:p>
            <a:r>
              <a:rPr lang="en-IN" b="1" dirty="0">
                <a:latin typeface="Times New Roman" panose="02020603050405020304" pitchFamily="18" charset="0"/>
                <a:cs typeface="Times New Roman" panose="02020603050405020304" pitchFamily="18" charset="0"/>
              </a:rPr>
              <a:t>   public static void main(String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 {  // main function declaration</a:t>
            </a:r>
          </a:p>
          <a:p>
            <a:r>
              <a:rPr lang="en-IN" b="1" dirty="0">
                <a:latin typeface="Times New Roman" panose="02020603050405020304" pitchFamily="18" charset="0"/>
                <a:cs typeface="Times New Roman" panose="02020603050405020304" pitchFamily="18" charset="0"/>
              </a:rPr>
              <a:t>      String data = "Hello Readers!! Welcome to </a:t>
            </a:r>
            <a:r>
              <a:rPr lang="en-IN" b="1" dirty="0" err="1">
                <a:latin typeface="Times New Roman" panose="02020603050405020304" pitchFamily="18" charset="0"/>
                <a:cs typeface="Times New Roman" panose="02020603050405020304" pitchFamily="18" charset="0"/>
              </a:rPr>
              <a:t>TutorialsPoint</a:t>
            </a:r>
            <a:r>
              <a:rPr lang="en-IN" b="1" dirty="0">
                <a:latin typeface="Times New Roman" panose="02020603050405020304" pitchFamily="18" charset="0"/>
                <a:cs typeface="Times New Roman" panose="02020603050405020304" pitchFamily="18" charset="0"/>
              </a:rPr>
              <a:t>"; // string variable storing line to be written in File.txt</a:t>
            </a:r>
          </a:p>
          <a:p>
            <a:r>
              <a:rPr lang="en-IN" b="1" dirty="0">
                <a:latin typeface="Times New Roman" panose="02020603050405020304" pitchFamily="18" charset="0"/>
                <a:cs typeface="Times New Roman" panose="02020603050405020304" pitchFamily="18" charset="0"/>
              </a:rPr>
              <a:t>      try {  // try block</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OutputStream</a:t>
            </a:r>
            <a:r>
              <a:rPr lang="en-IN" b="1" dirty="0">
                <a:latin typeface="Times New Roman" panose="02020603050405020304" pitchFamily="18" charset="0"/>
                <a:cs typeface="Times New Roman" panose="02020603050405020304" pitchFamily="18" charset="0"/>
              </a:rPr>
              <a:t> out = new </a:t>
            </a:r>
            <a:r>
              <a:rPr lang="en-IN" b="1" dirty="0" err="1">
                <a:latin typeface="Times New Roman" panose="02020603050405020304" pitchFamily="18" charset="0"/>
                <a:cs typeface="Times New Roman" panose="02020603050405020304" pitchFamily="18" charset="0"/>
              </a:rPr>
              <a:t>FileOutputStream</a:t>
            </a:r>
            <a:r>
              <a:rPr lang="en-IN" b="1" dirty="0">
                <a:latin typeface="Times New Roman" panose="02020603050405020304" pitchFamily="18" charset="0"/>
                <a:cs typeface="Times New Roman" panose="02020603050405020304" pitchFamily="18" charset="0"/>
              </a:rPr>
              <a:t>("File.txt"); // Output Stream class object created</a:t>
            </a:r>
          </a:p>
          <a:p>
            <a:r>
              <a:rPr lang="en-IN" b="1" dirty="0">
                <a:latin typeface="Times New Roman" panose="02020603050405020304" pitchFamily="18" charset="0"/>
                <a:cs typeface="Times New Roman" panose="02020603050405020304" pitchFamily="18" charset="0"/>
              </a:rPr>
              <a:t>         byte[] </a:t>
            </a:r>
            <a:r>
              <a:rPr lang="en-IN" b="1" dirty="0" err="1">
                <a:latin typeface="Times New Roman" panose="02020603050405020304" pitchFamily="18" charset="0"/>
                <a:cs typeface="Times New Roman" panose="02020603050405020304" pitchFamily="18" charset="0"/>
              </a:rPr>
              <a:t>dataBytes</a:t>
            </a:r>
            <a:r>
              <a:rPr lang="en-IN" b="1" dirty="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data.getBytes</a:t>
            </a:r>
            <a:r>
              <a:rPr lang="en-IN" b="1" dirty="0">
                <a:latin typeface="Times New Roman" panose="02020603050405020304" pitchFamily="18" charset="0"/>
                <a:cs typeface="Times New Roman" panose="02020603050405020304" pitchFamily="18" charset="0"/>
              </a:rPr>
              <a:t>(); // Converts the string into bytes</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out.write</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dataBytes</a:t>
            </a:r>
            <a:r>
              <a:rPr lang="en-IN" b="1" dirty="0">
                <a:latin typeface="Times New Roman" panose="02020603050405020304" pitchFamily="18" charset="0"/>
                <a:cs typeface="Times New Roman" panose="02020603050405020304" pitchFamily="18" charset="0"/>
              </a:rPr>
              <a:t>); // Writes data to the output stream</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("Data is written to the file.");</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out.close</a:t>
            </a:r>
            <a:r>
              <a:rPr lang="en-IN" b="1" dirty="0">
                <a:latin typeface="Times New Roman" panose="02020603050405020304" pitchFamily="18" charset="0"/>
                <a:cs typeface="Times New Roman" panose="02020603050405020304" pitchFamily="18" charset="0"/>
              </a:rPr>
              <a:t>(); // Closes the output stream</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catch (Exception e) {  // catch block</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e.getStackTrace</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38</a:t>
            </a:fld>
            <a:endParaRPr lang="en-IN"/>
          </a:p>
        </p:txBody>
      </p:sp>
    </p:spTree>
    <p:extLst>
      <p:ext uri="{BB962C8B-B14F-4D97-AF65-F5344CB8AC3E}">
        <p14:creationId xmlns:p14="http://schemas.microsoft.com/office/powerpoint/2010/main" val="3728679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3868793"/>
          </a:xfrm>
        </p:spPr>
        <p:txBody>
          <a:bodyPr>
            <a:normAutofit/>
          </a:bodyPr>
          <a:lstStyle/>
          <a:p>
            <a:r>
              <a:rPr lang="en-US" b="1" dirty="0">
                <a:latin typeface="Times New Roman" panose="02020603050405020304" pitchFamily="18" charset="0"/>
                <a:cs typeface="Times New Roman" panose="02020603050405020304" pitchFamily="18" charset="0"/>
              </a:rPr>
              <a:t>Stream filter(Predicate predicate) returns a stream consisting of the elements of this stream that match the given predicate. </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This is an </a:t>
            </a:r>
            <a:r>
              <a:rPr lang="en-US" b="1" i="1" dirty="0">
                <a:latin typeface="Times New Roman" panose="02020603050405020304" pitchFamily="18" charset="0"/>
                <a:cs typeface="Times New Roman" panose="02020603050405020304" pitchFamily="18" charset="0"/>
              </a:rPr>
              <a:t>intermediate operation.</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These operations are always lazy </a:t>
            </a:r>
            <a:r>
              <a:rPr lang="en-US" b="1" dirty="0" err="1">
                <a:latin typeface="Times New Roman" panose="02020603050405020304" pitchFamily="18" charset="0"/>
                <a:cs typeface="Times New Roman" panose="02020603050405020304" pitchFamily="18" charset="0"/>
              </a:rPr>
              <a:t>i.e</a:t>
            </a:r>
            <a:r>
              <a:rPr lang="en-US" b="1" dirty="0">
                <a:latin typeface="Times New Roman" panose="02020603050405020304" pitchFamily="18" charset="0"/>
                <a:cs typeface="Times New Roman" panose="02020603050405020304" pitchFamily="18" charset="0"/>
              </a:rPr>
              <a:t>, executing an intermediate operation such as filter() does not actually perform any filtering, but instead creates a new stream that, when traversed, contains the elements of the initial stream that match the given predicate</a:t>
            </a:r>
            <a:r>
              <a:rPr lang="en-US" b="1" dirty="0" smtClean="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Syntax</a:t>
            </a:r>
            <a:r>
              <a:rPr lang="en-IN" b="1" dirty="0" smtClean="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Stream&lt;T&gt; filter(Predicate&lt;? super T&gt; predicate)</a:t>
            </a:r>
          </a:p>
        </p:txBody>
      </p:sp>
      <p:sp>
        <p:nvSpPr>
          <p:cNvPr id="3" name="Title 2"/>
          <p:cNvSpPr>
            <a:spLocks noGrp="1"/>
          </p:cNvSpPr>
          <p:nvPr>
            <p:ph type="title"/>
          </p:nvPr>
        </p:nvSpPr>
        <p:spPr/>
        <p:txBody>
          <a:bodyPr/>
          <a:lstStyle/>
          <a:p>
            <a:pPr fontAlgn="base"/>
            <a:r>
              <a:rPr lang="en-IN" dirty="0">
                <a:effectLst/>
                <a:latin typeface="Times New Roman" panose="02020603050405020304" pitchFamily="18" charset="0"/>
                <a:cs typeface="Times New Roman" panose="02020603050405020304" pitchFamily="18" charset="0"/>
              </a:rPr>
              <a:t>Stream filter() in </a:t>
            </a:r>
            <a:r>
              <a:rPr lang="en-IN" dirty="0" smtClean="0">
                <a:effectLst/>
                <a:latin typeface="Times New Roman" panose="02020603050405020304" pitchFamily="18" charset="0"/>
                <a:cs typeface="Times New Roman" panose="02020603050405020304" pitchFamily="18" charset="0"/>
              </a:rPr>
              <a:t>Java :</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39</a:t>
            </a:fld>
            <a:endParaRPr lang="en-IN"/>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Consolas" panose="020B0609020204030204" pitchFamily="49" charset="0"/>
              </a:rPr>
              <a:t>Stream&lt;T&gt; filter(Predicate&lt;? super T&gt; predicate)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Consolas" panose="020B0609020204030204" pitchFamily="49" charset="0"/>
              </a:rPr>
              <a:t>Stream&lt;T&gt; filter(Predicate&lt;? super T&gt; predicate)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203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329938"/>
            <a:ext cx="11260279" cy="5665509"/>
          </a:xfrm>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Errors </a:t>
            </a:r>
            <a:r>
              <a:rPr lang="en-US" b="1" dirty="0">
                <a:latin typeface="Times New Roman" panose="02020603050405020304" pitchFamily="18" charset="0"/>
                <a:cs typeface="Times New Roman" panose="02020603050405020304" pitchFamily="18" charset="0"/>
              </a:rPr>
              <a:t>represent irrecoverable conditions such as Java virtual machine (JVM) running out of memory, memory leaks, stack overflow errors, library incompatibility, infinite recursion, etc. Errors are usually beyond the control of the programmer, and we should not try to handle errors</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Difference between Error and </a:t>
            </a:r>
            <a:r>
              <a:rPr lang="en-US" b="1" dirty="0" smtClean="0">
                <a:latin typeface="Times New Roman" panose="02020603050405020304" pitchFamily="18" charset="0"/>
                <a:cs typeface="Times New Roman" panose="02020603050405020304" pitchFamily="18" charset="0"/>
              </a:rPr>
              <a:t>Exception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a:t>
            </a:r>
            <a:r>
              <a:rPr lang="en-US" b="1" dirty="0" smtClean="0">
                <a:latin typeface="Times New Roman" panose="02020603050405020304" pitchFamily="18" charset="0"/>
                <a:cs typeface="Times New Roman" panose="02020603050405020304" pitchFamily="18" charset="0"/>
              </a:rPr>
              <a:t>he </a:t>
            </a:r>
            <a:r>
              <a:rPr lang="en-US" b="1" dirty="0">
                <a:latin typeface="Times New Roman" panose="02020603050405020304" pitchFamily="18" charset="0"/>
                <a:cs typeface="Times New Roman" panose="02020603050405020304" pitchFamily="18" charset="0"/>
              </a:rPr>
              <a:t>most important part which is the differences between Error and Exception that is as follows: </a:t>
            </a:r>
            <a:endParaRPr lang="en-US" b="1" dirty="0" smtClean="0">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Error: </a:t>
            </a:r>
            <a:r>
              <a:rPr lang="en-US" b="1" dirty="0">
                <a:latin typeface="Times New Roman" panose="02020603050405020304" pitchFamily="18" charset="0"/>
                <a:cs typeface="Times New Roman" panose="02020603050405020304" pitchFamily="18" charset="0"/>
              </a:rPr>
              <a:t>An Error indicates a serious problem that a reasonable application should not try to catch</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Exception:</a:t>
            </a:r>
            <a:r>
              <a:rPr lang="en-US" b="1" dirty="0">
                <a:latin typeface="Times New Roman" panose="02020603050405020304" pitchFamily="18" charset="0"/>
                <a:cs typeface="Times New Roman" panose="02020603050405020304" pitchFamily="18" charset="0"/>
              </a:rPr>
              <a:t> Exception indicates conditions that a reasonable application might try to catch</a:t>
            </a:r>
            <a:r>
              <a:rPr lang="en-US" b="1" dirty="0" smtClean="0">
                <a:latin typeface="Times New Roman" panose="02020603050405020304" pitchFamily="18" charset="0"/>
                <a:cs typeface="Times New Roman" panose="02020603050405020304" pitchFamily="18" charset="0"/>
              </a:rPr>
              <a:t>.</a:t>
            </a:r>
          </a:p>
          <a:p>
            <a:r>
              <a:rPr lang="en-IN" b="1" dirty="0">
                <a:solidFill>
                  <a:srgbClr val="FF0000"/>
                </a:solidFill>
                <a:latin typeface="Times New Roman" panose="02020603050405020304" pitchFamily="18" charset="0"/>
                <a:cs typeface="Times New Roman" panose="02020603050405020304" pitchFamily="18" charset="0"/>
              </a:rPr>
              <a:t>Exception </a:t>
            </a:r>
            <a:r>
              <a:rPr lang="en-IN" b="1" dirty="0" smtClean="0">
                <a:solidFill>
                  <a:srgbClr val="FF0000"/>
                </a:solidFill>
                <a:latin typeface="Times New Roman" panose="02020603050405020304" pitchFamily="18" charset="0"/>
                <a:cs typeface="Times New Roman" panose="02020603050405020304" pitchFamily="18" charset="0"/>
              </a:rPr>
              <a:t>Hierarchy :</a:t>
            </a:r>
          </a:p>
          <a:p>
            <a:r>
              <a:rPr lang="en-US" b="1" dirty="0">
                <a:latin typeface="Times New Roman" panose="02020603050405020304" pitchFamily="18" charset="0"/>
                <a:cs typeface="Times New Roman" panose="02020603050405020304" pitchFamily="18" charset="0"/>
              </a:rPr>
              <a:t>All exception and error types are subclasses of the class </a:t>
            </a:r>
            <a:r>
              <a:rPr lang="en-US" b="1" dirty="0" err="1">
                <a:latin typeface="Times New Roman" panose="02020603050405020304" pitchFamily="18" charset="0"/>
                <a:cs typeface="Times New Roman" panose="02020603050405020304" pitchFamily="18" charset="0"/>
              </a:rPr>
              <a:t>Throwable</a:t>
            </a:r>
            <a:r>
              <a:rPr lang="en-US" b="1" dirty="0">
                <a:latin typeface="Times New Roman" panose="02020603050405020304" pitchFamily="18" charset="0"/>
                <a:cs typeface="Times New Roman" panose="02020603050405020304" pitchFamily="18" charset="0"/>
              </a:rPr>
              <a:t>, which is the base class of the hierarchy</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One branch is headed by Exception. This class is used for exceptional conditions that user programs should catch</a:t>
            </a:r>
            <a:r>
              <a:rPr lang="en-US" b="1" dirty="0" smtClean="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NullPointerException</a:t>
            </a:r>
            <a:r>
              <a:rPr lang="en-US" b="1" dirty="0">
                <a:latin typeface="Times New Roman" panose="02020603050405020304" pitchFamily="18" charset="0"/>
                <a:cs typeface="Times New Roman" panose="02020603050405020304" pitchFamily="18" charset="0"/>
              </a:rPr>
              <a:t> is an example of such an exception. Another branch, Error is used by the Java run-time system(</a:t>
            </a:r>
            <a:r>
              <a:rPr lang="en-US" b="1" u="sng" dirty="0">
                <a:latin typeface="Times New Roman" panose="02020603050405020304" pitchFamily="18" charset="0"/>
                <a:cs typeface="Times New Roman" panose="02020603050405020304" pitchFamily="18" charset="0"/>
                <a:hlinkClick r:id="rId2"/>
              </a:rPr>
              <a:t>JVM</a:t>
            </a:r>
            <a:r>
              <a:rPr lang="en-US" b="1" dirty="0">
                <a:latin typeface="Times New Roman" panose="02020603050405020304" pitchFamily="18" charset="0"/>
                <a:cs typeface="Times New Roman" panose="02020603050405020304" pitchFamily="18" charset="0"/>
              </a:rPr>
              <a:t>) to indicate errors having to do with the run-time environment itself(JRE).</a:t>
            </a:r>
            <a:endParaRPr lang="en-IN" b="1" dirty="0" smtClean="0">
              <a:solidFill>
                <a:srgbClr val="FF0000"/>
              </a:solidFill>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4</a:t>
            </a:fld>
            <a:endParaRPr lang="en-IN"/>
          </a:p>
        </p:txBody>
      </p:sp>
    </p:spTree>
    <p:extLst>
      <p:ext uri="{BB962C8B-B14F-4D97-AF65-F5344CB8AC3E}">
        <p14:creationId xmlns:p14="http://schemas.microsoft.com/office/powerpoint/2010/main" val="1204633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94268"/>
            <a:ext cx="11260279" cy="6221691"/>
          </a:xfrm>
        </p:spPr>
        <p:txBody>
          <a:bodyPr>
            <a:noAutofit/>
          </a:bodyPr>
          <a:lstStyle/>
          <a:p>
            <a:r>
              <a:rPr lang="en-US" sz="1200" b="1" dirty="0">
                <a:latin typeface="Times New Roman" panose="02020603050405020304" pitchFamily="18" charset="0"/>
                <a:cs typeface="Times New Roman" panose="02020603050405020304" pitchFamily="18" charset="0"/>
              </a:rPr>
              <a:t>// Java Program to get a Stream Consisting of the Elements </a:t>
            </a:r>
          </a:p>
          <a:p>
            <a:r>
              <a:rPr lang="en-US" sz="1200" b="1" dirty="0">
                <a:latin typeface="Times New Roman" panose="02020603050405020304" pitchFamily="18" charset="0"/>
                <a:cs typeface="Times New Roman" panose="02020603050405020304" pitchFamily="18" charset="0"/>
              </a:rPr>
              <a:t>// of Stream that Matches Given Predicate for Stream filter </a:t>
            </a:r>
          </a:p>
          <a:p>
            <a:r>
              <a:rPr lang="en-US" sz="1200" b="1" dirty="0">
                <a:latin typeface="Times New Roman" panose="02020603050405020304" pitchFamily="18" charset="0"/>
                <a:cs typeface="Times New Roman" panose="02020603050405020304" pitchFamily="18" charset="0"/>
              </a:rPr>
              <a:t>// (Predicate predicate) </a:t>
            </a:r>
          </a:p>
          <a:p>
            <a:r>
              <a:rPr lang="en-US" sz="1200" b="1" dirty="0">
                <a:latin typeface="Times New Roman" panose="02020603050405020304" pitchFamily="18" charset="0"/>
                <a:cs typeface="Times New Roman" panose="02020603050405020304" pitchFamily="18" charset="0"/>
              </a:rPr>
              <a:t>// Importing required classes </a:t>
            </a:r>
          </a:p>
          <a:p>
            <a:r>
              <a:rPr lang="en-US" sz="1200" b="1" dirty="0">
                <a:latin typeface="Times New Roman" panose="02020603050405020304" pitchFamily="18" charset="0"/>
                <a:cs typeface="Times New Roman" panose="02020603050405020304" pitchFamily="18" charset="0"/>
              </a:rPr>
              <a:t>import </a:t>
            </a:r>
            <a:r>
              <a:rPr lang="en-US" sz="1200" b="1" dirty="0" err="1">
                <a:latin typeface="Times New Roman" panose="02020603050405020304" pitchFamily="18" charset="0"/>
                <a:cs typeface="Times New Roman" panose="02020603050405020304" pitchFamily="18" charset="0"/>
              </a:rPr>
              <a:t>java.util</a:t>
            </a:r>
            <a:r>
              <a:rPr lang="en-US" sz="1200" b="1" dirty="0">
                <a:latin typeface="Times New Roman" panose="02020603050405020304" pitchFamily="18" charset="0"/>
                <a:cs typeface="Times New Roman" panose="02020603050405020304" pitchFamily="18" charset="0"/>
              </a:rPr>
              <a:t>.*; </a:t>
            </a:r>
          </a:p>
          <a:p>
            <a:r>
              <a:rPr lang="en-US" sz="1200" b="1" dirty="0">
                <a:latin typeface="Times New Roman" panose="02020603050405020304" pitchFamily="18" charset="0"/>
                <a:cs typeface="Times New Roman" panose="02020603050405020304" pitchFamily="18" charset="0"/>
              </a:rPr>
              <a:t>// Class </a:t>
            </a:r>
          </a:p>
          <a:p>
            <a:r>
              <a:rPr lang="en-US" sz="1200" b="1" dirty="0">
                <a:latin typeface="Times New Roman" panose="02020603050405020304" pitchFamily="18" charset="0"/>
                <a:cs typeface="Times New Roman" panose="02020603050405020304" pitchFamily="18" charset="0"/>
              </a:rPr>
              <a:t>class GFG { </a:t>
            </a:r>
          </a:p>
          <a:p>
            <a:r>
              <a:rPr lang="en-US" sz="1200" b="1" dirty="0">
                <a:latin typeface="Times New Roman" panose="02020603050405020304" pitchFamily="18" charset="0"/>
                <a:cs typeface="Times New Roman" panose="02020603050405020304" pitchFamily="18" charset="0"/>
              </a:rPr>
              <a:t>	// Main driver method </a:t>
            </a:r>
          </a:p>
          <a:p>
            <a:r>
              <a:rPr lang="en-US" sz="1200" b="1" dirty="0">
                <a:latin typeface="Times New Roman" panose="02020603050405020304" pitchFamily="18" charset="0"/>
                <a:cs typeface="Times New Roman" panose="02020603050405020304" pitchFamily="18" charset="0"/>
              </a:rPr>
              <a:t>	public static void main(String[] </a:t>
            </a:r>
            <a:r>
              <a:rPr lang="en-US" sz="1200" b="1" dirty="0" err="1">
                <a:latin typeface="Times New Roman" panose="02020603050405020304" pitchFamily="18" charset="0"/>
                <a:cs typeface="Times New Roman" panose="02020603050405020304" pitchFamily="18" charset="0"/>
              </a:rPr>
              <a:t>args</a:t>
            </a:r>
            <a:r>
              <a:rPr lang="en-US" sz="1200" b="1" dirty="0">
                <a:latin typeface="Times New Roman" panose="02020603050405020304" pitchFamily="18" charset="0"/>
                <a:cs typeface="Times New Roman" panose="02020603050405020304" pitchFamily="18" charset="0"/>
              </a:rPr>
              <a:t>) </a:t>
            </a:r>
          </a:p>
          <a:p>
            <a:r>
              <a:rPr lang="en-US" sz="1200" b="1" dirty="0">
                <a:latin typeface="Times New Roman" panose="02020603050405020304" pitchFamily="18" charset="0"/>
                <a:cs typeface="Times New Roman" panose="02020603050405020304" pitchFamily="18" charset="0"/>
              </a:rPr>
              <a:t>	{ </a:t>
            </a:r>
          </a:p>
          <a:p>
            <a:r>
              <a:rPr lang="en-US" sz="1200" b="1"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	// Creating a list of Integers </a:t>
            </a:r>
          </a:p>
          <a:p>
            <a:r>
              <a:rPr lang="en-US" sz="1200" b="1" dirty="0">
                <a:latin typeface="Times New Roman" panose="02020603050405020304" pitchFamily="18" charset="0"/>
                <a:cs typeface="Times New Roman" panose="02020603050405020304" pitchFamily="18" charset="0"/>
              </a:rPr>
              <a:t>		List&lt;Integer&gt; list = </a:t>
            </a:r>
            <a:r>
              <a:rPr lang="en-US" sz="1200" b="1" dirty="0" err="1">
                <a:latin typeface="Times New Roman" panose="02020603050405020304" pitchFamily="18" charset="0"/>
                <a:cs typeface="Times New Roman" panose="02020603050405020304" pitchFamily="18" charset="0"/>
              </a:rPr>
              <a:t>Arrays.asList</a:t>
            </a:r>
            <a:r>
              <a:rPr lang="en-US" sz="1200" b="1" dirty="0">
                <a:latin typeface="Times New Roman" panose="02020603050405020304" pitchFamily="18" charset="0"/>
                <a:cs typeface="Times New Roman" panose="02020603050405020304" pitchFamily="18" charset="0"/>
              </a:rPr>
              <a:t>(3, 4, 6, 12, 20); </a:t>
            </a:r>
          </a:p>
          <a:p>
            <a:r>
              <a:rPr lang="en-US" sz="1200" b="1" dirty="0">
                <a:latin typeface="Times New Roman" panose="02020603050405020304" pitchFamily="18" charset="0"/>
                <a:cs typeface="Times New Roman" panose="02020603050405020304" pitchFamily="18" charset="0"/>
              </a:rPr>
              <a:t>		// Getting a stream consisting of the </a:t>
            </a:r>
          </a:p>
          <a:p>
            <a:r>
              <a:rPr lang="en-US" sz="1200" b="1" dirty="0">
                <a:latin typeface="Times New Roman" panose="02020603050405020304" pitchFamily="18" charset="0"/>
                <a:cs typeface="Times New Roman" panose="02020603050405020304" pitchFamily="18" charset="0"/>
              </a:rPr>
              <a:t>		// elements that are divisible by 5 </a:t>
            </a:r>
          </a:p>
          <a:p>
            <a:r>
              <a:rPr lang="en-US" sz="1200" b="1" dirty="0">
                <a:latin typeface="Times New Roman" panose="02020603050405020304" pitchFamily="18" charset="0"/>
                <a:cs typeface="Times New Roman" panose="02020603050405020304" pitchFamily="18" charset="0"/>
              </a:rPr>
              <a:t>		// Using Stream filter(Predicate predicate) </a:t>
            </a:r>
          </a:p>
          <a:p>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list.stream</a:t>
            </a:r>
            <a:r>
              <a:rPr lang="en-US" sz="1200" b="1" dirty="0">
                <a:latin typeface="Times New Roman" panose="02020603050405020304" pitchFamily="18" charset="0"/>
                <a:cs typeface="Times New Roman" panose="02020603050405020304" pitchFamily="18" charset="0"/>
              </a:rPr>
              <a:t>() </a:t>
            </a:r>
          </a:p>
          <a:p>
            <a:r>
              <a:rPr lang="en-US" sz="1200" b="1" dirty="0">
                <a:latin typeface="Times New Roman" panose="02020603050405020304" pitchFamily="18" charset="0"/>
                <a:cs typeface="Times New Roman" panose="02020603050405020304" pitchFamily="18" charset="0"/>
              </a:rPr>
              <a:t>			.filter(</a:t>
            </a:r>
            <a:r>
              <a:rPr lang="en-US" sz="1200" b="1" dirty="0" err="1">
                <a:latin typeface="Times New Roman" panose="02020603050405020304" pitchFamily="18" charset="0"/>
                <a:cs typeface="Times New Roman" panose="02020603050405020304" pitchFamily="18" charset="0"/>
              </a:rPr>
              <a:t>num</a:t>
            </a:r>
            <a:r>
              <a:rPr lang="en-US" sz="1200" b="1" dirty="0">
                <a:latin typeface="Times New Roman" panose="02020603050405020304" pitchFamily="18" charset="0"/>
                <a:cs typeface="Times New Roman" panose="02020603050405020304" pitchFamily="18" charset="0"/>
              </a:rPr>
              <a:t> -&gt; </a:t>
            </a:r>
            <a:r>
              <a:rPr lang="en-US" sz="1200" b="1" dirty="0" err="1">
                <a:latin typeface="Times New Roman" panose="02020603050405020304" pitchFamily="18" charset="0"/>
                <a:cs typeface="Times New Roman" panose="02020603050405020304" pitchFamily="18" charset="0"/>
              </a:rPr>
              <a:t>num</a:t>
            </a:r>
            <a:r>
              <a:rPr lang="en-US" sz="1200" b="1" dirty="0">
                <a:latin typeface="Times New Roman" panose="02020603050405020304" pitchFamily="18" charset="0"/>
                <a:cs typeface="Times New Roman" panose="02020603050405020304" pitchFamily="18" charset="0"/>
              </a:rPr>
              <a:t> % 5 == 0) </a:t>
            </a:r>
          </a:p>
          <a:p>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forEach</a:t>
            </a:r>
            <a:r>
              <a:rPr lang="en-US" sz="1200" b="1" dirty="0">
                <a:latin typeface="Times New Roman" panose="02020603050405020304" pitchFamily="18" charset="0"/>
                <a:cs typeface="Times New Roman" panose="02020603050405020304" pitchFamily="18" charset="0"/>
              </a:rPr>
              <a:t>(</a:t>
            </a:r>
            <a:r>
              <a:rPr lang="en-US" sz="1200" b="1" dirty="0" err="1">
                <a:latin typeface="Times New Roman" panose="02020603050405020304" pitchFamily="18" charset="0"/>
                <a:cs typeface="Times New Roman" panose="02020603050405020304" pitchFamily="18" charset="0"/>
              </a:rPr>
              <a:t>System.out</a:t>
            </a:r>
            <a:r>
              <a:rPr lang="en-US" sz="1200" b="1" dirty="0">
                <a:latin typeface="Times New Roman" panose="02020603050405020304" pitchFamily="18" charset="0"/>
                <a:cs typeface="Times New Roman" panose="02020603050405020304" pitchFamily="18" charset="0"/>
              </a:rPr>
              <a:t>::</a:t>
            </a:r>
            <a:r>
              <a:rPr lang="en-US" sz="1200" b="1" dirty="0" err="1">
                <a:latin typeface="Times New Roman" panose="02020603050405020304" pitchFamily="18" charset="0"/>
                <a:cs typeface="Times New Roman" panose="02020603050405020304" pitchFamily="18" charset="0"/>
              </a:rPr>
              <a:t>println</a:t>
            </a:r>
            <a:r>
              <a:rPr lang="en-US" sz="1200" b="1" dirty="0">
                <a:latin typeface="Times New Roman" panose="02020603050405020304" pitchFamily="18" charset="0"/>
                <a:cs typeface="Times New Roman" panose="02020603050405020304" pitchFamily="18" charset="0"/>
              </a:rPr>
              <a:t>); </a:t>
            </a:r>
          </a:p>
          <a:p>
            <a:r>
              <a:rPr lang="en-US" sz="1200" b="1" dirty="0">
                <a:latin typeface="Times New Roman" panose="02020603050405020304" pitchFamily="18" charset="0"/>
                <a:cs typeface="Times New Roman" panose="02020603050405020304" pitchFamily="18" charset="0"/>
              </a:rPr>
              <a:t>	} </a:t>
            </a:r>
          </a:p>
          <a:p>
            <a:r>
              <a:rPr lang="en-US" sz="1200"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40</a:t>
            </a:fld>
            <a:endParaRPr lang="en-IN"/>
          </a:p>
        </p:txBody>
      </p:sp>
    </p:spTree>
    <p:extLst>
      <p:ext uri="{BB962C8B-B14F-4D97-AF65-F5344CB8AC3E}">
        <p14:creationId xmlns:p14="http://schemas.microsoft.com/office/powerpoint/2010/main" val="3422193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5025090"/>
          </a:xfrm>
        </p:spPr>
        <p:txBody>
          <a:bodyPr>
            <a:normAutofit/>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stream method helps to sequentially access a file. There are two types of streams in Java- Byte Stream and Character Stream</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Byte streams in Java are used to perform input and output operations of 8-bit bytes while the Character stream is used to perform input and output operations for 16-bits Unicode</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Character streams are useful in reading or writing text files which are processed character by character. Byte Streams are useful to read/write data from raw binary files</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stream method helps to sequentially access a file. Some streams simply pass on the data while some manipulate and transform the data in a useful way. </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a:t>
            </a:r>
            <a:r>
              <a:rPr lang="en-US" b="1" i="1" dirty="0">
                <a:latin typeface="Times New Roman" panose="02020603050405020304" pitchFamily="18" charset="0"/>
                <a:cs typeface="Times New Roman" panose="02020603050405020304" pitchFamily="18" charset="0"/>
              </a:rPr>
              <a:t>java.io</a:t>
            </a:r>
            <a:r>
              <a:rPr lang="en-US" b="1" dirty="0">
                <a:latin typeface="Times New Roman" panose="02020603050405020304" pitchFamily="18" charset="0"/>
                <a:cs typeface="Times New Roman" panose="02020603050405020304" pitchFamily="18" charset="0"/>
              </a:rPr>
              <a:t> package contains classes that allow the user to convert between Unicode character streams and byte streams of non-Unicode text</a:t>
            </a:r>
            <a:r>
              <a:rPr lang="en-US" b="1" dirty="0" smtClean="0">
                <a:latin typeface="Times New Roman" panose="02020603050405020304" pitchFamily="18" charset="0"/>
                <a:cs typeface="Times New Roman" panose="02020603050405020304" pitchFamily="18" charset="0"/>
              </a:rPr>
              <a:t>.</a:t>
            </a:r>
          </a:p>
          <a:p>
            <a:endParaRPr lang="en-US" dirty="0" smtClean="0"/>
          </a:p>
          <a:p>
            <a:endParaRPr lang="en-IN" dirty="0"/>
          </a:p>
        </p:txBody>
      </p:sp>
      <p:sp>
        <p:nvSpPr>
          <p:cNvPr id="3" name="Title 2"/>
          <p:cNvSpPr>
            <a:spLocks noGrp="1"/>
          </p:cNvSpPr>
          <p:nvPr>
            <p:ph type="title"/>
          </p:nvPr>
        </p:nvSpPr>
        <p:spPr/>
        <p:txBody>
          <a:bodyPr/>
          <a:lstStyle/>
          <a:p>
            <a:r>
              <a:rPr lang="en-IN" dirty="0" smtClean="0">
                <a:effectLst/>
                <a:latin typeface="Times New Roman" panose="02020603050405020304" pitchFamily="18" charset="0"/>
                <a:cs typeface="Times New Roman" panose="02020603050405020304" pitchFamily="18" charset="0"/>
              </a:rPr>
              <a:t>Byte Stream :</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41</a:t>
            </a:fld>
            <a:endParaRPr lang="en-IN"/>
          </a:p>
        </p:txBody>
      </p:sp>
      <p:pic>
        <p:nvPicPr>
          <p:cNvPr id="5" name="Picture 4"/>
          <p:cNvPicPr>
            <a:picLocks noChangeAspect="1"/>
          </p:cNvPicPr>
          <p:nvPr/>
        </p:nvPicPr>
        <p:blipFill>
          <a:blip r:embed="rId2"/>
          <a:stretch>
            <a:fillRect/>
          </a:stretch>
        </p:blipFill>
        <p:spPr>
          <a:xfrm>
            <a:off x="2501878" y="4646227"/>
            <a:ext cx="5943905" cy="1873346"/>
          </a:xfrm>
          <a:prstGeom prst="rect">
            <a:avLst/>
          </a:prstGeom>
        </p:spPr>
      </p:pic>
    </p:spTree>
    <p:extLst>
      <p:ext uri="{BB962C8B-B14F-4D97-AF65-F5344CB8AC3E}">
        <p14:creationId xmlns:p14="http://schemas.microsoft.com/office/powerpoint/2010/main" val="2618089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519243"/>
          </a:xfrm>
        </p:spPr>
        <p:txBody>
          <a:bodyPr/>
          <a:lstStyle/>
          <a:p>
            <a:r>
              <a:rPr lang="en-US" dirty="0" err="1" smtClean="0"/>
              <a:t>FileInputStream</a:t>
            </a:r>
            <a:r>
              <a:rPr lang="en-US" dirty="0" smtClean="0"/>
              <a:t> :</a:t>
            </a:r>
          </a:p>
          <a:p>
            <a:endParaRPr lang="en-US" dirty="0"/>
          </a:p>
          <a:p>
            <a:r>
              <a:rPr lang="en-US" dirty="0" err="1" smtClean="0"/>
              <a:t>FileInputStream</a:t>
            </a:r>
            <a:r>
              <a:rPr lang="en-US" dirty="0" smtClean="0"/>
              <a:t> </a:t>
            </a:r>
            <a:r>
              <a:rPr lang="en-US" dirty="0" err="1"/>
              <a:t>sourceStream</a:t>
            </a:r>
            <a:r>
              <a:rPr lang="en-US" dirty="0"/>
              <a:t> = new </a:t>
            </a:r>
            <a:r>
              <a:rPr lang="en-US" dirty="0" err="1"/>
              <a:t>FileInputStream</a:t>
            </a:r>
            <a:r>
              <a:rPr lang="en-US" dirty="0"/>
              <a:t>("</a:t>
            </a:r>
            <a:r>
              <a:rPr lang="en-US" dirty="0" err="1"/>
              <a:t>path_to_file</a:t>
            </a:r>
            <a:r>
              <a:rPr lang="en-US" dirty="0" smtClean="0"/>
              <a:t>");</a:t>
            </a:r>
          </a:p>
          <a:p>
            <a:endParaRPr lang="en-US" dirty="0"/>
          </a:p>
          <a:p>
            <a:r>
              <a:rPr lang="en-US" dirty="0" err="1" smtClean="0"/>
              <a:t>FileOutput</a:t>
            </a:r>
            <a:r>
              <a:rPr lang="en-US" dirty="0" smtClean="0"/>
              <a:t> Stream :</a:t>
            </a:r>
          </a:p>
          <a:p>
            <a:r>
              <a:rPr lang="en-US" dirty="0" err="1"/>
              <a:t>FileOutputStream</a:t>
            </a:r>
            <a:r>
              <a:rPr lang="en-US" dirty="0"/>
              <a:t> </a:t>
            </a:r>
            <a:r>
              <a:rPr lang="en-US" dirty="0" err="1"/>
              <a:t>targetStream</a:t>
            </a:r>
            <a:r>
              <a:rPr lang="en-US" dirty="0"/>
              <a:t> = new </a:t>
            </a:r>
            <a:r>
              <a:rPr lang="en-US" dirty="0" err="1"/>
              <a:t>FileOutputStream</a:t>
            </a:r>
            <a:r>
              <a:rPr lang="en-US" dirty="0"/>
              <a:t>("</a:t>
            </a:r>
            <a:r>
              <a:rPr lang="en-US" dirty="0" err="1"/>
              <a:t>path_to_file</a:t>
            </a:r>
            <a:r>
              <a:rPr lang="en-US" dirty="0"/>
              <a:t>");</a:t>
            </a:r>
          </a:p>
          <a:p>
            <a:endParaRPr lang="en-US" dirty="0"/>
          </a:p>
        </p:txBody>
      </p:sp>
      <p:sp>
        <p:nvSpPr>
          <p:cNvPr id="3" name="Title 2"/>
          <p:cNvSpPr>
            <a:spLocks noGrp="1"/>
          </p:cNvSpPr>
          <p:nvPr>
            <p:ph type="title"/>
          </p:nvPr>
        </p:nvSpPr>
        <p:spPr/>
        <p:txBody>
          <a:bodyPr/>
          <a:lstStyle/>
          <a:p>
            <a:r>
              <a:rPr lang="en-IN" dirty="0" smtClean="0">
                <a:effectLst/>
                <a:latin typeface="Times New Roman" panose="02020603050405020304" pitchFamily="18" charset="0"/>
                <a:cs typeface="Times New Roman" panose="02020603050405020304" pitchFamily="18" charset="0"/>
              </a:rPr>
              <a:t>Syntax :</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42</a:t>
            </a:fld>
            <a:endParaRPr lang="en-IN"/>
          </a:p>
        </p:txBody>
      </p:sp>
    </p:spTree>
    <p:extLst>
      <p:ext uri="{BB962C8B-B14F-4D97-AF65-F5344CB8AC3E}">
        <p14:creationId xmlns:p14="http://schemas.microsoft.com/office/powerpoint/2010/main" val="28430937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22549"/>
            <a:ext cx="11260279" cy="6265624"/>
          </a:xfrm>
        </p:spPr>
        <p:txBody>
          <a:bodyPr>
            <a:noAutofit/>
          </a:bodyPr>
          <a:lstStyle/>
          <a:p>
            <a:r>
              <a:rPr lang="en-IN" sz="900" b="1" dirty="0">
                <a:latin typeface="Times New Roman" panose="02020603050405020304" pitchFamily="18" charset="0"/>
                <a:cs typeface="Times New Roman" panose="02020603050405020304" pitchFamily="18" charset="0"/>
              </a:rPr>
              <a:t>import java.io.*;   </a:t>
            </a:r>
          </a:p>
          <a:p>
            <a:r>
              <a:rPr lang="en-IN" sz="900" b="1" dirty="0">
                <a:latin typeface="Times New Roman" panose="02020603050405020304" pitchFamily="18" charset="0"/>
                <a:cs typeface="Times New Roman" panose="02020603050405020304" pitchFamily="18" charset="0"/>
              </a:rPr>
              <a:t>public class </a:t>
            </a:r>
            <a:r>
              <a:rPr lang="en-IN" sz="900" b="1" dirty="0" err="1">
                <a:latin typeface="Times New Roman" panose="02020603050405020304" pitchFamily="18" charset="0"/>
                <a:cs typeface="Times New Roman" panose="02020603050405020304" pitchFamily="18" charset="0"/>
              </a:rPr>
              <a:t>ByteStreamExample</a:t>
            </a:r>
            <a:endParaRPr lang="en-IN" sz="900" b="1" dirty="0">
              <a:latin typeface="Times New Roman" panose="02020603050405020304" pitchFamily="18" charset="0"/>
              <a:cs typeface="Times New Roman" panose="02020603050405020304" pitchFamily="18" charset="0"/>
            </a:endParaRPr>
          </a:p>
          <a:p>
            <a:r>
              <a:rPr lang="en-IN" sz="900" b="1" dirty="0">
                <a:latin typeface="Times New Roman" panose="02020603050405020304" pitchFamily="18" charset="0"/>
                <a:cs typeface="Times New Roman" panose="02020603050405020304" pitchFamily="18" charset="0"/>
              </a:rPr>
              <a:t>{</a:t>
            </a:r>
          </a:p>
          <a:p>
            <a:r>
              <a:rPr lang="en-IN" sz="900" b="1" dirty="0">
                <a:latin typeface="Times New Roman" panose="02020603050405020304" pitchFamily="18" charset="0"/>
                <a:cs typeface="Times New Roman" panose="02020603050405020304" pitchFamily="18" charset="0"/>
              </a:rPr>
              <a:t>    public static void main(String[] </a:t>
            </a:r>
            <a:r>
              <a:rPr lang="en-IN" sz="900" b="1" dirty="0" err="1">
                <a:latin typeface="Times New Roman" panose="02020603050405020304" pitchFamily="18" charset="0"/>
                <a:cs typeface="Times New Roman" panose="02020603050405020304" pitchFamily="18" charset="0"/>
              </a:rPr>
              <a:t>args</a:t>
            </a:r>
            <a:r>
              <a:rPr lang="en-IN" sz="900" b="1" dirty="0">
                <a:latin typeface="Times New Roman" panose="02020603050405020304" pitchFamily="18" charset="0"/>
                <a:cs typeface="Times New Roman" panose="02020603050405020304" pitchFamily="18" charset="0"/>
              </a:rPr>
              <a:t>) throws </a:t>
            </a:r>
            <a:r>
              <a:rPr lang="en-IN" sz="900" b="1" dirty="0" err="1">
                <a:latin typeface="Times New Roman" panose="02020603050405020304" pitchFamily="18" charset="0"/>
                <a:cs typeface="Times New Roman" panose="02020603050405020304" pitchFamily="18" charset="0"/>
              </a:rPr>
              <a:t>IOException</a:t>
            </a:r>
            <a:endParaRPr lang="en-IN" sz="900" b="1" dirty="0">
              <a:latin typeface="Times New Roman" panose="02020603050405020304" pitchFamily="18" charset="0"/>
              <a:cs typeface="Times New Roman" panose="02020603050405020304" pitchFamily="18" charset="0"/>
            </a:endParaRPr>
          </a:p>
          <a:p>
            <a:r>
              <a:rPr lang="en-IN" sz="900" b="1" dirty="0">
                <a:latin typeface="Times New Roman" panose="02020603050405020304" pitchFamily="18" charset="0"/>
                <a:cs typeface="Times New Roman" panose="02020603050405020304" pitchFamily="18" charset="0"/>
              </a:rPr>
              <a:t>    {</a:t>
            </a:r>
          </a:p>
          <a:p>
            <a:r>
              <a:rPr lang="en-IN" sz="900" b="1" dirty="0">
                <a:latin typeface="Times New Roman" panose="02020603050405020304" pitchFamily="18" charset="0"/>
                <a:cs typeface="Times New Roman" panose="02020603050405020304" pitchFamily="18" charset="0"/>
              </a:rPr>
              <a:t>        </a:t>
            </a:r>
            <a:r>
              <a:rPr lang="en-IN" sz="900" b="1" dirty="0" err="1">
                <a:latin typeface="Times New Roman" panose="02020603050405020304" pitchFamily="18" charset="0"/>
                <a:cs typeface="Times New Roman" panose="02020603050405020304" pitchFamily="18" charset="0"/>
              </a:rPr>
              <a:t>FileInputStream</a:t>
            </a:r>
            <a:r>
              <a:rPr lang="en-IN" sz="900" b="1" dirty="0">
                <a:latin typeface="Times New Roman" panose="02020603050405020304" pitchFamily="18" charset="0"/>
                <a:cs typeface="Times New Roman" panose="02020603050405020304" pitchFamily="18" charset="0"/>
              </a:rPr>
              <a:t> </a:t>
            </a:r>
            <a:r>
              <a:rPr lang="en-IN" sz="900" b="1" dirty="0" err="1">
                <a:latin typeface="Times New Roman" panose="02020603050405020304" pitchFamily="18" charset="0"/>
                <a:cs typeface="Times New Roman" panose="02020603050405020304" pitchFamily="18" charset="0"/>
              </a:rPr>
              <a:t>sourceStream</a:t>
            </a:r>
            <a:r>
              <a:rPr lang="en-IN" sz="900" b="1" dirty="0">
                <a:latin typeface="Times New Roman" panose="02020603050405020304" pitchFamily="18" charset="0"/>
                <a:cs typeface="Times New Roman" panose="02020603050405020304" pitchFamily="18" charset="0"/>
              </a:rPr>
              <a:t> = null;</a:t>
            </a:r>
          </a:p>
          <a:p>
            <a:r>
              <a:rPr lang="en-IN" sz="900" b="1" dirty="0">
                <a:latin typeface="Times New Roman" panose="02020603050405020304" pitchFamily="18" charset="0"/>
                <a:cs typeface="Times New Roman" panose="02020603050405020304" pitchFamily="18" charset="0"/>
              </a:rPr>
              <a:t>        </a:t>
            </a:r>
            <a:r>
              <a:rPr lang="en-IN" sz="900" b="1" dirty="0" err="1">
                <a:latin typeface="Times New Roman" panose="02020603050405020304" pitchFamily="18" charset="0"/>
                <a:cs typeface="Times New Roman" panose="02020603050405020304" pitchFamily="18" charset="0"/>
              </a:rPr>
              <a:t>FileOutputStream</a:t>
            </a:r>
            <a:r>
              <a:rPr lang="en-IN" sz="900" b="1" dirty="0">
                <a:latin typeface="Times New Roman" panose="02020603050405020304" pitchFamily="18" charset="0"/>
                <a:cs typeface="Times New Roman" panose="02020603050405020304" pitchFamily="18" charset="0"/>
              </a:rPr>
              <a:t> </a:t>
            </a:r>
            <a:r>
              <a:rPr lang="en-IN" sz="900" b="1" dirty="0" err="1">
                <a:latin typeface="Times New Roman" panose="02020603050405020304" pitchFamily="18" charset="0"/>
                <a:cs typeface="Times New Roman" panose="02020603050405020304" pitchFamily="18" charset="0"/>
              </a:rPr>
              <a:t>targetStream</a:t>
            </a:r>
            <a:r>
              <a:rPr lang="en-IN" sz="900" b="1" dirty="0">
                <a:latin typeface="Times New Roman" panose="02020603050405020304" pitchFamily="18" charset="0"/>
                <a:cs typeface="Times New Roman" panose="02020603050405020304" pitchFamily="18" charset="0"/>
              </a:rPr>
              <a:t> = null</a:t>
            </a:r>
            <a:r>
              <a:rPr lang="en-IN" sz="900" b="1" dirty="0" smtClean="0">
                <a:latin typeface="Times New Roman" panose="02020603050405020304" pitchFamily="18" charset="0"/>
                <a:cs typeface="Times New Roman" panose="02020603050405020304" pitchFamily="18" charset="0"/>
              </a:rPr>
              <a:t>;</a:t>
            </a:r>
            <a:endParaRPr lang="en-IN" sz="900" b="1" dirty="0">
              <a:latin typeface="Times New Roman" panose="02020603050405020304" pitchFamily="18" charset="0"/>
              <a:cs typeface="Times New Roman" panose="02020603050405020304" pitchFamily="18" charset="0"/>
            </a:endParaRPr>
          </a:p>
          <a:p>
            <a:r>
              <a:rPr lang="en-IN" sz="900" b="1" dirty="0">
                <a:latin typeface="Times New Roman" panose="02020603050405020304" pitchFamily="18" charset="0"/>
                <a:cs typeface="Times New Roman" panose="02020603050405020304" pitchFamily="18" charset="0"/>
              </a:rPr>
              <a:t>        try </a:t>
            </a:r>
          </a:p>
          <a:p>
            <a:r>
              <a:rPr lang="en-IN" sz="900" b="1" dirty="0">
                <a:latin typeface="Times New Roman" panose="02020603050405020304" pitchFamily="18" charset="0"/>
                <a:cs typeface="Times New Roman" panose="02020603050405020304" pitchFamily="18" charset="0"/>
              </a:rPr>
              <a:t>        {</a:t>
            </a:r>
          </a:p>
          <a:p>
            <a:r>
              <a:rPr lang="en-IN" sz="900" b="1" dirty="0">
                <a:latin typeface="Times New Roman" panose="02020603050405020304" pitchFamily="18" charset="0"/>
                <a:cs typeface="Times New Roman" panose="02020603050405020304" pitchFamily="18" charset="0"/>
              </a:rPr>
              <a:t>            </a:t>
            </a:r>
            <a:r>
              <a:rPr lang="en-IN" sz="900" b="1" dirty="0" err="1">
                <a:latin typeface="Times New Roman" panose="02020603050405020304" pitchFamily="18" charset="0"/>
                <a:cs typeface="Times New Roman" panose="02020603050405020304" pitchFamily="18" charset="0"/>
              </a:rPr>
              <a:t>sourceStream</a:t>
            </a:r>
            <a:r>
              <a:rPr lang="en-IN" sz="900" b="1" dirty="0">
                <a:latin typeface="Times New Roman" panose="02020603050405020304" pitchFamily="18" charset="0"/>
                <a:cs typeface="Times New Roman" panose="02020603050405020304" pitchFamily="18" charset="0"/>
              </a:rPr>
              <a:t> = new </a:t>
            </a:r>
            <a:r>
              <a:rPr lang="en-IN" sz="900" b="1" dirty="0" err="1">
                <a:latin typeface="Times New Roman" panose="02020603050405020304" pitchFamily="18" charset="0"/>
                <a:cs typeface="Times New Roman" panose="02020603050405020304" pitchFamily="18" charset="0"/>
              </a:rPr>
              <a:t>FileInputStream</a:t>
            </a:r>
            <a:r>
              <a:rPr lang="en-IN" sz="900" b="1" dirty="0">
                <a:latin typeface="Times New Roman" panose="02020603050405020304" pitchFamily="18" charset="0"/>
                <a:cs typeface="Times New Roman" panose="02020603050405020304" pitchFamily="18" charset="0"/>
              </a:rPr>
              <a:t>("source.txt");</a:t>
            </a:r>
          </a:p>
          <a:p>
            <a:r>
              <a:rPr lang="en-IN" sz="900" b="1" dirty="0">
                <a:latin typeface="Times New Roman" panose="02020603050405020304" pitchFamily="18" charset="0"/>
                <a:cs typeface="Times New Roman" panose="02020603050405020304" pitchFamily="18" charset="0"/>
              </a:rPr>
              <a:t>            </a:t>
            </a:r>
            <a:r>
              <a:rPr lang="en-IN" sz="900" b="1" dirty="0" err="1">
                <a:latin typeface="Times New Roman" panose="02020603050405020304" pitchFamily="18" charset="0"/>
                <a:cs typeface="Times New Roman" panose="02020603050405020304" pitchFamily="18" charset="0"/>
              </a:rPr>
              <a:t>targetStream</a:t>
            </a:r>
            <a:r>
              <a:rPr lang="en-IN" sz="900" b="1" dirty="0">
                <a:latin typeface="Times New Roman" panose="02020603050405020304" pitchFamily="18" charset="0"/>
                <a:cs typeface="Times New Roman" panose="02020603050405020304" pitchFamily="18" charset="0"/>
              </a:rPr>
              <a:t> = new </a:t>
            </a:r>
            <a:r>
              <a:rPr lang="en-IN" sz="900" b="1" dirty="0" err="1">
                <a:latin typeface="Times New Roman" panose="02020603050405020304" pitchFamily="18" charset="0"/>
                <a:cs typeface="Times New Roman" panose="02020603050405020304" pitchFamily="18" charset="0"/>
              </a:rPr>
              <a:t>FileOutputStream</a:t>
            </a:r>
            <a:r>
              <a:rPr lang="en-IN" sz="900" b="1" dirty="0">
                <a:latin typeface="Times New Roman" panose="02020603050405020304" pitchFamily="18" charset="0"/>
                <a:cs typeface="Times New Roman" panose="02020603050405020304" pitchFamily="18" charset="0"/>
              </a:rPr>
              <a:t> ("destination.txt");</a:t>
            </a:r>
          </a:p>
          <a:p>
            <a:r>
              <a:rPr lang="en-IN" sz="900" b="1" dirty="0">
                <a:latin typeface="Times New Roman" panose="02020603050405020304" pitchFamily="18" charset="0"/>
                <a:cs typeface="Times New Roman" panose="02020603050405020304" pitchFamily="18" charset="0"/>
              </a:rPr>
              <a:t>  </a:t>
            </a:r>
          </a:p>
          <a:p>
            <a:r>
              <a:rPr lang="en-IN" sz="900" b="1" dirty="0">
                <a:latin typeface="Times New Roman" panose="02020603050405020304" pitchFamily="18" charset="0"/>
                <a:cs typeface="Times New Roman" panose="02020603050405020304" pitchFamily="18" charset="0"/>
              </a:rPr>
              <a:t>            // Reading source file using read method </a:t>
            </a:r>
          </a:p>
          <a:p>
            <a:r>
              <a:rPr lang="en-IN" sz="900" b="1" dirty="0">
                <a:latin typeface="Times New Roman" panose="02020603050405020304" pitchFamily="18" charset="0"/>
                <a:cs typeface="Times New Roman" panose="02020603050405020304" pitchFamily="18" charset="0"/>
              </a:rPr>
              <a:t>            // and write to file byte by byte using write method</a:t>
            </a:r>
          </a:p>
          <a:p>
            <a:r>
              <a:rPr lang="en-IN" sz="900" b="1" dirty="0">
                <a:latin typeface="Times New Roman" panose="02020603050405020304" pitchFamily="18" charset="0"/>
                <a:cs typeface="Times New Roman" panose="02020603050405020304" pitchFamily="18" charset="0"/>
              </a:rPr>
              <a:t>            </a:t>
            </a:r>
            <a:r>
              <a:rPr lang="en-IN" sz="900" b="1" dirty="0" err="1">
                <a:latin typeface="Times New Roman" panose="02020603050405020304" pitchFamily="18" charset="0"/>
                <a:cs typeface="Times New Roman" panose="02020603050405020304" pitchFamily="18" charset="0"/>
              </a:rPr>
              <a:t>int</a:t>
            </a:r>
            <a:r>
              <a:rPr lang="en-IN" sz="900" b="1" dirty="0">
                <a:latin typeface="Times New Roman" panose="02020603050405020304" pitchFamily="18" charset="0"/>
                <a:cs typeface="Times New Roman" panose="02020603050405020304" pitchFamily="18" charset="0"/>
              </a:rPr>
              <a:t> temp;</a:t>
            </a:r>
          </a:p>
          <a:p>
            <a:r>
              <a:rPr lang="en-IN" sz="900" b="1" dirty="0">
                <a:latin typeface="Times New Roman" panose="02020603050405020304" pitchFamily="18" charset="0"/>
                <a:cs typeface="Times New Roman" panose="02020603050405020304" pitchFamily="18" charset="0"/>
              </a:rPr>
              <a:t>            while ((temp = </a:t>
            </a:r>
            <a:r>
              <a:rPr lang="en-IN" sz="900" b="1" dirty="0" err="1">
                <a:latin typeface="Times New Roman" panose="02020603050405020304" pitchFamily="18" charset="0"/>
                <a:cs typeface="Times New Roman" panose="02020603050405020304" pitchFamily="18" charset="0"/>
              </a:rPr>
              <a:t>sourceStream.read</a:t>
            </a:r>
            <a:r>
              <a:rPr lang="en-IN" sz="900" b="1" dirty="0">
                <a:latin typeface="Times New Roman" panose="02020603050405020304" pitchFamily="18" charset="0"/>
                <a:cs typeface="Times New Roman" panose="02020603050405020304" pitchFamily="18" charset="0"/>
              </a:rPr>
              <a:t>()) != -1)</a:t>
            </a:r>
          </a:p>
          <a:p>
            <a:r>
              <a:rPr lang="en-IN" sz="900" b="1" dirty="0">
                <a:latin typeface="Times New Roman" panose="02020603050405020304" pitchFamily="18" charset="0"/>
                <a:cs typeface="Times New Roman" panose="02020603050405020304" pitchFamily="18" charset="0"/>
              </a:rPr>
              <a:t>                </a:t>
            </a:r>
            <a:r>
              <a:rPr lang="en-IN" sz="900" b="1" dirty="0" err="1">
                <a:latin typeface="Times New Roman" panose="02020603050405020304" pitchFamily="18" charset="0"/>
                <a:cs typeface="Times New Roman" panose="02020603050405020304" pitchFamily="18" charset="0"/>
              </a:rPr>
              <a:t>targetStream.write</a:t>
            </a:r>
            <a:r>
              <a:rPr lang="en-IN" sz="900" b="1" dirty="0">
                <a:latin typeface="Times New Roman" panose="02020603050405020304" pitchFamily="18" charset="0"/>
                <a:cs typeface="Times New Roman" panose="02020603050405020304" pitchFamily="18" charset="0"/>
              </a:rPr>
              <a:t>((byte)temp);            </a:t>
            </a:r>
          </a:p>
          <a:p>
            <a:r>
              <a:rPr lang="en-IN" sz="900" b="1" dirty="0">
                <a:latin typeface="Times New Roman" panose="02020603050405020304" pitchFamily="18" charset="0"/>
                <a:cs typeface="Times New Roman" panose="02020603050405020304" pitchFamily="18" charset="0"/>
              </a:rPr>
              <a:t>        }</a:t>
            </a:r>
          </a:p>
          <a:p>
            <a:r>
              <a:rPr lang="en-IN" sz="900" b="1" dirty="0">
                <a:latin typeface="Times New Roman" panose="02020603050405020304" pitchFamily="18" charset="0"/>
                <a:cs typeface="Times New Roman" panose="02020603050405020304" pitchFamily="18" charset="0"/>
              </a:rPr>
              <a:t>        finally </a:t>
            </a:r>
          </a:p>
          <a:p>
            <a:r>
              <a:rPr lang="en-IN" sz="900" b="1" dirty="0">
                <a:latin typeface="Times New Roman" panose="02020603050405020304" pitchFamily="18" charset="0"/>
                <a:cs typeface="Times New Roman" panose="02020603050405020304" pitchFamily="18" charset="0"/>
              </a:rPr>
              <a:t>        {</a:t>
            </a:r>
          </a:p>
          <a:p>
            <a:r>
              <a:rPr lang="en-IN" sz="900" b="1" dirty="0">
                <a:latin typeface="Times New Roman" panose="02020603050405020304" pitchFamily="18" charset="0"/>
                <a:cs typeface="Times New Roman" panose="02020603050405020304" pitchFamily="18" charset="0"/>
              </a:rPr>
              <a:t>            if (</a:t>
            </a:r>
            <a:r>
              <a:rPr lang="en-IN" sz="900" b="1" dirty="0" err="1">
                <a:latin typeface="Times New Roman" panose="02020603050405020304" pitchFamily="18" charset="0"/>
                <a:cs typeface="Times New Roman" panose="02020603050405020304" pitchFamily="18" charset="0"/>
              </a:rPr>
              <a:t>sourceStream</a:t>
            </a:r>
            <a:r>
              <a:rPr lang="en-IN" sz="900" b="1" dirty="0">
                <a:latin typeface="Times New Roman" panose="02020603050405020304" pitchFamily="18" charset="0"/>
                <a:cs typeface="Times New Roman" panose="02020603050405020304" pitchFamily="18" charset="0"/>
              </a:rPr>
              <a:t> != null){</a:t>
            </a:r>
          </a:p>
          <a:p>
            <a:r>
              <a:rPr lang="en-IN" sz="900" b="1" dirty="0">
                <a:latin typeface="Times New Roman" panose="02020603050405020304" pitchFamily="18" charset="0"/>
                <a:cs typeface="Times New Roman" panose="02020603050405020304" pitchFamily="18" charset="0"/>
              </a:rPr>
              <a:t>                </a:t>
            </a:r>
            <a:r>
              <a:rPr lang="en-IN" sz="900" b="1" dirty="0" err="1">
                <a:latin typeface="Times New Roman" panose="02020603050405020304" pitchFamily="18" charset="0"/>
                <a:cs typeface="Times New Roman" panose="02020603050405020304" pitchFamily="18" charset="0"/>
              </a:rPr>
              <a:t>sourceStream.close</a:t>
            </a:r>
            <a:r>
              <a:rPr lang="en-IN" sz="900" b="1" dirty="0">
                <a:latin typeface="Times New Roman" panose="02020603050405020304" pitchFamily="18" charset="0"/>
                <a:cs typeface="Times New Roman" panose="02020603050405020304" pitchFamily="18" charset="0"/>
              </a:rPr>
              <a:t>();   </a:t>
            </a:r>
          </a:p>
          <a:p>
            <a:r>
              <a:rPr lang="en-IN" sz="900" b="1" dirty="0">
                <a:latin typeface="Times New Roman" panose="02020603050405020304" pitchFamily="18" charset="0"/>
                <a:cs typeface="Times New Roman" panose="02020603050405020304" pitchFamily="18" charset="0"/>
              </a:rPr>
              <a:t>            }</a:t>
            </a:r>
          </a:p>
          <a:p>
            <a:r>
              <a:rPr lang="en-IN" sz="900" b="1" dirty="0">
                <a:latin typeface="Times New Roman" panose="02020603050405020304" pitchFamily="18" charset="0"/>
                <a:cs typeface="Times New Roman" panose="02020603050405020304" pitchFamily="18" charset="0"/>
              </a:rPr>
              <a:t>            if (</a:t>
            </a:r>
            <a:r>
              <a:rPr lang="en-IN" sz="900" b="1" dirty="0" err="1">
                <a:latin typeface="Times New Roman" panose="02020603050405020304" pitchFamily="18" charset="0"/>
                <a:cs typeface="Times New Roman" panose="02020603050405020304" pitchFamily="18" charset="0"/>
              </a:rPr>
              <a:t>targetStream</a:t>
            </a:r>
            <a:r>
              <a:rPr lang="en-IN" sz="900" b="1" dirty="0">
                <a:latin typeface="Times New Roman" panose="02020603050405020304" pitchFamily="18" charset="0"/>
                <a:cs typeface="Times New Roman" panose="02020603050405020304" pitchFamily="18" charset="0"/>
              </a:rPr>
              <a:t> != null){           </a:t>
            </a:r>
          </a:p>
          <a:p>
            <a:r>
              <a:rPr lang="en-IN" sz="900" b="1" dirty="0">
                <a:latin typeface="Times New Roman" panose="02020603050405020304" pitchFamily="18" charset="0"/>
                <a:cs typeface="Times New Roman" panose="02020603050405020304" pitchFamily="18" charset="0"/>
              </a:rPr>
              <a:t>                </a:t>
            </a:r>
            <a:r>
              <a:rPr lang="en-IN" sz="900" b="1" dirty="0" err="1">
                <a:latin typeface="Times New Roman" panose="02020603050405020304" pitchFamily="18" charset="0"/>
                <a:cs typeface="Times New Roman" panose="02020603050405020304" pitchFamily="18" charset="0"/>
              </a:rPr>
              <a:t>targetStream.close</a:t>
            </a:r>
            <a:r>
              <a:rPr lang="en-IN" sz="900" b="1" dirty="0">
                <a:latin typeface="Times New Roman" panose="02020603050405020304" pitchFamily="18" charset="0"/>
                <a:cs typeface="Times New Roman" panose="02020603050405020304" pitchFamily="18" charset="0"/>
              </a:rPr>
              <a:t>(); </a:t>
            </a:r>
          </a:p>
          <a:p>
            <a:r>
              <a:rPr lang="en-IN" sz="900" b="1" dirty="0">
                <a:latin typeface="Times New Roman" panose="02020603050405020304" pitchFamily="18" charset="0"/>
                <a:cs typeface="Times New Roman" panose="02020603050405020304" pitchFamily="18" charset="0"/>
              </a:rPr>
              <a:t>            }</a:t>
            </a:r>
          </a:p>
          <a:p>
            <a:r>
              <a:rPr lang="en-IN" sz="900" b="1" dirty="0">
                <a:latin typeface="Times New Roman" panose="02020603050405020304" pitchFamily="18" charset="0"/>
                <a:cs typeface="Times New Roman" panose="02020603050405020304" pitchFamily="18" charset="0"/>
              </a:rPr>
              <a:t>        }</a:t>
            </a:r>
          </a:p>
          <a:p>
            <a:r>
              <a:rPr lang="en-IN" sz="900" b="1" dirty="0">
                <a:latin typeface="Times New Roman" panose="02020603050405020304" pitchFamily="18" charset="0"/>
                <a:cs typeface="Times New Roman" panose="02020603050405020304" pitchFamily="18" charset="0"/>
              </a:rPr>
              <a:t>    }</a:t>
            </a:r>
          </a:p>
          <a:p>
            <a:r>
              <a:rPr lang="en-IN" sz="900"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43</a:t>
            </a:fld>
            <a:endParaRPr lang="en-IN"/>
          </a:p>
        </p:txBody>
      </p:sp>
    </p:spTree>
    <p:extLst>
      <p:ext uri="{BB962C8B-B14F-4D97-AF65-F5344CB8AC3E}">
        <p14:creationId xmlns:p14="http://schemas.microsoft.com/office/powerpoint/2010/main" val="3870557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068639-DAEF-4534-B232-8D158F04ED16}"/>
              </a:ext>
            </a:extLst>
          </p:cNvPr>
          <p:cNvSpPr>
            <a:spLocks noGrp="1"/>
          </p:cNvSpPr>
          <p:nvPr>
            <p:ph type="body" sz="quarter" idx="12"/>
          </p:nvPr>
        </p:nvSpPr>
        <p:spPr>
          <a:xfrm>
            <a:off x="545642" y="2673043"/>
            <a:ext cx="10525125" cy="701731"/>
          </a:xfrm>
        </p:spPr>
        <p:txBody>
          <a:bodyPr/>
          <a:lstStyle/>
          <a:p>
            <a:r>
              <a:rPr lang="en-IN" dirty="0" smtClean="0">
                <a:latin typeface="Times New Roman" panose="02020603050405020304" pitchFamily="18" charset="0"/>
                <a:cs typeface="Times New Roman" panose="02020603050405020304" pitchFamily="18" charset="0"/>
              </a:rPr>
              <a:t>                               Thank you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B78F59F-7F70-4D93-A9B7-BB930F8F3606}"/>
              </a:ext>
            </a:extLst>
          </p:cNvPr>
          <p:cNvSpPr>
            <a:spLocks noGrp="1"/>
          </p:cNvSpPr>
          <p:nvPr>
            <p:ph type="sldNum" sz="quarter" idx="4294967295"/>
          </p:nvPr>
        </p:nvSpPr>
        <p:spPr>
          <a:xfrm>
            <a:off x="0" y="6388100"/>
            <a:ext cx="369888" cy="263525"/>
          </a:xfrm>
        </p:spPr>
        <p:txBody>
          <a:bodyPr/>
          <a:lstStyle/>
          <a:p>
            <a:fld id="{0879F475-59B1-4993-848A-C2B683DE9AF5}" type="slidenum">
              <a:rPr lang="en-IN" smtClean="0"/>
              <a:pPr/>
              <a:t>44</a:t>
            </a:fld>
            <a:endParaRPr lang="en-IN"/>
          </a:p>
        </p:txBody>
      </p:sp>
    </p:spTree>
    <p:extLst>
      <p:ext uri="{BB962C8B-B14F-4D97-AF65-F5344CB8AC3E}">
        <p14:creationId xmlns:p14="http://schemas.microsoft.com/office/powerpoint/2010/main" val="991408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4268" y="1"/>
            <a:ext cx="11962614" cy="6297104"/>
          </a:xfrm>
          <a:prstGeom prst="rect">
            <a:avLst/>
          </a:prstGeom>
        </p:spPr>
      </p:pic>
      <p:sp>
        <p:nvSpPr>
          <p:cNvPr id="4" name="Slide Number Placeholder 3"/>
          <p:cNvSpPr>
            <a:spLocks noGrp="1"/>
          </p:cNvSpPr>
          <p:nvPr>
            <p:ph type="sldNum" sz="quarter" idx="15"/>
          </p:nvPr>
        </p:nvSpPr>
        <p:spPr/>
        <p:txBody>
          <a:bodyPr/>
          <a:lstStyle/>
          <a:p>
            <a:fld id="{0879F475-59B1-4993-848A-C2B683DE9AF5}" type="slidenum">
              <a:rPr lang="en-IN" smtClean="0"/>
              <a:pPr/>
              <a:t>5</a:t>
            </a:fld>
            <a:endParaRPr lang="en-IN"/>
          </a:p>
        </p:txBody>
      </p:sp>
    </p:spTree>
    <p:extLst>
      <p:ext uri="{BB962C8B-B14F-4D97-AF65-F5344CB8AC3E}">
        <p14:creationId xmlns:p14="http://schemas.microsoft.com/office/powerpoint/2010/main" val="85802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IN" dirty="0">
                <a:effectLst/>
                <a:latin typeface="Times New Roman" panose="02020603050405020304" pitchFamily="18" charset="0"/>
                <a:cs typeface="Times New Roman" panose="02020603050405020304" pitchFamily="18" charset="0"/>
              </a:rPr>
              <a:t>Types of </a:t>
            </a:r>
            <a:r>
              <a:rPr lang="en-IN" dirty="0" smtClean="0">
                <a:effectLst/>
                <a:latin typeface="Times New Roman" panose="02020603050405020304" pitchFamily="18" charset="0"/>
                <a:cs typeface="Times New Roman" panose="02020603050405020304" pitchFamily="18" charset="0"/>
              </a:rPr>
              <a:t>Exceptions:</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6</a:t>
            </a:fld>
            <a:endParaRPr lang="en-IN"/>
          </a:p>
        </p:txBody>
      </p:sp>
      <p:pic>
        <p:nvPicPr>
          <p:cNvPr id="5" name="Picture 4"/>
          <p:cNvPicPr>
            <a:picLocks noChangeAspect="1"/>
          </p:cNvPicPr>
          <p:nvPr/>
        </p:nvPicPr>
        <p:blipFill>
          <a:blip r:embed="rId2"/>
          <a:stretch>
            <a:fillRect/>
          </a:stretch>
        </p:blipFill>
        <p:spPr>
          <a:xfrm>
            <a:off x="463550" y="1282046"/>
            <a:ext cx="10028483" cy="4949072"/>
          </a:xfrm>
          <a:prstGeom prst="rect">
            <a:avLst/>
          </a:prstGeom>
        </p:spPr>
      </p:pic>
    </p:spTree>
    <p:extLst>
      <p:ext uri="{BB962C8B-B14F-4D97-AF65-F5344CB8AC3E}">
        <p14:creationId xmlns:p14="http://schemas.microsoft.com/office/powerpoint/2010/main" val="143185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2"/>
            <a:ext cx="11260279" cy="4311853"/>
          </a:xfrm>
        </p:spPr>
        <p:txBody>
          <a:bodyPr>
            <a:normAutofit fontScale="92500" lnSpcReduction="20000"/>
          </a:bodyPr>
          <a:lstStyle/>
          <a:p>
            <a:r>
              <a:rPr lang="en-IN" b="1" dirty="0">
                <a:latin typeface="Times New Roman" panose="02020603050405020304" pitchFamily="18" charset="0"/>
                <a:cs typeface="Times New Roman" panose="02020603050405020304" pitchFamily="18" charset="0"/>
              </a:rPr>
              <a:t>Built-in </a:t>
            </a:r>
            <a:r>
              <a:rPr lang="en-IN" b="1" dirty="0" smtClean="0">
                <a:latin typeface="Times New Roman" panose="02020603050405020304" pitchFamily="18" charset="0"/>
                <a:cs typeface="Times New Roman" panose="02020603050405020304" pitchFamily="18" charset="0"/>
              </a:rPr>
              <a:t>Exceptions</a:t>
            </a:r>
          </a:p>
          <a:p>
            <a:pPr marL="1028700" lvl="1"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Checked Exception</a:t>
            </a:r>
          </a:p>
          <a:p>
            <a:pPr marL="1028700" lvl="1"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Unchecked Exception</a:t>
            </a:r>
            <a:r>
              <a:rPr lang="en-IN" dirty="0"/>
              <a:t> </a:t>
            </a:r>
            <a:endParaRPr lang="en-IN" dirty="0" smtClean="0"/>
          </a:p>
          <a:p>
            <a:r>
              <a:rPr lang="en-IN" b="1" dirty="0">
                <a:latin typeface="Times New Roman" panose="02020603050405020304" pitchFamily="18" charset="0"/>
                <a:cs typeface="Times New Roman" panose="02020603050405020304" pitchFamily="18" charset="0"/>
              </a:rPr>
              <a:t>User-Defined </a:t>
            </a:r>
            <a:r>
              <a:rPr lang="en-IN" b="1" dirty="0" smtClean="0">
                <a:latin typeface="Times New Roman" panose="02020603050405020304" pitchFamily="18" charset="0"/>
                <a:cs typeface="Times New Roman" panose="02020603050405020304" pitchFamily="18" charset="0"/>
              </a:rPr>
              <a:t>Exceptions</a:t>
            </a:r>
          </a:p>
          <a:p>
            <a:r>
              <a:rPr lang="en-US" sz="2200" b="1" dirty="0">
                <a:latin typeface="Times New Roman" panose="02020603050405020304" pitchFamily="18" charset="0"/>
                <a:cs typeface="Times New Roman" panose="02020603050405020304" pitchFamily="18" charset="0"/>
              </a:rPr>
              <a:t>Let us discuss the above-defined listed exception that is as follows</a:t>
            </a:r>
            <a:r>
              <a:rPr lang="en-US" sz="2200" b="1" dirty="0" smtClean="0">
                <a:latin typeface="Times New Roman" panose="02020603050405020304" pitchFamily="18" charset="0"/>
                <a:cs typeface="Times New Roman" panose="02020603050405020304" pitchFamily="18" charset="0"/>
              </a:rPr>
              <a:t>:</a:t>
            </a:r>
          </a:p>
          <a:p>
            <a:pPr fontAlgn="base"/>
            <a:r>
              <a:rPr lang="en-US" sz="2200" b="1" dirty="0">
                <a:latin typeface="Times New Roman" panose="02020603050405020304" pitchFamily="18" charset="0"/>
                <a:cs typeface="Times New Roman" panose="02020603050405020304" pitchFamily="18" charset="0"/>
              </a:rPr>
              <a:t>1. Built-in Exceptions</a:t>
            </a:r>
          </a:p>
          <a:p>
            <a:pPr fontAlgn="base"/>
            <a:r>
              <a:rPr lang="en-US" sz="2200" b="1" dirty="0">
                <a:latin typeface="Times New Roman" panose="02020603050405020304" pitchFamily="18" charset="0"/>
                <a:cs typeface="Times New Roman" panose="02020603050405020304" pitchFamily="18" charset="0"/>
              </a:rPr>
              <a:t>Built-in exceptions are the exceptions that are available in Java libraries. These exceptions are suitable to explain certain error situations.</a:t>
            </a:r>
          </a:p>
          <a:p>
            <a:pPr fontAlgn="base"/>
            <a:r>
              <a:rPr lang="en-US" sz="2200" b="1" dirty="0">
                <a:latin typeface="Times New Roman" panose="02020603050405020304" pitchFamily="18" charset="0"/>
                <a:cs typeface="Times New Roman" panose="02020603050405020304" pitchFamily="18" charset="0"/>
              </a:rPr>
              <a:t>Checked Exceptions: Checked exceptions are called compile-time exceptions because these exceptions are checked at compile-time by the compiler.</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p>
          <a:p>
            <a:pPr fontAlgn="base"/>
            <a:r>
              <a:rPr lang="en-US" sz="2200" b="1" dirty="0">
                <a:latin typeface="Times New Roman" panose="02020603050405020304" pitchFamily="18" charset="0"/>
                <a:cs typeface="Times New Roman" panose="02020603050405020304" pitchFamily="18" charset="0"/>
              </a:rPr>
              <a:t>Unchecked Exceptions: The unchecked exceptions are just opposite to the checked exceptions. The compiler will not check these exceptions at compile time. In simple words, if a program throws an unchecked exception, and even if we didn’t handle or declare it, the program would not give a compilation error.</a:t>
            </a:r>
          </a:p>
          <a:p>
            <a:endParaRPr lang="en-IN" b="1" dirty="0" smtClean="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Exceptions can be categorized in two ways: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7</a:t>
            </a:fld>
            <a:endParaRPr lang="en-IN"/>
          </a:p>
        </p:txBody>
      </p:sp>
    </p:spTree>
    <p:extLst>
      <p:ext uri="{BB962C8B-B14F-4D97-AF65-F5344CB8AC3E}">
        <p14:creationId xmlns:p14="http://schemas.microsoft.com/office/powerpoint/2010/main" val="172166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509816"/>
          </a:xfrm>
        </p:spPr>
        <p:txBody>
          <a:bodyPr>
            <a:normAutofit/>
          </a:bodyPr>
          <a:lstStyle/>
          <a:p>
            <a:r>
              <a:rPr lang="en-US" b="1" dirty="0">
                <a:latin typeface="Times New Roman" panose="02020603050405020304" pitchFamily="18" charset="0"/>
                <a:cs typeface="Times New Roman" panose="02020603050405020304" pitchFamily="18" charset="0"/>
              </a:rPr>
              <a:t>Sometimes, the built-in exceptions in Java are not able to describe a certain situation. In such cases, users can also create exceptions, which are called ‘user-defined Exceptions’. </a:t>
            </a:r>
            <a:endParaRPr lang="en-US" b="1" dirty="0" smtClean="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The </a:t>
            </a:r>
            <a:r>
              <a:rPr lang="en-US" b="1" i="1" dirty="0">
                <a:latin typeface="Times New Roman" panose="02020603050405020304" pitchFamily="18" charset="0"/>
                <a:cs typeface="Times New Roman" panose="02020603050405020304" pitchFamily="18" charset="0"/>
              </a:rPr>
              <a:t>advantages of Exception Handling in Java </a:t>
            </a:r>
            <a:r>
              <a:rPr lang="en-US" b="1" dirty="0">
                <a:latin typeface="Times New Roman" panose="02020603050405020304" pitchFamily="18" charset="0"/>
                <a:cs typeface="Times New Roman" panose="02020603050405020304" pitchFamily="18" charset="0"/>
              </a:rPr>
              <a:t>are as follows:</a:t>
            </a:r>
          </a:p>
          <a:p>
            <a:pPr marL="1028700" lvl="1"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Provision to Complete Program Execution</a:t>
            </a:r>
          </a:p>
          <a:p>
            <a:pPr marL="1028700" lvl="1"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Easy Identification of Program Code and Error-Handling Code</a:t>
            </a:r>
          </a:p>
          <a:p>
            <a:pPr marL="1028700" lvl="1"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Propagation of Errors</a:t>
            </a:r>
          </a:p>
          <a:p>
            <a:pPr marL="1028700" lvl="1"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Meaningful Error Reporting</a:t>
            </a:r>
          </a:p>
          <a:p>
            <a:pPr marL="1028700" lvl="1"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Identifying Error Types</a:t>
            </a:r>
          </a:p>
          <a:p>
            <a:pPr marL="10287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Methods to print the Exception information</a:t>
            </a:r>
            <a:r>
              <a:rPr lang="en-US" b="1" dirty="0" smtClean="0">
                <a:latin typeface="Times New Roman" panose="02020603050405020304" pitchFamily="18" charset="0"/>
                <a:cs typeface="Times New Roman" panose="02020603050405020304" pitchFamily="18" charset="0"/>
              </a:rPr>
              <a:t>:</a:t>
            </a:r>
          </a:p>
          <a:p>
            <a:r>
              <a:rPr lang="en-IN" b="1" dirty="0"/>
              <a:t>1. </a:t>
            </a:r>
            <a:r>
              <a:rPr lang="en-IN" b="1" dirty="0" err="1"/>
              <a:t>printStackTrace</a:t>
            </a:r>
            <a:r>
              <a:rPr lang="en-IN" b="1" dirty="0"/>
              <a:t>()</a:t>
            </a:r>
          </a:p>
          <a:p>
            <a:r>
              <a:rPr lang="en-US" b="1" dirty="0">
                <a:latin typeface="Times New Roman" panose="02020603050405020304" pitchFamily="18" charset="0"/>
                <a:cs typeface="Times New Roman" panose="02020603050405020304" pitchFamily="18" charset="0"/>
              </a:rPr>
              <a:t>This method prints exception information in the format of the Name of the exception: description of the exception, stack trace.</a:t>
            </a:r>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effectLst/>
                <a:latin typeface="Times New Roman" panose="02020603050405020304" pitchFamily="18" charset="0"/>
                <a:cs typeface="Times New Roman" panose="02020603050405020304" pitchFamily="18" charset="0"/>
              </a:rPr>
              <a:t>2. User-Defined Exceptions:</a:t>
            </a:r>
            <a:r>
              <a:rPr lang="en-IN" dirty="0">
                <a:effectLst/>
              </a:rPr>
              <a:t/>
            </a:r>
            <a:br>
              <a:rPr lang="en-IN" dirty="0">
                <a:effectLst/>
              </a:rPr>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8</a:t>
            </a:fld>
            <a:endParaRPr lang="en-IN"/>
          </a:p>
        </p:txBody>
      </p:sp>
    </p:spTree>
    <p:extLst>
      <p:ext uri="{BB962C8B-B14F-4D97-AF65-F5344CB8AC3E}">
        <p14:creationId xmlns:p14="http://schemas.microsoft.com/office/powerpoint/2010/main" val="250549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358219"/>
            <a:ext cx="11260279" cy="5637228"/>
          </a:xfrm>
        </p:spPr>
        <p:txBody>
          <a:bodyPr>
            <a:normAutofit fontScale="92500" lnSpcReduction="20000"/>
          </a:bodyPr>
          <a:lstStyle/>
          <a:p>
            <a:r>
              <a:rPr lang="en-IN" b="1" dirty="0">
                <a:latin typeface="Times New Roman" panose="02020603050405020304" pitchFamily="18" charset="0"/>
                <a:cs typeface="Times New Roman" panose="02020603050405020304" pitchFamily="18" charset="0"/>
              </a:rPr>
              <a:t>//program to print the exception information using </a:t>
            </a:r>
            <a:r>
              <a:rPr lang="en-IN" b="1" dirty="0" err="1">
                <a:latin typeface="Times New Roman" panose="02020603050405020304" pitchFamily="18" charset="0"/>
                <a:cs typeface="Times New Roman" panose="02020603050405020304" pitchFamily="18" charset="0"/>
              </a:rPr>
              <a:t>printStackTrace</a:t>
            </a:r>
            <a:r>
              <a:rPr lang="en-IN" b="1" dirty="0">
                <a:latin typeface="Times New Roman" panose="02020603050405020304" pitchFamily="18" charset="0"/>
                <a:cs typeface="Times New Roman" panose="02020603050405020304" pitchFamily="18" charset="0"/>
              </a:rPr>
              <a:t>() method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import java.io.*;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class </a:t>
            </a:r>
            <a:r>
              <a:rPr lang="en-IN" b="1" dirty="0" smtClean="0">
                <a:latin typeface="Times New Roman" panose="02020603050405020304" pitchFamily="18" charset="0"/>
                <a:cs typeface="Times New Roman" panose="02020603050405020304" pitchFamily="18" charset="0"/>
              </a:rPr>
              <a:t>Sample </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public static void main (String[]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a=5;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b=0; </a:t>
            </a:r>
          </a:p>
          <a:p>
            <a:r>
              <a:rPr lang="en-IN" b="1" dirty="0">
                <a:latin typeface="Times New Roman" panose="02020603050405020304" pitchFamily="18" charset="0"/>
                <a:cs typeface="Times New Roman" panose="02020603050405020304" pitchFamily="18" charset="0"/>
              </a:rPr>
              <a:t>		try{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(a/b); </a:t>
            </a:r>
          </a:p>
          <a:p>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	catch(</a:t>
            </a:r>
            <a:r>
              <a:rPr lang="en-IN" b="1" dirty="0" err="1">
                <a:latin typeface="Times New Roman" panose="02020603050405020304" pitchFamily="18" charset="0"/>
                <a:cs typeface="Times New Roman" panose="02020603050405020304" pitchFamily="18" charset="0"/>
              </a:rPr>
              <a:t>ArithmeticException</a:t>
            </a:r>
            <a:r>
              <a:rPr lang="en-IN" b="1" dirty="0">
                <a:latin typeface="Times New Roman" panose="02020603050405020304" pitchFamily="18" charset="0"/>
                <a:cs typeface="Times New Roman" panose="02020603050405020304" pitchFamily="18" charset="0"/>
              </a:rPr>
              <a:t> e){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e.printStackTrace</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5"/>
          </p:nvPr>
        </p:nvSpPr>
        <p:spPr/>
        <p:txBody>
          <a:bodyPr/>
          <a:lstStyle/>
          <a:p>
            <a:fld id="{0879F475-59B1-4993-848A-C2B683DE9AF5}" type="slidenum">
              <a:rPr lang="en-IN" smtClean="0"/>
              <a:pPr/>
              <a:t>9</a:t>
            </a:fld>
            <a:endParaRPr lang="en-IN"/>
          </a:p>
        </p:txBody>
      </p:sp>
    </p:spTree>
    <p:extLst>
      <p:ext uri="{BB962C8B-B14F-4D97-AF65-F5344CB8AC3E}">
        <p14:creationId xmlns:p14="http://schemas.microsoft.com/office/powerpoint/2010/main" val="26733268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DD39DAD7772647B41C8FE861EEA391" ma:contentTypeVersion="15" ma:contentTypeDescription="Create a new document." ma:contentTypeScope="" ma:versionID="8360c95a2f62bf75c1caa6825518678e">
  <xsd:schema xmlns:xsd="http://www.w3.org/2001/XMLSchema" xmlns:xs="http://www.w3.org/2001/XMLSchema" xmlns:p="http://schemas.microsoft.com/office/2006/metadata/properties" xmlns:ns3="68319706-930a-435e-b76e-f1bb4b3746a4" xmlns:ns4="98c4397e-77a1-4be1-bada-f3fa4bdd655c" targetNamespace="http://schemas.microsoft.com/office/2006/metadata/properties" ma:root="true" ma:fieldsID="84775e9745987ca7bb9d40a825b219ad" ns3:_="" ns4:_="">
    <xsd:import namespace="68319706-930a-435e-b76e-f1bb4b3746a4"/>
    <xsd:import namespace="98c4397e-77a1-4be1-bada-f3fa4bdd655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GenerationTime" minOccurs="0"/>
                <xsd:element ref="ns4:MediaServiceEventHashCode" minOccurs="0"/>
                <xsd:element ref="ns4:MediaServiceOCR" minOccurs="0"/>
                <xsd:element ref="ns4:_activity" minOccurs="0"/>
                <xsd:element ref="ns4:MediaServiceObjectDetectorVersions" minOccurs="0"/>
                <xsd:element ref="ns4:MediaServiceSystemTag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319706-930a-435e-b76e-f1bb4b3746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8c4397e-77a1-4be1-bada-f3fa4bdd655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8c4397e-77a1-4be1-bada-f3fa4bdd655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1205A4-BB8A-4316-BDD9-077E49E564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319706-930a-435e-b76e-f1bb4b3746a4"/>
    <ds:schemaRef ds:uri="98c4397e-77a1-4be1-bada-f3fa4bdd65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CC0D78-2BF2-438E-9FC7-FFC8AB5E6204}">
  <ds:schemaRefs>
    <ds:schemaRef ds:uri="http://www.w3.org/XML/1998/namespace"/>
    <ds:schemaRef ds:uri="http://purl.org/dc/terms/"/>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98c4397e-77a1-4be1-bada-f3fa4bdd655c"/>
    <ds:schemaRef ds:uri="http://schemas.microsoft.com/office/infopath/2007/PartnerControls"/>
    <ds:schemaRef ds:uri="68319706-930a-435e-b76e-f1bb4b3746a4"/>
    <ds:schemaRef ds:uri="http://purl.org/dc/dcmitype/"/>
  </ds:schemaRefs>
</ds:datastoreItem>
</file>

<file path=customXml/itemProps3.xml><?xml version="1.0" encoding="utf-8"?>
<ds:datastoreItem xmlns:ds="http://schemas.openxmlformats.org/officeDocument/2006/customXml" ds:itemID="{D7500125-760C-4DA8-83C8-ACF4A641C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4415</TotalTime>
  <Words>2035</Words>
  <Application>Microsoft Office PowerPoint</Application>
  <PresentationFormat>Widescreen</PresentationFormat>
  <Paragraphs>586</Paragraphs>
  <Slides>44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9" baseType="lpstr">
      <vt:lpstr>Arial</vt:lpstr>
      <vt:lpstr>Consolas</vt:lpstr>
      <vt:lpstr>Times New Roman</vt:lpstr>
      <vt:lpstr>1_Office Theme</vt:lpstr>
      <vt:lpstr>think-cell Slide</vt:lpstr>
      <vt:lpstr>PowerPoint Presentation</vt:lpstr>
      <vt:lpstr>Exception Handling in Java :</vt:lpstr>
      <vt:lpstr>What are Java Exceptions?</vt:lpstr>
      <vt:lpstr>PowerPoint Presentation</vt:lpstr>
      <vt:lpstr>PowerPoint Presentation</vt:lpstr>
      <vt:lpstr>Types of Exceptions:</vt:lpstr>
      <vt:lpstr>Exceptions can be categorized in two ways:</vt:lpstr>
      <vt:lpstr>2. User-Defined Exceptions: </vt:lpstr>
      <vt:lpstr>PowerPoint Presentation</vt:lpstr>
      <vt:lpstr>2. toString() </vt:lpstr>
      <vt:lpstr>3. getMessage() </vt:lpstr>
      <vt:lpstr>How Programmer Handle an Exception?</vt:lpstr>
      <vt:lpstr>PowerPoint Presentation</vt:lpstr>
      <vt:lpstr>PowerPoint Presentation</vt:lpstr>
      <vt:lpstr>PowerPoint Presentation</vt:lpstr>
      <vt:lpstr>PowerPoint Presentation</vt:lpstr>
      <vt:lpstr>throw and throws in Java</vt:lpstr>
      <vt:lpstr>PowerPoint Presentation</vt:lpstr>
      <vt:lpstr>Java throws :</vt:lpstr>
      <vt:lpstr>PowerPoint Presentation</vt:lpstr>
      <vt:lpstr>Try Catch Finally</vt:lpstr>
      <vt:lpstr>Interfaces in Java :</vt:lpstr>
      <vt:lpstr>Syntax for Java Interfaces :</vt:lpstr>
      <vt:lpstr>PowerPoint Presentation</vt:lpstr>
      <vt:lpstr>PowerPoint Presentation</vt:lpstr>
      <vt:lpstr>PowerPoint Presentation</vt:lpstr>
      <vt:lpstr>Java Interfaces Examples</vt:lpstr>
      <vt:lpstr>Multiple Inheritance in Java Using Interface :</vt:lpstr>
      <vt:lpstr>PowerPoint Presentation</vt:lpstr>
      <vt:lpstr>PowerPoint Presentation</vt:lpstr>
      <vt:lpstr>PowerPoint Presentation</vt:lpstr>
      <vt:lpstr>Extending Interfaces :</vt:lpstr>
      <vt:lpstr>The Java I/O Filter :</vt:lpstr>
      <vt:lpstr>PowerPoint Presentation</vt:lpstr>
      <vt:lpstr>PowerPoint Presentation</vt:lpstr>
      <vt:lpstr>Output Stream :</vt:lpstr>
      <vt:lpstr>PowerPoint Presentation</vt:lpstr>
      <vt:lpstr>PowerPoint Presentation</vt:lpstr>
      <vt:lpstr>Stream filter() in Java :</vt:lpstr>
      <vt:lpstr>PowerPoint Presentation</vt:lpstr>
      <vt:lpstr>Byte Stream :</vt:lpstr>
      <vt:lpstr>Syntax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Poornima Sivakumar [UNext]</dc:creator>
  <cp:lastModifiedBy>Murali Mohan M</cp:lastModifiedBy>
  <cp:revision>59</cp:revision>
  <dcterms:created xsi:type="dcterms:W3CDTF">2023-04-07T11:31:48Z</dcterms:created>
  <dcterms:modified xsi:type="dcterms:W3CDTF">2024-01-12T18:47:00Z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0x01010012DD39DAD7772647B41C8FE861EEA391</vt:lpwstr>
  </property>
</Properties>
</file>