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7" r:id="rId48"/>
    <p:sldId id="326" r:id="rId49"/>
    <p:sldId id="279" r:id="rId50"/>
    <p:sldId id="28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765D8-8203-4D56-B2D2-2112DAC137AB}" v="776" dt="2023-09-11T04:05:55.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1.png"/><Relationship Id="rId1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8831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5218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01425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44707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Slide Number Placeholder 6">
            <a:extLst>
              <a:ext uri="{FF2B5EF4-FFF2-40B4-BE49-F238E27FC236}">
                <a16:creationId xmlns:a16="http://schemas.microsoft.com/office/drawing/2014/main" id="{BA9AD6EA-2DF8-5939-A506-F16ED13A9C13}"/>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42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lide Number Placeholder 6">
            <a:extLst>
              <a:ext uri="{FF2B5EF4-FFF2-40B4-BE49-F238E27FC236}">
                <a16:creationId xmlns:a16="http://schemas.microsoft.com/office/drawing/2014/main" id="{5BC24487-9FB9-A0A9-4AE2-22B5874BD39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3974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45F7-077C-499A-8055-91596D906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F332D-3CDC-4D8E-AD43-5255978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1AA2DA-8D81-486B-A333-D1BC8D8F7179}"/>
              </a:ext>
            </a:extLst>
          </p:cNvPr>
          <p:cNvSpPr>
            <a:spLocks noGrp="1"/>
          </p:cNvSpPr>
          <p:nvPr>
            <p:ph type="dt" sz="half" idx="10"/>
          </p:nvPr>
        </p:nvSpPr>
        <p:spPr/>
        <p:txBody>
          <a:bodyPr/>
          <a:lstStyle/>
          <a:p>
            <a:fld id="{070803EA-7A94-4882-A808-A9D283A70C8C}" type="datetimeFigureOut">
              <a:rPr lang="en-IN" smtClean="0"/>
              <a:t>13-01-2024</a:t>
            </a:fld>
            <a:endParaRPr lang="en-IN"/>
          </a:p>
        </p:txBody>
      </p:sp>
      <p:sp>
        <p:nvSpPr>
          <p:cNvPr id="5" name="Footer Placeholder 4">
            <a:extLst>
              <a:ext uri="{FF2B5EF4-FFF2-40B4-BE49-F238E27FC236}">
                <a16:creationId xmlns:a16="http://schemas.microsoft.com/office/drawing/2014/main" id="{FCD47D43-8D93-4BE1-8F2D-B5D8C344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C2BC95-0468-4C4D-A96E-725682014F2C}"/>
              </a:ext>
            </a:extLst>
          </p:cNvPr>
          <p:cNvSpPr>
            <a:spLocks noGrp="1"/>
          </p:cNvSpPr>
          <p:nvPr>
            <p:ph type="sldNum" sz="quarter" idx="12"/>
          </p:nvPr>
        </p:nvSpPr>
        <p:spPr/>
        <p:txBody>
          <a:bodyPr/>
          <a:lstStyle/>
          <a:p>
            <a:fld id="{367022E3-7B7B-4DC1-931E-C9E2C54B9D32}" type="slidenum">
              <a:rPr lang="en-IN" smtClean="0"/>
              <a:t>‹#›</a:t>
            </a:fld>
            <a:endParaRPr lang="en-IN"/>
          </a:p>
        </p:txBody>
      </p:sp>
    </p:spTree>
    <p:extLst>
      <p:ext uri="{BB962C8B-B14F-4D97-AF65-F5344CB8AC3E}">
        <p14:creationId xmlns:p14="http://schemas.microsoft.com/office/powerpoint/2010/main" val="4440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chor="ctr">
            <a:normAutofit/>
          </a:bodyPr>
          <a:lstStyle>
            <a:lvl1pPr>
              <a:defRPr lang="en-US" sz="28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09591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2981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2" y="0"/>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785191" y="6520168"/>
            <a:ext cx="9730409"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E01359E6-7FF4-DDDA-82C4-706E0CE1E15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70204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02018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655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683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1248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65290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 name="think-cell Slide" r:id="rId19" imgW="360" imgH="360" progId="TCLayout.ActiveDocument.1">
                  <p:embed/>
                </p:oleObj>
              </mc:Choice>
              <mc:Fallback>
                <p:oleObj name="think-cell Slide" r:id="rId19"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812051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scaler.com/topics/java/set-in-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caler.com/topics/hashset-in-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generics-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hashing-data-structure/" TargetMode="External"/><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901448B-4337-4854-ACDF-BAADACCDC8E7}"/>
              </a:ext>
            </a:extLst>
          </p:cNvPr>
          <p:cNvSpPr>
            <a:spLocks noGrp="1"/>
          </p:cNvSpPr>
          <p:nvPr>
            <p:ph type="body" sz="quarter" idx="12"/>
          </p:nvPr>
        </p:nvSpPr>
        <p:spPr>
          <a:xfrm>
            <a:off x="464201" y="2773393"/>
            <a:ext cx="10525125" cy="701731"/>
          </a:xfrm>
        </p:spPr>
        <p:txBody>
          <a:bodyPr/>
          <a:lstStyle/>
          <a:p>
            <a:r>
              <a:rPr lang="en-IN" dirty="0" smtClean="0"/>
              <a:t>                        Java Collections </a:t>
            </a:r>
            <a:endParaRPr lang="en-IN" dirty="0"/>
          </a:p>
        </p:txBody>
      </p:sp>
    </p:spTree>
    <p:extLst>
      <p:ext uri="{BB962C8B-B14F-4D97-AF65-F5344CB8AC3E}">
        <p14:creationId xmlns:p14="http://schemas.microsoft.com/office/powerpoint/2010/main" val="313349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a:p>
        </p:txBody>
      </p:sp>
      <p:pic>
        <p:nvPicPr>
          <p:cNvPr id="6" name="Picture 5"/>
          <p:cNvPicPr>
            <a:picLocks noChangeAspect="1"/>
          </p:cNvPicPr>
          <p:nvPr/>
        </p:nvPicPr>
        <p:blipFill>
          <a:blip r:embed="rId2"/>
          <a:stretch>
            <a:fillRect/>
          </a:stretch>
        </p:blipFill>
        <p:spPr>
          <a:xfrm>
            <a:off x="763570" y="0"/>
            <a:ext cx="9662475" cy="3645087"/>
          </a:xfrm>
          <a:prstGeom prst="rect">
            <a:avLst/>
          </a:prstGeom>
        </p:spPr>
      </p:pic>
      <p:pic>
        <p:nvPicPr>
          <p:cNvPr id="7" name="Picture 6"/>
          <p:cNvPicPr>
            <a:picLocks noChangeAspect="1"/>
          </p:cNvPicPr>
          <p:nvPr/>
        </p:nvPicPr>
        <p:blipFill>
          <a:blip r:embed="rId3"/>
          <a:stretch>
            <a:fillRect/>
          </a:stretch>
        </p:blipFill>
        <p:spPr>
          <a:xfrm>
            <a:off x="763570" y="3653619"/>
            <a:ext cx="9720508" cy="2997354"/>
          </a:xfrm>
          <a:prstGeom prst="rect">
            <a:avLst/>
          </a:prstGeom>
        </p:spPr>
      </p:pic>
    </p:spTree>
    <p:extLst>
      <p:ext uri="{BB962C8B-B14F-4D97-AF65-F5344CB8AC3E}">
        <p14:creationId xmlns:p14="http://schemas.microsoft.com/office/powerpoint/2010/main" val="54353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11</a:t>
            </a:fld>
            <a:endParaRPr lang="en-IN"/>
          </a:p>
        </p:txBody>
      </p:sp>
      <p:pic>
        <p:nvPicPr>
          <p:cNvPr id="5" name="Picture 4"/>
          <p:cNvPicPr>
            <a:picLocks noChangeAspect="1"/>
          </p:cNvPicPr>
          <p:nvPr/>
        </p:nvPicPr>
        <p:blipFill>
          <a:blip r:embed="rId2"/>
          <a:stretch>
            <a:fillRect/>
          </a:stretch>
        </p:blipFill>
        <p:spPr>
          <a:xfrm>
            <a:off x="1102936" y="1357460"/>
            <a:ext cx="9785021" cy="3667027"/>
          </a:xfrm>
          <a:prstGeom prst="rect">
            <a:avLst/>
          </a:prstGeom>
        </p:spPr>
      </p:pic>
    </p:spTree>
    <p:extLst>
      <p:ext uri="{BB962C8B-B14F-4D97-AF65-F5344CB8AC3E}">
        <p14:creationId xmlns:p14="http://schemas.microsoft.com/office/powerpoint/2010/main" val="240039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387268"/>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 you must've figured it out from the name itself, that </a:t>
            </a: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 is similar to Arrays. They are also called dynamic arrays. That means it does not have a fixed size. Its size can be increased or decreased if elements are added or removed.</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implements the List Interface</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Since the </a:t>
            </a: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 cannot be used for primitive data types like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char, etc. , we need to use a wrapper class.</a:t>
            </a:r>
          </a:p>
          <a:p>
            <a:endParaRPr lang="en-US" dirty="0"/>
          </a:p>
        </p:txBody>
      </p:sp>
      <p:sp>
        <p:nvSpPr>
          <p:cNvPr id="3" name="Title 2"/>
          <p:cNvSpPr>
            <a:spLocks noGrp="1"/>
          </p:cNvSpPr>
          <p:nvPr>
            <p:ph type="title"/>
          </p:nvPr>
        </p:nvSpPr>
        <p:spPr/>
        <p:txBody>
          <a:bodyPr>
            <a:normAutofit/>
          </a:bodyPr>
          <a:lstStyle/>
          <a:p>
            <a:r>
              <a:rPr lang="en-IN" dirty="0">
                <a:effectLst/>
                <a:latin typeface="Times New Roman" panose="02020603050405020304" pitchFamily="18" charset="0"/>
                <a:cs typeface="Times New Roman" panose="02020603050405020304" pitchFamily="18" charset="0"/>
              </a:rPr>
              <a:t>1. </a:t>
            </a:r>
            <a:r>
              <a:rPr lang="en-IN" dirty="0" err="1" smtClean="0">
                <a:effectLst/>
                <a:latin typeface="Times New Roman" panose="02020603050405020304" pitchFamily="18" charset="0"/>
                <a:cs typeface="Times New Roman" panose="02020603050405020304" pitchFamily="18" charset="0"/>
              </a:rPr>
              <a:t>ArrayList</a:t>
            </a:r>
            <a:r>
              <a:rPr lang="en-IN" dirty="0" smtClean="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12</a:t>
            </a:fld>
            <a:endParaRPr lang="en-IN"/>
          </a:p>
        </p:txBody>
      </p:sp>
      <p:pic>
        <p:nvPicPr>
          <p:cNvPr id="5" name="Picture 4"/>
          <p:cNvPicPr>
            <a:picLocks noChangeAspect="1"/>
          </p:cNvPicPr>
          <p:nvPr/>
        </p:nvPicPr>
        <p:blipFill>
          <a:blip r:embed="rId2"/>
          <a:stretch>
            <a:fillRect/>
          </a:stretch>
        </p:blipFill>
        <p:spPr>
          <a:xfrm>
            <a:off x="3342721" y="3824565"/>
            <a:ext cx="4978656" cy="1282766"/>
          </a:xfrm>
          <a:prstGeom prst="rect">
            <a:avLst/>
          </a:prstGeom>
        </p:spPr>
      </p:pic>
    </p:spTree>
    <p:extLst>
      <p:ext uri="{BB962C8B-B14F-4D97-AF65-F5344CB8AC3E}">
        <p14:creationId xmlns:p14="http://schemas.microsoft.com/office/powerpoint/2010/main" val="396285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25864"/>
            <a:ext cx="11260279" cy="5662309"/>
          </a:xfrm>
        </p:spPr>
        <p:txBody>
          <a:bodyPr>
            <a:normAutofit fontScale="55000" lnSpcReduction="20000"/>
          </a:bodyPr>
          <a:lstStyle/>
          <a:p>
            <a:pPr marL="457200" indent="-457200">
              <a:buAutoNum type="arabicPeriod"/>
            </a:pPr>
            <a:r>
              <a:rPr lang="en-US" sz="2200" b="1" dirty="0" smtClean="0">
                <a:latin typeface="Times New Roman" panose="02020603050405020304" pitchFamily="18" charset="0"/>
                <a:cs typeface="Times New Roman" panose="02020603050405020304" pitchFamily="18" charset="0"/>
              </a:rPr>
              <a:t>Using </a:t>
            </a:r>
            <a:r>
              <a:rPr lang="en-US" sz="2200" b="1" dirty="0">
                <a:latin typeface="Times New Roman" panose="02020603050405020304" pitchFamily="18" charset="0"/>
                <a:cs typeface="Times New Roman" panose="02020603050405020304" pitchFamily="18" charset="0"/>
              </a:rPr>
              <a:t>the add </a:t>
            </a:r>
            <a:r>
              <a:rPr lang="en-US" sz="2200" b="1" dirty="0" smtClean="0">
                <a:latin typeface="Times New Roman" panose="02020603050405020304" pitchFamily="18" charset="0"/>
                <a:cs typeface="Times New Roman" panose="02020603050405020304" pitchFamily="18" charset="0"/>
              </a:rPr>
              <a:t>Keyword</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&lt;Data-Type&gt; </a:t>
            </a:r>
            <a:r>
              <a:rPr lang="en-IN" sz="2200" b="1" dirty="0" err="1">
                <a:latin typeface="Times New Roman" panose="02020603050405020304" pitchFamily="18" charset="0"/>
                <a:cs typeface="Times New Roman" panose="02020603050405020304" pitchFamily="18" charset="0"/>
              </a:rPr>
              <a:t>str</a:t>
            </a:r>
            <a:r>
              <a:rPr lang="en-IN" sz="2200" b="1" dirty="0">
                <a:latin typeface="Times New Roman" panose="02020603050405020304" pitchFamily="18" charset="0"/>
                <a:cs typeface="Times New Roman" panose="02020603050405020304" pitchFamily="18" charset="0"/>
              </a:rPr>
              <a:t> = new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&lt;Data-Type&gt;();</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str.add</a:t>
            </a:r>
            <a:r>
              <a:rPr lang="en-IN" sz="2200" b="1" dirty="0">
                <a:latin typeface="Times New Roman" panose="02020603050405020304" pitchFamily="18" charset="0"/>
                <a:cs typeface="Times New Roman" panose="02020603050405020304" pitchFamily="18" charset="0"/>
              </a:rPr>
              <a:t>(&lt;content&gt;);</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str.add</a:t>
            </a:r>
            <a:r>
              <a:rPr lang="en-IN" sz="2200" b="1" dirty="0">
                <a:latin typeface="Times New Roman" panose="02020603050405020304" pitchFamily="18" charset="0"/>
                <a:cs typeface="Times New Roman" panose="02020603050405020304" pitchFamily="18" charset="0"/>
              </a:rPr>
              <a:t>(&lt;content&gt;);</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str.add</a:t>
            </a:r>
            <a:r>
              <a:rPr lang="en-IN" sz="2200" b="1" dirty="0">
                <a:latin typeface="Times New Roman" panose="02020603050405020304" pitchFamily="18" charset="0"/>
                <a:cs typeface="Times New Roman" panose="02020603050405020304" pitchFamily="18" charset="0"/>
              </a:rPr>
              <a:t>(&lt;content</a:t>
            </a:r>
            <a:r>
              <a:rPr lang="en-IN" sz="2200" b="1" dirty="0" smtClean="0">
                <a:latin typeface="Times New Roman" panose="02020603050405020304" pitchFamily="18" charset="0"/>
                <a:cs typeface="Times New Roman" panose="02020603050405020304" pitchFamily="18" charset="0"/>
              </a:rPr>
              <a:t>&gt;);</a:t>
            </a:r>
          </a:p>
          <a:p>
            <a:r>
              <a:rPr lang="en-IN" sz="2200" b="1" dirty="0" smtClean="0">
                <a:latin typeface="Times New Roman" panose="02020603050405020304" pitchFamily="18" charset="0"/>
                <a:cs typeface="Times New Roman" panose="02020603050405020304" pitchFamily="18" charset="0"/>
              </a:rPr>
              <a:t>Example :</a:t>
            </a:r>
          </a:p>
          <a:p>
            <a:r>
              <a:rPr lang="en-IN" sz="2200" b="1" dirty="0">
                <a:latin typeface="Times New Roman" panose="02020603050405020304" pitchFamily="18" charset="0"/>
                <a:cs typeface="Times New Roman" panose="02020603050405020304" pitchFamily="18" charset="0"/>
              </a:rPr>
              <a:t> //initialising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 using add keyword</a:t>
            </a:r>
          </a:p>
          <a:p>
            <a:r>
              <a:rPr lang="en-IN" sz="2200" b="1" dirty="0">
                <a:latin typeface="Times New Roman" panose="02020603050405020304" pitchFamily="18" charset="0"/>
                <a:cs typeface="Times New Roman" panose="02020603050405020304" pitchFamily="18" charset="0"/>
              </a:rPr>
              <a:t>import </a:t>
            </a:r>
            <a:r>
              <a:rPr lang="en-IN" sz="2200" b="1" dirty="0" err="1">
                <a:latin typeface="Times New Roman" panose="02020603050405020304" pitchFamily="18" charset="0"/>
                <a:cs typeface="Times New Roman" panose="02020603050405020304" pitchFamily="18" charset="0"/>
              </a:rPr>
              <a:t>java.util</a:t>
            </a:r>
            <a:r>
              <a:rPr lang="en-IN" sz="2200" b="1" dirty="0" smtClean="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public class </a:t>
            </a:r>
            <a:r>
              <a:rPr lang="en-IN" sz="2200" b="1" dirty="0" err="1">
                <a:latin typeface="Times New Roman" panose="02020603050405020304" pitchFamily="18" charset="0"/>
                <a:cs typeface="Times New Roman" panose="02020603050405020304" pitchFamily="18" charset="0"/>
              </a:rPr>
              <a:t>ScalerTopics</a:t>
            </a:r>
            <a:r>
              <a:rPr lang="en-IN" sz="2200" b="1" dirty="0">
                <a:latin typeface="Times New Roman" panose="02020603050405020304" pitchFamily="18" charset="0"/>
                <a:cs typeface="Times New Roman" panose="02020603050405020304" pitchFamily="18" charset="0"/>
              </a:rPr>
              <a:t> {</a:t>
            </a:r>
          </a:p>
          <a:p>
            <a:r>
              <a:rPr lang="en-IN" sz="2200" b="1" dirty="0">
                <a:latin typeface="Times New Roman" panose="02020603050405020304" pitchFamily="18" charset="0"/>
                <a:cs typeface="Times New Roman" panose="02020603050405020304" pitchFamily="18" charset="0"/>
              </a:rPr>
              <a:t>    public static void main(String </a:t>
            </a:r>
            <a:r>
              <a:rPr lang="en-IN" sz="2200" b="1" dirty="0" err="1">
                <a:latin typeface="Times New Roman" panose="02020603050405020304" pitchFamily="18" charset="0"/>
                <a:cs typeface="Times New Roman" panose="02020603050405020304" pitchFamily="18" charset="0"/>
              </a:rPr>
              <a:t>args</a:t>
            </a:r>
            <a:r>
              <a:rPr lang="en-IN" sz="2200" b="1" dirty="0">
                <a:latin typeface="Times New Roman" panose="02020603050405020304" pitchFamily="18" charset="0"/>
                <a:cs typeface="Times New Roman" panose="02020603050405020304" pitchFamily="18" charset="0"/>
              </a:rPr>
              <a:t>[])</a:t>
            </a:r>
          </a:p>
          <a:p>
            <a:r>
              <a:rPr lang="en-IN" sz="2200" b="1" dirty="0">
                <a:latin typeface="Times New Roman" panose="02020603050405020304" pitchFamily="18" charset="0"/>
                <a:cs typeface="Times New Roman" panose="02020603050405020304" pitchFamily="18" charset="0"/>
              </a:rPr>
              <a:t>    {</a:t>
            </a:r>
          </a:p>
          <a:p>
            <a:r>
              <a:rPr lang="en-IN" sz="2200" b="1" dirty="0">
                <a:latin typeface="Times New Roman" panose="02020603050405020304" pitchFamily="18" charset="0"/>
                <a:cs typeface="Times New Roman" panose="02020603050405020304" pitchFamily="18" charset="0"/>
              </a:rPr>
              <a:t>        // create an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 of String type</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&lt;String&gt; </a:t>
            </a:r>
            <a:r>
              <a:rPr lang="en-IN" sz="2200" b="1" dirty="0" err="1">
                <a:latin typeface="Times New Roman" panose="02020603050405020304" pitchFamily="18" charset="0"/>
                <a:cs typeface="Times New Roman" panose="02020603050405020304" pitchFamily="18" charset="0"/>
              </a:rPr>
              <a:t>str</a:t>
            </a:r>
            <a:r>
              <a:rPr lang="en-IN" sz="2200" b="1" dirty="0">
                <a:latin typeface="Times New Roman" panose="02020603050405020304" pitchFamily="18" charset="0"/>
                <a:cs typeface="Times New Roman" panose="02020603050405020304" pitchFamily="18" charset="0"/>
              </a:rPr>
              <a:t> = new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&lt;String&gt;();</a:t>
            </a:r>
          </a:p>
          <a:p>
            <a:r>
              <a:rPr lang="en-IN" sz="2200" b="1" dirty="0">
                <a:latin typeface="Times New Roman" panose="02020603050405020304" pitchFamily="18" charset="0"/>
                <a:cs typeface="Times New Roman" panose="02020603050405020304" pitchFamily="18" charset="0"/>
              </a:rPr>
              <a:t>  </a:t>
            </a:r>
          </a:p>
          <a:p>
            <a:r>
              <a:rPr lang="en-IN" sz="2200" b="1" dirty="0">
                <a:latin typeface="Times New Roman" panose="02020603050405020304" pitchFamily="18" charset="0"/>
                <a:cs typeface="Times New Roman" panose="02020603050405020304" pitchFamily="18" charset="0"/>
              </a:rPr>
              <a:t>        // Initialize an </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 with add()</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str.add</a:t>
            </a:r>
            <a:r>
              <a:rPr lang="en-IN" sz="2200" b="1" dirty="0">
                <a:latin typeface="Times New Roman" panose="02020603050405020304" pitchFamily="18" charset="0"/>
                <a:cs typeface="Times New Roman" panose="02020603050405020304" pitchFamily="18" charset="0"/>
              </a:rPr>
              <a:t>("Scaler");</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str.add</a:t>
            </a:r>
            <a:r>
              <a:rPr lang="en-IN" sz="2200" b="1" dirty="0">
                <a:latin typeface="Times New Roman" panose="02020603050405020304" pitchFamily="18" charset="0"/>
                <a:cs typeface="Times New Roman" panose="02020603050405020304" pitchFamily="18" charset="0"/>
              </a:rPr>
              <a:t>("Topics");</a:t>
            </a: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str.add</a:t>
            </a:r>
            <a:r>
              <a:rPr lang="en-IN" sz="2200" b="1" dirty="0">
                <a:latin typeface="Times New Roman" panose="02020603050405020304" pitchFamily="18" charset="0"/>
                <a:cs typeface="Times New Roman" panose="02020603050405020304" pitchFamily="18" charset="0"/>
              </a:rPr>
              <a:t>("Rocks</a:t>
            </a:r>
            <a:r>
              <a:rPr lang="en-IN" sz="2200" b="1" dirty="0" smtClean="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        // to print the </a:t>
            </a:r>
            <a:r>
              <a:rPr lang="en-IN" sz="2200" b="1" dirty="0" err="1">
                <a:latin typeface="Times New Roman" panose="02020603050405020304" pitchFamily="18" charset="0"/>
                <a:cs typeface="Times New Roman" panose="02020603050405020304" pitchFamily="18" charset="0"/>
              </a:rPr>
              <a:t>ArrayList</a:t>
            </a:r>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System.out.println</a:t>
            </a:r>
            <a:r>
              <a:rPr lang="en-IN" sz="2200" b="1" dirty="0">
                <a:latin typeface="Times New Roman" panose="02020603050405020304" pitchFamily="18" charset="0"/>
                <a:cs typeface="Times New Roman" panose="02020603050405020304" pitchFamily="18" charset="0"/>
              </a:rPr>
              <a:t>("</a:t>
            </a:r>
            <a:r>
              <a:rPr lang="en-IN" sz="2200" b="1" dirty="0" err="1">
                <a:latin typeface="Times New Roman" panose="02020603050405020304" pitchFamily="18" charset="0"/>
                <a:cs typeface="Times New Roman" panose="02020603050405020304" pitchFamily="18" charset="0"/>
              </a:rPr>
              <a:t>ArrayList</a:t>
            </a:r>
            <a:r>
              <a:rPr lang="en-IN" sz="2200" b="1" dirty="0">
                <a:latin typeface="Times New Roman" panose="02020603050405020304" pitchFamily="18" charset="0"/>
                <a:cs typeface="Times New Roman" panose="02020603050405020304" pitchFamily="18" charset="0"/>
              </a:rPr>
              <a:t> is" + </a:t>
            </a:r>
            <a:r>
              <a:rPr lang="en-IN" sz="2200" b="1" dirty="0" err="1">
                <a:latin typeface="Times New Roman" panose="02020603050405020304" pitchFamily="18" charset="0"/>
                <a:cs typeface="Times New Roman" panose="02020603050405020304" pitchFamily="18" charset="0"/>
              </a:rPr>
              <a:t>str</a:t>
            </a:r>
            <a:r>
              <a:rPr lang="en-IN" sz="2200" b="1" dirty="0">
                <a:latin typeface="Times New Roman" panose="02020603050405020304" pitchFamily="18" charset="0"/>
                <a:cs typeface="Times New Roman" panose="02020603050405020304" pitchFamily="18" charset="0"/>
              </a:rPr>
              <a:t>);</a:t>
            </a:r>
          </a:p>
          <a:p>
            <a:r>
              <a:rPr lang="en-IN" sz="2200" b="1" dirty="0">
                <a:latin typeface="Times New Roman" panose="02020603050405020304" pitchFamily="18" charset="0"/>
                <a:cs typeface="Times New Roman" panose="02020603050405020304" pitchFamily="18" charset="0"/>
              </a:rPr>
              <a:t>    }</a:t>
            </a:r>
          </a:p>
          <a:p>
            <a:r>
              <a:rPr lang="en-IN" sz="2200" b="1" dirty="0">
                <a:latin typeface="Times New Roman" panose="02020603050405020304" pitchFamily="18" charset="0"/>
                <a:cs typeface="Times New Roman" panose="02020603050405020304" pitchFamily="18" charset="0"/>
              </a:rPr>
              <a:t>}</a:t>
            </a:r>
          </a:p>
          <a:p>
            <a:endParaRPr lang="en-IN" dirty="0"/>
          </a:p>
        </p:txBody>
      </p:sp>
      <p:sp>
        <p:nvSpPr>
          <p:cNvPr id="3" name="Title 2"/>
          <p:cNvSpPr>
            <a:spLocks noGrp="1"/>
          </p:cNvSpPr>
          <p:nvPr>
            <p:ph type="title"/>
          </p:nvPr>
        </p:nvSpPr>
        <p:spPr>
          <a:xfrm>
            <a:off x="463549" y="108066"/>
            <a:ext cx="11260278" cy="713216"/>
          </a:xfrm>
        </p:spPr>
        <p:txBody>
          <a:bodyPr/>
          <a:lstStyle/>
          <a:p>
            <a:r>
              <a:rPr lang="en-US" dirty="0">
                <a:effectLst/>
                <a:latin typeface="Times New Roman" panose="02020603050405020304" pitchFamily="18" charset="0"/>
                <a:cs typeface="Times New Roman" panose="02020603050405020304" pitchFamily="18" charset="0"/>
              </a:rPr>
              <a:t>In order to initialize an </a:t>
            </a:r>
            <a:r>
              <a:rPr lang="en-US" dirty="0" err="1">
                <a:effectLst/>
                <a:latin typeface="Times New Roman" panose="02020603050405020304" pitchFamily="18" charset="0"/>
                <a:cs typeface="Times New Roman" panose="02020603050405020304" pitchFamily="18" charset="0"/>
              </a:rPr>
              <a:t>ArrayList</a:t>
            </a:r>
            <a:r>
              <a:rPr lang="en-US" dirty="0">
                <a:effectLst/>
                <a:latin typeface="Times New Roman" panose="02020603050405020304" pitchFamily="18" charset="0"/>
                <a:cs typeface="Times New Roman" panose="02020603050405020304" pitchFamily="18" charset="0"/>
              </a:rPr>
              <a:t>, there are 3 ways.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13</a:t>
            </a:fld>
            <a:endParaRPr lang="en-IN"/>
          </a:p>
        </p:txBody>
      </p:sp>
    </p:spTree>
    <p:extLst>
      <p:ext uri="{BB962C8B-B14F-4D97-AF65-F5344CB8AC3E}">
        <p14:creationId xmlns:p14="http://schemas.microsoft.com/office/powerpoint/2010/main" val="24616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833700"/>
            <a:ext cx="11260279" cy="5554474"/>
          </a:xfrm>
        </p:spPr>
        <p:txBody>
          <a:bodyPr>
            <a:normAutofit fontScale="55000" lnSpcReduction="20000"/>
          </a:bodyPr>
          <a:lstStyle/>
          <a:p>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&lt;Data-Type&gt;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new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&lt;Data-Type(</a:t>
            </a:r>
            <a:r>
              <a:rPr lang="en-IN" b="1" dirty="0" err="1">
                <a:latin typeface="Times New Roman" panose="02020603050405020304" pitchFamily="18" charset="0"/>
                <a:cs typeface="Times New Roman" panose="02020603050405020304" pitchFamily="18" charset="0"/>
              </a:rPr>
              <a:t>Arrays.asList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A,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B,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C,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Example :</a:t>
            </a:r>
          </a:p>
          <a:p>
            <a:r>
              <a:rPr lang="en-IN" b="1" dirty="0">
                <a:latin typeface="Times New Roman" panose="02020603050405020304" pitchFamily="18" charset="0"/>
                <a:cs typeface="Times New Roman" panose="02020603050405020304" pitchFamily="18" charset="0"/>
              </a:rPr>
              <a:t>// initialise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using </a:t>
            </a:r>
            <a:r>
              <a:rPr lang="en-IN" b="1" dirty="0" err="1">
                <a:latin typeface="Times New Roman" panose="02020603050405020304" pitchFamily="18" charset="0"/>
                <a:cs typeface="Times New Roman" panose="02020603050405020304" pitchFamily="18" charset="0"/>
              </a:rPr>
              <a:t>asList</a:t>
            </a:r>
            <a:r>
              <a:rPr lang="en-IN" b="1" dirty="0">
                <a:latin typeface="Times New Roman" panose="02020603050405020304" pitchFamily="18" charset="0"/>
                <a:cs typeface="Times New Roman" panose="02020603050405020304" pitchFamily="18" charset="0"/>
              </a:rPr>
              <a:t> method</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public class </a:t>
            </a:r>
            <a:r>
              <a:rPr lang="en-IN" b="1" dirty="0" err="1">
                <a:latin typeface="Times New Roman" panose="02020603050405020304" pitchFamily="18" charset="0"/>
                <a:cs typeface="Times New Roman" panose="02020603050405020304" pitchFamily="18" charset="0"/>
              </a:rPr>
              <a:t>ScalerTopics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create an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of String type</a:t>
            </a:r>
          </a:p>
          <a:p>
            <a:r>
              <a:rPr lang="en-IN" b="1" dirty="0">
                <a:latin typeface="Times New Roman" panose="02020603050405020304" pitchFamily="18" charset="0"/>
                <a:cs typeface="Times New Roman" panose="02020603050405020304" pitchFamily="18" charset="0"/>
              </a:rPr>
              <a:t>        // and Initialize an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with </a:t>
            </a:r>
            <a:r>
              <a:rPr lang="en-IN" b="1" dirty="0" err="1">
                <a:latin typeface="Times New Roman" panose="02020603050405020304" pitchFamily="18" charset="0"/>
                <a:cs typeface="Times New Roman" panose="02020603050405020304" pitchFamily="18" charset="0"/>
              </a:rPr>
              <a:t>asList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&lt;String&gt; scaler = new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&lt;String&gt;(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Arrays.asList</a:t>
            </a:r>
            <a:r>
              <a:rPr lang="en-IN" b="1" dirty="0">
                <a:latin typeface="Times New Roman" panose="02020603050405020304" pitchFamily="18" charset="0"/>
                <a:cs typeface="Times New Roman" panose="02020603050405020304" pitchFamily="18" charset="0"/>
              </a:rPr>
              <a:t>("I",</a:t>
            </a:r>
          </a:p>
          <a:p>
            <a:r>
              <a:rPr lang="en-IN" b="1" dirty="0">
                <a:latin typeface="Times New Roman" panose="02020603050405020304" pitchFamily="18" charset="0"/>
                <a:cs typeface="Times New Roman" panose="02020603050405020304" pitchFamily="18" charset="0"/>
              </a:rPr>
              <a:t>                          "love",</a:t>
            </a:r>
          </a:p>
          <a:p>
            <a:r>
              <a:rPr lang="en-IN" b="1" dirty="0">
                <a:latin typeface="Times New Roman" panose="02020603050405020304" pitchFamily="18" charset="0"/>
                <a:cs typeface="Times New Roman" panose="02020603050405020304" pitchFamily="18" charset="0"/>
              </a:rPr>
              <a:t>                          "Java"));</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to print the </a:t>
            </a:r>
            <a:r>
              <a:rPr lang="en-IN" b="1" dirty="0" err="1">
                <a:latin typeface="Times New Roman" panose="02020603050405020304" pitchFamily="18" charset="0"/>
                <a:cs typeface="Times New Roman" panose="02020603050405020304" pitchFamily="18" charset="0"/>
              </a:rPr>
              <a:t>ArrayList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is " + scaler);</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endParaRPr lang="en-IN" dirty="0"/>
          </a:p>
        </p:txBody>
      </p:sp>
      <p:sp>
        <p:nvSpPr>
          <p:cNvPr id="3" name="Title 2"/>
          <p:cNvSpPr>
            <a:spLocks noGrp="1"/>
          </p:cNvSpPr>
          <p:nvPr>
            <p:ph type="title"/>
          </p:nvPr>
        </p:nvSpPr>
        <p:spPr>
          <a:xfrm>
            <a:off x="378709" y="120484"/>
            <a:ext cx="11260278" cy="713216"/>
          </a:xfrm>
        </p:spPr>
        <p:txBody>
          <a:bodyPr>
            <a:normAutofit fontScale="90000"/>
          </a:bodyPr>
          <a:lstStyle/>
          <a:p>
            <a:r>
              <a:rPr lang="en-US" dirty="0">
                <a:effectLst/>
                <a:latin typeface="Times New Roman" panose="02020603050405020304" pitchFamily="18" charset="0"/>
                <a:cs typeface="Times New Roman" panose="02020603050405020304" pitchFamily="18" charset="0"/>
              </a:rPr>
              <a:t>2. Using </a:t>
            </a:r>
            <a:r>
              <a:rPr lang="en-US" dirty="0" err="1">
                <a:effectLst/>
                <a:latin typeface="Times New Roman" panose="02020603050405020304" pitchFamily="18" charset="0"/>
                <a:cs typeface="Times New Roman" panose="02020603050405020304" pitchFamily="18" charset="0"/>
              </a:rPr>
              <a:t>asList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AsList</a:t>
            </a:r>
            <a:r>
              <a:rPr lang="en-US" dirty="0">
                <a:effectLst/>
                <a:latin typeface="Times New Roman" panose="02020603050405020304" pitchFamily="18" charset="0"/>
                <a:cs typeface="Times New Roman" panose="02020603050405020304" pitchFamily="18" charset="0"/>
              </a:rPr>
              <a:t>() method in Java is used to return a fixed-size list backed by the given array.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14</a:t>
            </a:fld>
            <a:endParaRPr lang="en-IN"/>
          </a:p>
        </p:txBody>
      </p:sp>
    </p:spTree>
    <p:extLst>
      <p:ext uri="{BB962C8B-B14F-4D97-AF65-F5344CB8AC3E}">
        <p14:creationId xmlns:p14="http://schemas.microsoft.com/office/powerpoint/2010/main" val="252971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154212"/>
            <a:ext cx="11260279" cy="5133466"/>
          </a:xfrm>
        </p:spPr>
        <p:txBody>
          <a:bodyPr>
            <a:normAutofit fontScale="62500" lnSpcReduction="20000"/>
          </a:bodyPr>
          <a:lstStyle/>
          <a:p>
            <a:r>
              <a:rPr lang="en-IN" b="1" dirty="0">
                <a:latin typeface="Times New Roman" panose="02020603050405020304" pitchFamily="18" charset="0"/>
                <a:cs typeface="Times New Roman" panose="02020603050405020304" pitchFamily="18" charset="0"/>
              </a:rPr>
              <a:t>List&lt;Data-Type&gt;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 new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&lt;&gt;(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List.of</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1,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1,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1, </a:t>
            </a:r>
            <a:r>
              <a:rPr lang="en-IN"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Example :</a:t>
            </a:r>
          </a:p>
          <a:p>
            <a:r>
              <a:rPr lang="en-IN" b="1" dirty="0">
                <a:latin typeface="Times New Roman" panose="02020603050405020304" pitchFamily="18" charset="0"/>
                <a:cs typeface="Times New Roman" panose="02020603050405020304" pitchFamily="18" charset="0"/>
              </a:rPr>
              <a:t>// initialise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using </a:t>
            </a:r>
            <a:r>
              <a:rPr lang="en-IN" b="1" dirty="0" err="1">
                <a:latin typeface="Times New Roman" panose="02020603050405020304" pitchFamily="18" charset="0"/>
                <a:cs typeface="Times New Roman" panose="02020603050405020304" pitchFamily="18" charset="0"/>
              </a:rPr>
              <a:t>List.of</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method</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public class </a:t>
            </a:r>
            <a:r>
              <a:rPr lang="en-IN" b="1" dirty="0" err="1">
                <a:latin typeface="Times New Roman" panose="02020603050405020304" pitchFamily="18" charset="0"/>
                <a:cs typeface="Times New Roman" panose="02020603050405020304" pitchFamily="18" charset="0"/>
              </a:rPr>
              <a:t>ScalerTopics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create an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of String type</a:t>
            </a:r>
          </a:p>
          <a:p>
            <a:r>
              <a:rPr lang="en-IN" b="1" dirty="0">
                <a:latin typeface="Times New Roman" panose="02020603050405020304" pitchFamily="18" charset="0"/>
                <a:cs typeface="Times New Roman" panose="02020603050405020304" pitchFamily="18" charset="0"/>
              </a:rPr>
              <a:t>        // and Initialize an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with </a:t>
            </a:r>
            <a:r>
              <a:rPr lang="en-IN" b="1" dirty="0" err="1">
                <a:latin typeface="Times New Roman" panose="02020603050405020304" pitchFamily="18" charset="0"/>
                <a:cs typeface="Times New Roman" panose="02020603050405020304" pitchFamily="18" charset="0"/>
              </a:rPr>
              <a:t>List.of</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List&lt;String&gt; </a:t>
            </a:r>
            <a:r>
              <a:rPr lang="en-IN" b="1" dirty="0" err="1">
                <a:latin typeface="Times New Roman" panose="02020603050405020304" pitchFamily="18" charset="0"/>
                <a:cs typeface="Times New Roman" panose="02020603050405020304" pitchFamily="18" charset="0"/>
              </a:rPr>
              <a:t>str</a:t>
            </a:r>
            <a:r>
              <a:rPr lang="en-IN" b="1" dirty="0">
                <a:latin typeface="Times New Roman" panose="02020603050405020304" pitchFamily="18" charset="0"/>
                <a:cs typeface="Times New Roman" panose="02020603050405020304" pitchFamily="18" charset="0"/>
              </a:rPr>
              <a:t> = new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&lt;&gt;(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List.of</a:t>
            </a:r>
            <a:r>
              <a:rPr lang="en-IN" b="1" dirty="0">
                <a:latin typeface="Times New Roman" panose="02020603050405020304" pitchFamily="18" charset="0"/>
                <a:cs typeface="Times New Roman" panose="02020603050405020304" pitchFamily="18" charset="0"/>
              </a:rPr>
              <a:t>("Coding",</a:t>
            </a:r>
          </a:p>
          <a:p>
            <a:r>
              <a:rPr lang="en-IN" b="1" dirty="0">
                <a:latin typeface="Times New Roman" panose="02020603050405020304" pitchFamily="18" charset="0"/>
                <a:cs typeface="Times New Roman" panose="02020603050405020304" pitchFamily="18" charset="0"/>
              </a:rPr>
              <a:t>                    "is",</a:t>
            </a:r>
          </a:p>
          <a:p>
            <a:r>
              <a:rPr lang="en-IN" b="1" dirty="0">
                <a:latin typeface="Times New Roman" panose="02020603050405020304" pitchFamily="18" charset="0"/>
                <a:cs typeface="Times New Roman" panose="02020603050405020304" pitchFamily="18" charset="0"/>
              </a:rPr>
              <a:t>                    "Fun"));</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to print the </a:t>
            </a:r>
            <a:r>
              <a:rPr lang="en-IN" b="1" dirty="0" err="1">
                <a:latin typeface="Times New Roman" panose="02020603050405020304" pitchFamily="18" charset="0"/>
                <a:cs typeface="Times New Roman" panose="02020603050405020304" pitchFamily="18" charset="0"/>
              </a:rPr>
              <a:t>ArrayList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is " + </a:t>
            </a:r>
            <a:r>
              <a:rPr lang="en-IN" b="1" dirty="0" err="1">
                <a:latin typeface="Times New Roman" panose="02020603050405020304" pitchFamily="18" charset="0"/>
                <a:cs typeface="Times New Roman" panose="02020603050405020304" pitchFamily="18" charset="0"/>
              </a:rPr>
              <a:t>str</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endParaRPr lang="en-IN" dirty="0"/>
          </a:p>
        </p:txBody>
      </p:sp>
      <p:sp>
        <p:nvSpPr>
          <p:cNvPr id="3" name="Title 2"/>
          <p:cNvSpPr>
            <a:spLocks noGrp="1"/>
          </p:cNvSpPr>
          <p:nvPr>
            <p:ph type="title"/>
          </p:nvPr>
        </p:nvSpPr>
        <p:spPr>
          <a:xfrm>
            <a:off x="463550" y="440995"/>
            <a:ext cx="11260278" cy="713216"/>
          </a:xfrm>
        </p:spPr>
        <p:txBody>
          <a:bodyPr>
            <a:normAutofit fontScale="90000"/>
          </a:bodyPr>
          <a:lstStyle/>
          <a:p>
            <a:r>
              <a:rPr lang="en-US" dirty="0">
                <a:effectLst/>
                <a:latin typeface="Times New Roman" panose="02020603050405020304" pitchFamily="18" charset="0"/>
                <a:cs typeface="Times New Roman" panose="02020603050405020304" pitchFamily="18" charset="0"/>
              </a:rPr>
              <a:t>3. Using </a:t>
            </a:r>
            <a:r>
              <a:rPr lang="en-US" dirty="0" err="1">
                <a:effectLst/>
                <a:latin typeface="Times New Roman" panose="02020603050405020304" pitchFamily="18" charset="0"/>
                <a:cs typeface="Times New Roman" panose="02020603050405020304" pitchFamily="18" charset="0"/>
              </a:rPr>
              <a:t>list.of</a:t>
            </a:r>
            <a:r>
              <a:rPr lang="en-US" dirty="0">
                <a:effectLst/>
                <a:latin typeface="Times New Roman" panose="02020603050405020304" pitchFamily="18" charset="0"/>
                <a:cs typeface="Times New Roman" panose="02020603050405020304" pitchFamily="18" charset="0"/>
              </a:rPr>
              <a:t>() Method It is used to return immutable lists containing the specified elements.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15</a:t>
            </a:fld>
            <a:endParaRPr lang="en-IN"/>
          </a:p>
        </p:txBody>
      </p:sp>
    </p:spTree>
    <p:extLst>
      <p:ext uri="{BB962C8B-B14F-4D97-AF65-F5344CB8AC3E}">
        <p14:creationId xmlns:p14="http://schemas.microsoft.com/office/powerpoint/2010/main" val="428659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41402"/>
            <a:ext cx="11260279" cy="6246771"/>
          </a:xfrm>
        </p:spPr>
        <p:txBody>
          <a:bodyPr>
            <a:noAutofit/>
          </a:bodyPr>
          <a:lstStyle/>
          <a:p>
            <a:r>
              <a:rPr lang="en-IN" sz="1400" b="1" dirty="0" smtClean="0">
                <a:latin typeface="Times New Roman" panose="02020603050405020304" pitchFamily="18" charset="0"/>
                <a:cs typeface="Times New Roman" panose="02020603050405020304" pitchFamily="18" charset="0"/>
              </a:rPr>
              <a:t>Example :</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import </a:t>
            </a:r>
            <a:r>
              <a:rPr lang="en-IN" sz="1400" b="1" dirty="0" err="1">
                <a:latin typeface="Times New Roman" panose="02020603050405020304" pitchFamily="18" charset="0"/>
                <a:cs typeface="Times New Roman" panose="02020603050405020304" pitchFamily="18" charset="0"/>
              </a:rPr>
              <a:t>java.util</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public class </a:t>
            </a:r>
            <a:r>
              <a:rPr lang="en-IN" sz="1400" b="1" dirty="0" err="1">
                <a:latin typeface="Times New Roman" panose="02020603050405020304" pitchFamily="18" charset="0"/>
                <a:cs typeface="Times New Roman" panose="02020603050405020304" pitchFamily="18" charset="0"/>
              </a:rPr>
              <a:t>ScalerTopics</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public static void main(String </a:t>
            </a:r>
            <a:r>
              <a:rPr lang="en-IN" sz="1400" b="1" dirty="0" err="1">
                <a:latin typeface="Times New Roman" panose="02020603050405020304" pitchFamily="18" charset="0"/>
                <a:cs typeface="Times New Roman" panose="02020603050405020304" pitchFamily="18" charset="0"/>
              </a:rPr>
              <a:t>args</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//creating an </a:t>
            </a:r>
            <a:r>
              <a:rPr lang="en-IN" sz="1400" b="1" dirty="0" err="1">
                <a:latin typeface="Times New Roman" panose="02020603050405020304" pitchFamily="18" charset="0"/>
                <a:cs typeface="Times New Roman" panose="02020603050405020304" pitchFamily="18" charset="0"/>
              </a:rPr>
              <a:t>ArrayList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ArrayList</a:t>
            </a:r>
            <a:r>
              <a:rPr lang="en-IN" sz="1400" b="1" dirty="0">
                <a:latin typeface="Times New Roman" panose="02020603050405020304" pitchFamily="18" charset="0"/>
                <a:cs typeface="Times New Roman" panose="02020603050405020304" pitchFamily="18" charset="0"/>
              </a:rPr>
              <a:t>&lt;String&gt; </a:t>
            </a:r>
            <a:r>
              <a:rPr lang="en-IN" sz="1400" b="1" dirty="0" err="1">
                <a:latin typeface="Times New Roman" panose="02020603050405020304" pitchFamily="18" charset="0"/>
                <a:cs typeface="Times New Roman" panose="02020603050405020304" pitchFamily="18" charset="0"/>
              </a:rPr>
              <a:t>str</a:t>
            </a:r>
            <a:r>
              <a:rPr lang="en-IN" sz="1400" b="1" dirty="0">
                <a:latin typeface="Times New Roman" panose="02020603050405020304" pitchFamily="18" charset="0"/>
                <a:cs typeface="Times New Roman" panose="02020603050405020304" pitchFamily="18" charset="0"/>
              </a:rPr>
              <a:t>= new </a:t>
            </a:r>
            <a:r>
              <a:rPr lang="en-IN" sz="1400" b="1" dirty="0" err="1">
                <a:latin typeface="Times New Roman" panose="02020603050405020304" pitchFamily="18" charset="0"/>
                <a:cs typeface="Times New Roman" panose="02020603050405020304" pitchFamily="18" charset="0"/>
              </a:rPr>
              <a:t>ArrayList</a:t>
            </a:r>
            <a:r>
              <a:rPr lang="en-IN" sz="1400" b="1" dirty="0">
                <a:latin typeface="Times New Roman" panose="02020603050405020304" pitchFamily="18" charset="0"/>
                <a:cs typeface="Times New Roman" panose="02020603050405020304" pitchFamily="18" charset="0"/>
              </a:rPr>
              <a:t>&lt;String&gt;();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//displaying the initial size</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("Size at the beginning "+</a:t>
            </a:r>
            <a:r>
              <a:rPr lang="en-IN" sz="1400" b="1" dirty="0" err="1">
                <a:latin typeface="Times New Roman" panose="02020603050405020304" pitchFamily="18" charset="0"/>
                <a:cs typeface="Times New Roman" panose="02020603050405020304" pitchFamily="18" charset="0"/>
              </a:rPr>
              <a:t>str.size</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//add elements</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str.add</a:t>
            </a:r>
            <a:r>
              <a:rPr lang="en-IN" sz="1400" b="1" dirty="0">
                <a:latin typeface="Times New Roman" panose="02020603050405020304" pitchFamily="18" charset="0"/>
                <a:cs typeface="Times New Roman" panose="02020603050405020304" pitchFamily="18" charset="0"/>
              </a:rPr>
              <a:t>("Hello");</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str.add</a:t>
            </a:r>
            <a:r>
              <a:rPr lang="en-IN" sz="1400" b="1" dirty="0">
                <a:latin typeface="Times New Roman" panose="02020603050405020304" pitchFamily="18" charset="0"/>
                <a:cs typeface="Times New Roman" panose="02020603050405020304" pitchFamily="18" charset="0"/>
              </a:rPr>
              <a:t>("Hi");</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str.add</a:t>
            </a:r>
            <a:r>
              <a:rPr lang="en-IN" sz="1400" b="1" dirty="0">
                <a:latin typeface="Times New Roman" panose="02020603050405020304" pitchFamily="18" charset="0"/>
                <a:cs typeface="Times New Roman" panose="02020603050405020304" pitchFamily="18" charset="0"/>
              </a:rPr>
              <a:t>("Namaste");</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str.add</a:t>
            </a:r>
            <a:r>
              <a:rPr lang="en-IN" sz="1400" b="1" dirty="0">
                <a:latin typeface="Times New Roman" panose="02020603050405020304" pitchFamily="18" charset="0"/>
                <a:cs typeface="Times New Roman" panose="02020603050405020304" pitchFamily="18" charset="0"/>
              </a:rPr>
              <a:t>("Bonjour");</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//displaying the </a:t>
            </a:r>
            <a:r>
              <a:rPr lang="en-IN" sz="1400" b="1" dirty="0" err="1">
                <a:latin typeface="Times New Roman" panose="02020603050405020304" pitchFamily="18" charset="0"/>
                <a:cs typeface="Times New Roman" panose="02020603050405020304" pitchFamily="18" charset="0"/>
              </a:rPr>
              <a:t>ArrayList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str</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16</a:t>
            </a:fld>
            <a:endParaRPr lang="en-IN" dirty="0"/>
          </a:p>
        </p:txBody>
      </p:sp>
    </p:spTree>
    <p:extLst>
      <p:ext uri="{BB962C8B-B14F-4D97-AF65-F5344CB8AC3E}">
        <p14:creationId xmlns:p14="http://schemas.microsoft.com/office/powerpoint/2010/main" val="315970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18474"/>
            <a:ext cx="11260279" cy="5137607"/>
          </a:xfrm>
        </p:spPr>
        <p:txBody>
          <a:bodyPr>
            <a:normAutofit lnSpcReduction="10000"/>
          </a:bodyPr>
          <a:lstStyle/>
          <a:p>
            <a:r>
              <a:rPr lang="en-IN" b="1" dirty="0">
                <a:latin typeface="Times New Roman" panose="02020603050405020304" pitchFamily="18" charset="0"/>
                <a:cs typeface="Times New Roman" panose="02020603050405020304" pitchFamily="18" charset="0"/>
              </a:rPr>
              <a:t>//displaying the size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("Size after addition "+</a:t>
            </a:r>
            <a:r>
              <a:rPr lang="en-IN" b="1" dirty="0" err="1">
                <a:latin typeface="Times New Roman" panose="02020603050405020304" pitchFamily="18" charset="0"/>
                <a:cs typeface="Times New Roman" panose="02020603050405020304" pitchFamily="18" charset="0"/>
              </a:rPr>
              <a:t>str.size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//remove element at index 0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str.remove</a:t>
            </a:r>
            <a:r>
              <a:rPr lang="en-IN" b="1" dirty="0">
                <a:latin typeface="Times New Roman" panose="02020603050405020304" pitchFamily="18" charset="0"/>
                <a:cs typeface="Times New Roman" panose="02020603050405020304" pitchFamily="18" charset="0"/>
              </a:rPr>
              <a:t>(0);</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//display the new </a:t>
            </a:r>
            <a:r>
              <a:rPr lang="en-IN" b="1" dirty="0" err="1">
                <a:latin typeface="Times New Roman" panose="02020603050405020304" pitchFamily="18" charset="0"/>
                <a:cs typeface="Times New Roman" panose="02020603050405020304" pitchFamily="18" charset="0"/>
              </a:rPr>
              <a:t>ArrayList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str</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//display the new size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("Size after removal "+</a:t>
            </a:r>
            <a:r>
              <a:rPr lang="en-IN" b="1" dirty="0" err="1">
                <a:latin typeface="Times New Roman" panose="02020603050405020304" pitchFamily="18" charset="0"/>
                <a:cs typeface="Times New Roman" panose="02020603050405020304" pitchFamily="18" charset="0"/>
              </a:rPr>
              <a:t>str.size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17</a:t>
            </a:fld>
            <a:endParaRPr lang="en-IN"/>
          </a:p>
        </p:txBody>
      </p:sp>
    </p:spTree>
    <p:extLst>
      <p:ext uri="{BB962C8B-B14F-4D97-AF65-F5344CB8AC3E}">
        <p14:creationId xmlns:p14="http://schemas.microsoft.com/office/powerpoint/2010/main" val="9314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2756430"/>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hlinkClick r:id="rId2"/>
              </a:rPr>
              <a:t>Set interface</a:t>
            </a:r>
            <a:r>
              <a:rPr lang="en-US" b="1" dirty="0">
                <a:latin typeface="Times New Roman" panose="02020603050405020304" pitchFamily="18" charset="0"/>
                <a:cs typeface="Times New Roman" panose="02020603050405020304" pitchFamily="18" charset="0"/>
              </a:rPr>
              <a:t> defines an unordered collection.</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extends the Collection Interface.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 cannot store duplicate values in this.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Set Interface is implemented by popular classes like </a:t>
            </a:r>
            <a:r>
              <a:rPr lang="en-US" b="1" dirty="0" err="1">
                <a:latin typeface="Times New Roman" panose="02020603050405020304" pitchFamily="18" charset="0"/>
                <a:cs typeface="Times New Roman" panose="02020603050405020304" pitchFamily="18" charset="0"/>
              </a:rPr>
              <a:t>HashedSet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LinkedHashSet</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TreeSet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Set </a:t>
            </a:r>
            <a:r>
              <a:rPr lang="en-IN" dirty="0" smtClean="0">
                <a:effectLst/>
                <a:latin typeface="Times New Roman" panose="02020603050405020304" pitchFamily="18" charset="0"/>
                <a:cs typeface="Times New Roman" panose="02020603050405020304" pitchFamily="18" charset="0"/>
              </a:rPr>
              <a:t>Interface:</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18</a:t>
            </a:fld>
            <a:endParaRPr lang="en-IN"/>
          </a:p>
        </p:txBody>
      </p:sp>
      <p:pic>
        <p:nvPicPr>
          <p:cNvPr id="5" name="Picture 4"/>
          <p:cNvPicPr>
            <a:picLocks noChangeAspect="1"/>
          </p:cNvPicPr>
          <p:nvPr/>
        </p:nvPicPr>
        <p:blipFill>
          <a:blip r:embed="rId3"/>
          <a:stretch>
            <a:fillRect/>
          </a:stretch>
        </p:blipFill>
        <p:spPr>
          <a:xfrm>
            <a:off x="2985211" y="3477836"/>
            <a:ext cx="5448580" cy="1625684"/>
          </a:xfrm>
          <a:prstGeom prst="rect">
            <a:avLst/>
          </a:prstGeom>
        </p:spPr>
      </p:pic>
    </p:spTree>
    <p:extLst>
      <p:ext uri="{BB962C8B-B14F-4D97-AF65-F5344CB8AC3E}">
        <p14:creationId xmlns:p14="http://schemas.microsoft.com/office/powerpoint/2010/main" val="105028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576562"/>
          </a:xfrm>
        </p:spPr>
        <p:txBody>
          <a:bodyPr/>
          <a:lstStyle/>
          <a:p>
            <a:r>
              <a:rPr lang="en-IN" b="1" dirty="0" smtClean="0">
                <a:latin typeface="Times New Roman" panose="02020603050405020304" pitchFamily="18" charset="0"/>
                <a:cs typeface="Times New Roman" panose="02020603050405020304" pitchFamily="18" charset="0"/>
              </a:rPr>
              <a:t>Syntax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Set&lt;Data-Type&gt; </a:t>
            </a:r>
            <a:r>
              <a:rPr lang="en-IN" b="1" dirty="0" err="1">
                <a:latin typeface="Times New Roman" panose="02020603050405020304" pitchFamily="18" charset="0"/>
                <a:cs typeface="Times New Roman" panose="02020603050405020304" pitchFamily="18" charset="0"/>
              </a:rPr>
              <a:t>hs</a:t>
            </a:r>
            <a:r>
              <a:rPr lang="en-IN" b="1" dirty="0">
                <a:latin typeface="Times New Roman" panose="02020603050405020304" pitchFamily="18" charset="0"/>
                <a:cs typeface="Times New Roman" panose="02020603050405020304" pitchFamily="18" charset="0"/>
              </a:rPr>
              <a:t> = new </a:t>
            </a:r>
            <a:r>
              <a:rPr lang="en-IN" b="1" dirty="0" err="1">
                <a:latin typeface="Times New Roman" panose="02020603050405020304" pitchFamily="18" charset="0"/>
                <a:cs typeface="Times New Roman" panose="02020603050405020304" pitchFamily="18" charset="0"/>
              </a:rPr>
              <a:t>HashSet</a:t>
            </a:r>
            <a:r>
              <a:rPr lang="en-IN" b="1" dirty="0">
                <a:latin typeface="Times New Roman" panose="02020603050405020304" pitchFamily="18" charset="0"/>
                <a:cs typeface="Times New Roman" panose="02020603050405020304" pitchFamily="18" charset="0"/>
              </a:rPr>
              <a:t>&lt;Data-Type&gt;();  </a:t>
            </a:r>
          </a:p>
          <a:p>
            <a:r>
              <a:rPr lang="en-IN" b="1" dirty="0">
                <a:latin typeface="Times New Roman" panose="02020603050405020304" pitchFamily="18" charset="0"/>
                <a:cs typeface="Times New Roman" panose="02020603050405020304" pitchFamily="18" charset="0"/>
              </a:rPr>
              <a:t>Set&lt;Data-Type&gt; lhs = new </a:t>
            </a:r>
            <a:r>
              <a:rPr lang="en-IN" b="1" dirty="0" err="1">
                <a:latin typeface="Times New Roman" panose="02020603050405020304" pitchFamily="18" charset="0"/>
                <a:cs typeface="Times New Roman" panose="02020603050405020304" pitchFamily="18" charset="0"/>
              </a:rPr>
              <a:t>LinkedHashSet</a:t>
            </a:r>
            <a:r>
              <a:rPr lang="en-IN" b="1" dirty="0">
                <a:latin typeface="Times New Roman" panose="02020603050405020304" pitchFamily="18" charset="0"/>
                <a:cs typeface="Times New Roman" panose="02020603050405020304" pitchFamily="18" charset="0"/>
              </a:rPr>
              <a:t>&lt;Data-Type&gt;();  </a:t>
            </a:r>
          </a:p>
          <a:p>
            <a:r>
              <a:rPr lang="en-IN" b="1" dirty="0">
                <a:latin typeface="Times New Roman" panose="02020603050405020304" pitchFamily="18" charset="0"/>
                <a:cs typeface="Times New Roman" panose="02020603050405020304" pitchFamily="18" charset="0"/>
              </a:rPr>
              <a:t>Set&lt;Data-Type&gt; </a:t>
            </a:r>
            <a:r>
              <a:rPr lang="en-IN" b="1" dirty="0" err="1">
                <a:latin typeface="Times New Roman" panose="02020603050405020304" pitchFamily="18" charset="0"/>
                <a:cs typeface="Times New Roman" panose="02020603050405020304" pitchFamily="18" charset="0"/>
              </a:rPr>
              <a:t>ts</a:t>
            </a:r>
            <a:r>
              <a:rPr lang="en-IN" b="1" dirty="0">
                <a:latin typeface="Times New Roman" panose="02020603050405020304" pitchFamily="18" charset="0"/>
                <a:cs typeface="Times New Roman" panose="02020603050405020304" pitchFamily="18" charset="0"/>
              </a:rPr>
              <a:t> = new </a:t>
            </a:r>
            <a:r>
              <a:rPr lang="en-IN" b="1" dirty="0" err="1">
                <a:latin typeface="Times New Roman" panose="02020603050405020304" pitchFamily="18" charset="0"/>
                <a:cs typeface="Times New Roman" panose="02020603050405020304" pitchFamily="18" charset="0"/>
              </a:rPr>
              <a:t>TreeSet</a:t>
            </a:r>
            <a:r>
              <a:rPr lang="en-IN" b="1" dirty="0">
                <a:latin typeface="Times New Roman" panose="02020603050405020304" pitchFamily="18" charset="0"/>
                <a:cs typeface="Times New Roman" panose="02020603050405020304" pitchFamily="18" charset="0"/>
              </a:rPr>
              <a:t>&lt;Data-Type&gt;(); </a:t>
            </a:r>
          </a:p>
          <a:p>
            <a:endParaRPr lang="en-IN" dirty="0"/>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Method to instantiate the Set </a:t>
            </a:r>
            <a:r>
              <a:rPr lang="en-US" dirty="0" smtClean="0">
                <a:effectLst/>
                <a:latin typeface="Times New Roman" panose="02020603050405020304" pitchFamily="18" charset="0"/>
                <a:cs typeface="Times New Roman" panose="02020603050405020304" pitchFamily="18" charset="0"/>
              </a:rPr>
              <a:t>Interface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19</a:t>
            </a:fld>
            <a:endParaRPr lang="en-IN"/>
          </a:p>
        </p:txBody>
      </p:sp>
    </p:spTree>
    <p:extLst>
      <p:ext uri="{BB962C8B-B14F-4D97-AF65-F5344CB8AC3E}">
        <p14:creationId xmlns:p14="http://schemas.microsoft.com/office/powerpoint/2010/main" val="216928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060F4-138D-443D-863B-B2E68501BB01}"/>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Java Collections: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15"/>
          </p:nvPr>
        </p:nvSpPr>
        <p:spPr/>
        <p:txBody>
          <a:bodyPr/>
          <a:lstStyle/>
          <a:p>
            <a:fld id="{0879F475-59B1-4993-848A-C2B683DE9AF5}" type="slidenum">
              <a:rPr lang="en-IN" smtClean="0"/>
              <a:pPr/>
              <a:t>2</a:t>
            </a:fld>
            <a:endParaRPr lang="en-IN"/>
          </a:p>
        </p:txBody>
      </p:sp>
      <p:sp>
        <p:nvSpPr>
          <p:cNvPr id="17" name="Rounded Rectangle 4">
            <a:extLst>
              <a:ext uri="{FF2B5EF4-FFF2-40B4-BE49-F238E27FC236}">
                <a16:creationId xmlns:a16="http://schemas.microsoft.com/office/drawing/2014/main" id="{32605DF5-ED85-4DCC-9353-58089B19C4D2}"/>
              </a:ext>
            </a:extLst>
          </p:cNvPr>
          <p:cNvSpPr/>
          <p:nvPr/>
        </p:nvSpPr>
        <p:spPr>
          <a:xfrm>
            <a:off x="572407" y="1458548"/>
            <a:ext cx="10058870" cy="4642501"/>
          </a:xfrm>
          <a:prstGeom prst="rect">
            <a:avLst/>
          </a:prstGeom>
          <a:noFill/>
          <a:effectLst/>
          <a:scene3d>
            <a:camera prst="orthographicFront"/>
            <a:lightRig rig="threePt" dir="t"/>
          </a:scene3d>
          <a:sp3d>
            <a:bevelT prst="angle"/>
          </a:sp3d>
        </p:spPr>
        <p:style>
          <a:lnRef idx="0">
            <a:scrgbClr r="0" g="0" b="0"/>
          </a:lnRef>
          <a:fillRef idx="1001">
            <a:schemeClr val="dk1"/>
          </a:fillRef>
          <a:effectRef idx="0">
            <a:scrgbClr r="0" g="0" b="0"/>
          </a:effectRef>
          <a:fontRef idx="minor">
            <a:schemeClr val="lt1"/>
          </a:fontRef>
        </p:style>
        <p:txBody>
          <a:bodyPr spcFirstLastPara="0" vert="horz" lIns="91440" tIns="324000" rIns="91440" bIns="72000" numCol="1" spcCol="1270" rtlCol="0" anchorCtr="0">
            <a:normAutofit/>
          </a:bodyPr>
          <a:lstStyle/>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Any group of individual objects that are represented as a single unit is known as a Java Collection of Objects</a:t>
            </a:r>
            <a:r>
              <a:rPr lang="en-US" sz="20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In Java, a separate framework named the “Collection Framework” has been defined in JDK 1.2 which holds all the Java Collection Classes and Interface in it. </a:t>
            </a:r>
            <a:endParaRPr lang="en-US" sz="2000" b="1"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In Java, the Collection interface (</a:t>
            </a:r>
            <a:r>
              <a:rPr lang="en-US" sz="2000" b="1" dirty="0" err="1">
                <a:solidFill>
                  <a:schemeClr val="tx1"/>
                </a:solidFill>
                <a:latin typeface="Times New Roman" panose="02020603050405020304" pitchFamily="18" charset="0"/>
                <a:cs typeface="Times New Roman" panose="02020603050405020304" pitchFamily="18" charset="0"/>
              </a:rPr>
              <a:t>java.util.Collection</a:t>
            </a:r>
            <a:r>
              <a:rPr lang="en-US" sz="2000" b="1" dirty="0">
                <a:solidFill>
                  <a:schemeClr val="tx1"/>
                </a:solidFill>
                <a:latin typeface="Times New Roman" panose="02020603050405020304" pitchFamily="18" charset="0"/>
                <a:cs typeface="Times New Roman" panose="02020603050405020304" pitchFamily="18" charset="0"/>
              </a:rPr>
              <a:t>) and Map interface (</a:t>
            </a:r>
            <a:r>
              <a:rPr lang="en-US" sz="2000" b="1" dirty="0" err="1">
                <a:solidFill>
                  <a:schemeClr val="tx1"/>
                </a:solidFill>
                <a:latin typeface="Times New Roman" panose="02020603050405020304" pitchFamily="18" charset="0"/>
                <a:cs typeface="Times New Roman" panose="02020603050405020304" pitchFamily="18" charset="0"/>
              </a:rPr>
              <a:t>java.util.Map</a:t>
            </a:r>
            <a:r>
              <a:rPr lang="en-US" sz="2000" b="1" dirty="0">
                <a:solidFill>
                  <a:schemeClr val="tx1"/>
                </a:solidFill>
                <a:latin typeface="Times New Roman" panose="02020603050405020304" pitchFamily="18" charset="0"/>
                <a:cs typeface="Times New Roman" panose="02020603050405020304" pitchFamily="18" charset="0"/>
              </a:rPr>
              <a:t>) are the two main “root” interfaces of Java collection classes. </a:t>
            </a:r>
            <a:endParaRPr lang="en-US" sz="2000" b="1"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Collections in Java is a framework that stores and manipulates a group of objects. It is a hierarchy of interfaces and classes that provides easy management of a group of objects. Java Collection framework provides many interfaces (List, Queue, </a:t>
            </a:r>
            <a:r>
              <a:rPr lang="en-US" sz="2000" b="1" dirty="0" err="1">
                <a:solidFill>
                  <a:schemeClr val="tx1"/>
                </a:solidFill>
                <a:latin typeface="Times New Roman" panose="02020603050405020304" pitchFamily="18" charset="0"/>
                <a:cs typeface="Times New Roman" panose="02020603050405020304" pitchFamily="18" charset="0"/>
              </a:rPr>
              <a:t>Deque</a:t>
            </a:r>
            <a:r>
              <a:rPr lang="en-US" sz="2000" b="1" dirty="0">
                <a:solidFill>
                  <a:schemeClr val="tx1"/>
                </a:solidFill>
                <a:latin typeface="Times New Roman" panose="02020603050405020304" pitchFamily="18" charset="0"/>
                <a:cs typeface="Times New Roman" panose="02020603050405020304" pitchFamily="18" charset="0"/>
              </a:rPr>
              <a:t>, Set) and classes (</a:t>
            </a:r>
            <a:r>
              <a:rPr lang="en-US" sz="2000" b="1" dirty="0" err="1">
                <a:solidFill>
                  <a:schemeClr val="tx1"/>
                </a:solidFill>
                <a:latin typeface="Times New Roman" panose="02020603050405020304" pitchFamily="18" charset="0"/>
                <a:cs typeface="Times New Roman" panose="02020603050405020304" pitchFamily="18" charset="0"/>
              </a:rPr>
              <a:t>ArrayList</a:t>
            </a:r>
            <a:r>
              <a:rPr lang="en-US" sz="2000" b="1" dirty="0">
                <a:solidFill>
                  <a:schemeClr val="tx1"/>
                </a:solidFill>
                <a:latin typeface="Times New Roman" panose="02020603050405020304" pitchFamily="18" charset="0"/>
                <a:cs typeface="Times New Roman" panose="02020603050405020304" pitchFamily="18" charset="0"/>
              </a:rPr>
              <a:t>, Vector, </a:t>
            </a:r>
            <a:r>
              <a:rPr lang="en-US" sz="2000" b="1" dirty="0" err="1">
                <a:solidFill>
                  <a:schemeClr val="tx1"/>
                </a:solidFill>
                <a:latin typeface="Times New Roman" panose="02020603050405020304" pitchFamily="18" charset="0"/>
                <a:cs typeface="Times New Roman" panose="02020603050405020304" pitchFamily="18" charset="0"/>
              </a:rPr>
              <a:t>LinkedList</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PriorityQueue</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HashSet</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LinkedHashSet</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TreeSet</a:t>
            </a:r>
            <a:r>
              <a:rPr lang="en-US" sz="2000" b="1" dirty="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1000"/>
                                        <p:tgtEl>
                                          <p:spTgt spid="17">
                                            <p:txEl>
                                              <p:pRg st="2" end="2"/>
                                            </p:txEl>
                                          </p:spTgt>
                                        </p:tgtEl>
                                      </p:cBhvr>
                                    </p:animEffect>
                                    <p:anim calcmode="lin" valueType="num">
                                      <p:cBhvr>
                                        <p:cTn id="22"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Effect transition="in" filter="fade">
                                      <p:cBhvr>
                                        <p:cTn id="28" dur="1000"/>
                                        <p:tgtEl>
                                          <p:spTgt spid="17">
                                            <p:txEl>
                                              <p:pRg st="3" end="3"/>
                                            </p:txEl>
                                          </p:spTgt>
                                        </p:tgtEl>
                                      </p:cBhvr>
                                    </p:animEffect>
                                    <p:anim calcmode="lin" valueType="num">
                                      <p:cBhvr>
                                        <p:cTn id="29"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642550"/>
          </a:xfrm>
        </p:spPr>
        <p:txBody>
          <a:bodyPr>
            <a:normAutofit fontScale="92500" lnSpcReduction="10000"/>
          </a:bodyPr>
          <a:lstStyle/>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hlinkClick r:id="rId2"/>
              </a:rPr>
              <a:t>HashSet</a:t>
            </a:r>
            <a:r>
              <a:rPr lang="en-US" b="1" dirty="0">
                <a:latin typeface="Times New Roman" panose="02020603050405020304" pitchFamily="18" charset="0"/>
                <a:cs typeface="Times New Roman" panose="02020603050405020304" pitchFamily="18" charset="0"/>
              </a:rPr>
              <a:t> class implements the Set Interface.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uses a hash table for storage which uses a mechanism called Hashing.</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hashing, the informational content of a key determines a unique value, called its hash code.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hash code is then used as an index, at which the data associated with the key is stored.</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When we insert elements into the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it is not guaranteed that it gets stored in the same order.</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 can store Null values in this.</a:t>
            </a:r>
          </a:p>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is non-synchronized means multiple threads at a time can access the code. This means if one thread is working on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other threads can also get a hold of it. Multiple operations on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can be performed at a time.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example, if addition is being performed by one thread, other operation can be performed by some other thread too.</a:t>
            </a:r>
          </a:p>
        </p:txBody>
      </p:sp>
      <p:sp>
        <p:nvSpPr>
          <p:cNvPr id="3" name="Title 2"/>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HashSet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20</a:t>
            </a:fld>
            <a:endParaRPr lang="en-IN"/>
          </a:p>
        </p:txBody>
      </p:sp>
    </p:spTree>
    <p:extLst>
      <p:ext uri="{BB962C8B-B14F-4D97-AF65-F5344CB8AC3E}">
        <p14:creationId xmlns:p14="http://schemas.microsoft.com/office/powerpoint/2010/main" val="391751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915169"/>
          </a:xfrm>
        </p:spPr>
        <p:txBody>
          <a:bodyPr>
            <a:normAutofit/>
          </a:bodyPr>
          <a:lstStyle/>
          <a:p>
            <a:pPr marL="457200" indent="-457200">
              <a:buAutoNum type="arabicPeriod"/>
            </a:pPr>
            <a:r>
              <a:rPr lang="en-US" b="1" dirty="0" smtClean="0">
                <a:latin typeface="Times New Roman" panose="02020603050405020304" pitchFamily="18" charset="0"/>
                <a:cs typeface="Times New Roman" panose="02020603050405020304" pitchFamily="18" charset="0"/>
              </a:rPr>
              <a:t>Creating </a:t>
            </a:r>
            <a:r>
              <a:rPr lang="en-US" b="1" dirty="0">
                <a:latin typeface="Times New Roman" panose="02020603050405020304" pitchFamily="18" charset="0"/>
                <a:cs typeface="Times New Roman" panose="02020603050405020304" pitchFamily="18" charset="0"/>
              </a:rPr>
              <a:t>an empty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It is used to create an empty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object in which the default initial capacity is 16</a:t>
            </a:r>
            <a:r>
              <a:rPr lang="en-US"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HashSet</a:t>
            </a:r>
            <a:r>
              <a:rPr lang="en-IN" b="1" dirty="0" smtClean="0">
                <a:latin typeface="Times New Roman" panose="02020603050405020304" pitchFamily="18" charset="0"/>
                <a:cs typeface="Times New Roman" panose="02020603050405020304" pitchFamily="18" charset="0"/>
              </a:rPr>
              <a:t>&lt;Data-type</a:t>
            </a:r>
            <a:r>
              <a:rPr lang="en-IN" b="1" dirty="0">
                <a:latin typeface="Times New Roman" panose="02020603050405020304" pitchFamily="18" charset="0"/>
                <a:cs typeface="Times New Roman" panose="02020603050405020304" pitchFamily="18" charset="0"/>
              </a:rPr>
              <a:t>&gt; </a:t>
            </a:r>
            <a:r>
              <a:rPr lang="en-IN" b="1" dirty="0" err="1">
                <a:latin typeface="Times New Roman" panose="02020603050405020304" pitchFamily="18" charset="0"/>
                <a:cs typeface="Times New Roman" panose="02020603050405020304" pitchFamily="18" charset="0"/>
              </a:rPr>
              <a:t>hs</a:t>
            </a:r>
            <a:r>
              <a:rPr lang="en-IN" b="1" dirty="0">
                <a:latin typeface="Times New Roman" panose="02020603050405020304" pitchFamily="18" charset="0"/>
                <a:cs typeface="Times New Roman" panose="02020603050405020304" pitchFamily="18" charset="0"/>
              </a:rPr>
              <a:t> = new </a:t>
            </a:r>
            <a:r>
              <a:rPr lang="en-IN" b="1" dirty="0" err="1">
                <a:latin typeface="Times New Roman" panose="02020603050405020304" pitchFamily="18" charset="0"/>
                <a:cs typeface="Times New Roman" panose="02020603050405020304" pitchFamily="18" charset="0"/>
              </a:rPr>
              <a:t>HashSet</a:t>
            </a:r>
            <a:r>
              <a:rPr lang="en-IN" b="1" dirty="0">
                <a:latin typeface="Times New Roman" panose="02020603050405020304" pitchFamily="18" charset="0"/>
                <a:cs typeface="Times New Roman" panose="02020603050405020304" pitchFamily="18" charset="0"/>
              </a:rPr>
              <a:t>&lt;Data-type</a:t>
            </a:r>
            <a:r>
              <a:rPr lang="en-IN" b="1" dirty="0" smtClean="0">
                <a:latin typeface="Times New Roman" panose="02020603050405020304" pitchFamily="18" charset="0"/>
                <a:cs typeface="Times New Roman" panose="02020603050405020304" pitchFamily="18" charset="0"/>
              </a:rPr>
              <a:t>&gt;();</a:t>
            </a:r>
          </a:p>
          <a:p>
            <a:r>
              <a:rPr lang="en-US" b="1"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Creating a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with a specified size It is used to create a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with the given size</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&lt;Data-type&gt; </a:t>
            </a:r>
            <a:r>
              <a:rPr lang="en-US" b="1" dirty="0" err="1">
                <a:latin typeface="Times New Roman" panose="02020603050405020304" pitchFamily="18" charset="0"/>
                <a:cs typeface="Times New Roman" panose="02020603050405020304" pitchFamily="18" charset="0"/>
              </a:rPr>
              <a:t>hs</a:t>
            </a:r>
            <a:r>
              <a:rPr lang="en-US" b="1" dirty="0">
                <a:latin typeface="Times New Roman" panose="02020603050405020304" pitchFamily="18" charset="0"/>
                <a:cs typeface="Times New Roman" panose="02020603050405020304" pitchFamily="18" charset="0"/>
              </a:rPr>
              <a:t> = new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&lt;Data-type&gt;(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size);</a:t>
            </a:r>
          </a:p>
          <a:p>
            <a:r>
              <a:rPr lang="en-US" b="1" dirty="0">
                <a:latin typeface="Times New Roman" panose="02020603050405020304" pitchFamily="18" charset="0"/>
                <a:cs typeface="Times New Roman" panose="02020603050405020304" pitchFamily="18" charset="0"/>
              </a:rPr>
              <a:t>3. Creating a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with a specified size and fill ratio It is used to create a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with a given size and fill ratio</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HashSet</a:t>
            </a:r>
            <a:r>
              <a:rPr lang="en-US" b="1" dirty="0" smtClean="0">
                <a:latin typeface="Times New Roman" panose="02020603050405020304" pitchFamily="18" charset="0"/>
                <a:cs typeface="Times New Roman" panose="02020603050405020304" pitchFamily="18" charset="0"/>
              </a:rPr>
              <a:t>&lt;Data-type</a:t>
            </a:r>
            <a:r>
              <a:rPr lang="en-US" b="1" dirty="0">
                <a:latin typeface="Times New Roman" panose="02020603050405020304" pitchFamily="18" charset="0"/>
                <a:cs typeface="Times New Roman" panose="02020603050405020304" pitchFamily="18" charset="0"/>
              </a:rPr>
              <a:t>&gt; </a:t>
            </a:r>
            <a:r>
              <a:rPr lang="en-US" b="1" dirty="0" err="1">
                <a:latin typeface="Times New Roman" panose="02020603050405020304" pitchFamily="18" charset="0"/>
                <a:cs typeface="Times New Roman" panose="02020603050405020304" pitchFamily="18" charset="0"/>
              </a:rPr>
              <a:t>hs</a:t>
            </a:r>
            <a:r>
              <a:rPr lang="en-US" b="1" dirty="0">
                <a:latin typeface="Times New Roman" panose="02020603050405020304" pitchFamily="18" charset="0"/>
                <a:cs typeface="Times New Roman" panose="02020603050405020304" pitchFamily="18" charset="0"/>
              </a:rPr>
              <a:t> = new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&lt;Data-type&gt;(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size,float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fillRatio</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4. Creating a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from Collection It is used to create a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which contains all the elements from the collection</a:t>
            </a:r>
            <a:r>
              <a:rPr lang="en-US" b="1"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&lt;Data-type&gt; </a:t>
            </a:r>
            <a:r>
              <a:rPr lang="en-US" b="1" dirty="0" err="1">
                <a:latin typeface="Times New Roman" panose="02020603050405020304" pitchFamily="18" charset="0"/>
                <a:cs typeface="Times New Roman" panose="02020603050405020304" pitchFamily="18" charset="0"/>
              </a:rPr>
              <a:t>hs</a:t>
            </a:r>
            <a:r>
              <a:rPr lang="en-US" b="1" dirty="0">
                <a:latin typeface="Times New Roman" panose="02020603050405020304" pitchFamily="18" charset="0"/>
                <a:cs typeface="Times New Roman" panose="02020603050405020304" pitchFamily="18" charset="0"/>
              </a:rPr>
              <a:t> = new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&lt;Data-type&gt;(Collection C);</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Methods to create the constructors of </a:t>
            </a:r>
            <a:r>
              <a:rPr lang="en-US" dirty="0" err="1" smtClean="0">
                <a:effectLst/>
                <a:latin typeface="Times New Roman" panose="02020603050405020304" pitchFamily="18" charset="0"/>
                <a:cs typeface="Times New Roman" panose="02020603050405020304" pitchFamily="18" charset="0"/>
              </a:rPr>
              <a:t>HashSet</a:t>
            </a:r>
            <a:r>
              <a:rPr lang="en-US" dirty="0" smtClean="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21</a:t>
            </a:fld>
            <a:endParaRPr lang="en-IN"/>
          </a:p>
        </p:txBody>
      </p:sp>
    </p:spTree>
    <p:extLst>
      <p:ext uri="{BB962C8B-B14F-4D97-AF65-F5344CB8AC3E}">
        <p14:creationId xmlns:p14="http://schemas.microsoft.com/office/powerpoint/2010/main" val="324659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1975"/>
            <a:ext cx="11260279" cy="6155703"/>
          </a:xfrm>
        </p:spPr>
        <p:txBody>
          <a:bodyPr>
            <a:noAutofit/>
          </a:bodyPr>
          <a:lstStyle/>
          <a:p>
            <a:r>
              <a:rPr lang="en-IN" sz="1000" b="1" dirty="0">
                <a:latin typeface="Times New Roman" panose="02020603050405020304" pitchFamily="18" charset="0"/>
                <a:cs typeface="Times New Roman" panose="02020603050405020304" pitchFamily="18" charset="0"/>
              </a:rPr>
              <a:t>import </a:t>
            </a:r>
            <a:r>
              <a:rPr lang="en-IN" sz="1000" b="1" dirty="0" err="1">
                <a:latin typeface="Times New Roman" panose="02020603050405020304" pitchFamily="18" charset="0"/>
                <a:cs typeface="Times New Roman" panose="02020603050405020304" pitchFamily="18" charset="0"/>
              </a:rPr>
              <a:t>java.util</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public class </a:t>
            </a:r>
            <a:r>
              <a:rPr lang="en-IN" sz="1000" b="1" dirty="0" err="1">
                <a:latin typeface="Times New Roman" panose="02020603050405020304" pitchFamily="18" charset="0"/>
                <a:cs typeface="Times New Roman" panose="02020603050405020304" pitchFamily="18" charset="0"/>
              </a:rPr>
              <a:t>ScalerTopics</a:t>
            </a:r>
            <a:r>
              <a:rPr lang="en-IN" sz="1000" b="1" dirty="0">
                <a:latin typeface="Times New Roman" panose="02020603050405020304" pitchFamily="18" charset="0"/>
                <a:cs typeface="Times New Roman" panose="02020603050405020304" pitchFamily="18" charset="0"/>
              </a:rPr>
              <a:t>{</a:t>
            </a:r>
          </a:p>
          <a:p>
            <a:r>
              <a:rPr lang="en-IN" sz="1000" b="1" dirty="0">
                <a:latin typeface="Times New Roman" panose="02020603050405020304" pitchFamily="18" charset="0"/>
                <a:cs typeface="Times New Roman" panose="02020603050405020304" pitchFamily="18" charset="0"/>
              </a:rPr>
              <a:t>    public static void main(String </a:t>
            </a:r>
            <a:r>
              <a:rPr lang="en-IN" sz="1000" b="1" dirty="0" err="1">
                <a:latin typeface="Times New Roman" panose="02020603050405020304" pitchFamily="18" charset="0"/>
                <a:cs typeface="Times New Roman" panose="02020603050405020304" pitchFamily="18" charset="0"/>
              </a:rPr>
              <a:t>args</a:t>
            </a:r>
            <a:r>
              <a:rPr lang="en-IN" sz="1000" b="1" dirty="0">
                <a:latin typeface="Times New Roman" panose="02020603050405020304" pitchFamily="18" charset="0"/>
                <a:cs typeface="Times New Roman" panose="02020603050405020304" pitchFamily="18" charset="0"/>
              </a:rPr>
              <a:t>[]){</a:t>
            </a:r>
          </a:p>
          <a:p>
            <a:r>
              <a:rPr lang="en-IN" sz="1000" b="1" dirty="0">
                <a:latin typeface="Times New Roman" panose="02020603050405020304" pitchFamily="18" charset="0"/>
                <a:cs typeface="Times New Roman" panose="02020603050405020304" pitchFamily="18" charset="0"/>
              </a:rPr>
              <a:t>    //creating a </a:t>
            </a:r>
            <a:r>
              <a:rPr lang="en-IN" sz="1000" b="1" dirty="0" err="1">
                <a:latin typeface="Times New Roman" panose="02020603050405020304" pitchFamily="18" charset="0"/>
                <a:cs typeface="Times New Roman" panose="02020603050405020304" pitchFamily="18" charset="0"/>
              </a:rPr>
              <a:t>HashSet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HashSet</a:t>
            </a:r>
            <a:r>
              <a:rPr lang="en-IN" sz="1000" b="1" dirty="0">
                <a:latin typeface="Times New Roman" panose="02020603050405020304" pitchFamily="18" charset="0"/>
                <a:cs typeface="Times New Roman" panose="02020603050405020304" pitchFamily="18" charset="0"/>
              </a:rPr>
              <a:t>&lt;String&gt; </a:t>
            </a:r>
            <a:r>
              <a:rPr lang="en-IN" sz="1000" b="1" dirty="0" err="1">
                <a:latin typeface="Times New Roman" panose="02020603050405020304" pitchFamily="18" charset="0"/>
                <a:cs typeface="Times New Roman" panose="02020603050405020304" pitchFamily="18" charset="0"/>
              </a:rPr>
              <a:t>str</a:t>
            </a:r>
            <a:r>
              <a:rPr lang="en-IN" sz="1000" b="1" dirty="0">
                <a:latin typeface="Times New Roman" panose="02020603050405020304" pitchFamily="18" charset="0"/>
                <a:cs typeface="Times New Roman" panose="02020603050405020304" pitchFamily="18" charset="0"/>
              </a:rPr>
              <a:t>= new </a:t>
            </a:r>
            <a:r>
              <a:rPr lang="en-IN" sz="1000" b="1" dirty="0" err="1">
                <a:latin typeface="Times New Roman" panose="02020603050405020304" pitchFamily="18" charset="0"/>
                <a:cs typeface="Times New Roman" panose="02020603050405020304" pitchFamily="18" charset="0"/>
              </a:rPr>
              <a:t>HashSet</a:t>
            </a:r>
            <a:r>
              <a:rPr lang="en-IN" sz="1000" b="1" dirty="0">
                <a:latin typeface="Times New Roman" panose="02020603050405020304" pitchFamily="18" charset="0"/>
                <a:cs typeface="Times New Roman" panose="02020603050405020304" pitchFamily="18" charset="0"/>
              </a:rPr>
              <a:t>&lt;String</a:t>
            </a:r>
            <a:r>
              <a:rPr lang="en-IN" sz="1000" b="1" dirty="0" smtClean="0">
                <a:latin typeface="Times New Roman" panose="02020603050405020304" pitchFamily="18" charset="0"/>
                <a:cs typeface="Times New Roman" panose="02020603050405020304" pitchFamily="18" charset="0"/>
              </a:rPr>
              <a:t>&gt;();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a:t>
            </a:r>
            <a:r>
              <a:rPr lang="en-IN" sz="1000" b="1" dirty="0" smtClean="0">
                <a:latin typeface="Times New Roman" panose="02020603050405020304" pitchFamily="18" charset="0"/>
                <a:cs typeface="Times New Roman" panose="02020603050405020304" pitchFamily="18" charset="0"/>
              </a:rPr>
              <a:t>//displaying </a:t>
            </a:r>
            <a:r>
              <a:rPr lang="en-IN" sz="1000" b="1" dirty="0">
                <a:latin typeface="Times New Roman" panose="02020603050405020304" pitchFamily="18" charset="0"/>
                <a:cs typeface="Times New Roman" panose="02020603050405020304" pitchFamily="18" charset="0"/>
              </a:rPr>
              <a:t>the initial size</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System.out.println</a:t>
            </a:r>
            <a:r>
              <a:rPr lang="en-IN" sz="1000" b="1" dirty="0">
                <a:latin typeface="Times New Roman" panose="02020603050405020304" pitchFamily="18" charset="0"/>
                <a:cs typeface="Times New Roman" panose="02020603050405020304" pitchFamily="18" charset="0"/>
              </a:rPr>
              <a:t>("Size at the beginning "+</a:t>
            </a:r>
            <a:r>
              <a:rPr lang="en-IN" sz="1000" b="1" dirty="0" err="1">
                <a:latin typeface="Times New Roman" panose="02020603050405020304" pitchFamily="18" charset="0"/>
                <a:cs typeface="Times New Roman" panose="02020603050405020304" pitchFamily="18" charset="0"/>
              </a:rPr>
              <a:t>str.size</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//add elements</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str.add</a:t>
            </a:r>
            <a:r>
              <a:rPr lang="en-IN" sz="1000" b="1" dirty="0">
                <a:latin typeface="Times New Roman" panose="02020603050405020304" pitchFamily="18" charset="0"/>
                <a:cs typeface="Times New Roman" panose="02020603050405020304" pitchFamily="18" charset="0"/>
              </a:rPr>
              <a:t>("Hello");</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str.add</a:t>
            </a:r>
            <a:r>
              <a:rPr lang="en-IN" sz="1000" b="1" dirty="0">
                <a:latin typeface="Times New Roman" panose="02020603050405020304" pitchFamily="18" charset="0"/>
                <a:cs typeface="Times New Roman" panose="02020603050405020304" pitchFamily="18" charset="0"/>
              </a:rPr>
              <a:t>("Hi");</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str.add</a:t>
            </a:r>
            <a:r>
              <a:rPr lang="en-IN" sz="1000" b="1" dirty="0">
                <a:latin typeface="Times New Roman" panose="02020603050405020304" pitchFamily="18" charset="0"/>
                <a:cs typeface="Times New Roman" panose="02020603050405020304" pitchFamily="18" charset="0"/>
              </a:rPr>
              <a:t>("Namaste");</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str.add</a:t>
            </a:r>
            <a:r>
              <a:rPr lang="en-IN" sz="1000" b="1" dirty="0">
                <a:latin typeface="Times New Roman" panose="02020603050405020304" pitchFamily="18" charset="0"/>
                <a:cs typeface="Times New Roman" panose="02020603050405020304" pitchFamily="18" charset="0"/>
              </a:rPr>
              <a:t>("Bonjour</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//displaying the </a:t>
            </a:r>
            <a:r>
              <a:rPr lang="en-IN" sz="1000" b="1" dirty="0" err="1">
                <a:latin typeface="Times New Roman" panose="02020603050405020304" pitchFamily="18" charset="0"/>
                <a:cs typeface="Times New Roman" panose="02020603050405020304" pitchFamily="18" charset="0"/>
              </a:rPr>
              <a:t>HashSet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System.out.println</a:t>
            </a:r>
            <a:r>
              <a:rPr lang="en-IN" sz="1000" b="1" dirty="0">
                <a:latin typeface="Times New Roman" panose="02020603050405020304" pitchFamily="18" charset="0"/>
                <a:cs typeface="Times New Roman" panose="02020603050405020304" pitchFamily="18" charset="0"/>
              </a:rPr>
              <a:t>(</a:t>
            </a:r>
            <a:r>
              <a:rPr lang="en-IN" sz="1000" b="1" dirty="0" err="1">
                <a:latin typeface="Times New Roman" panose="02020603050405020304" pitchFamily="18" charset="0"/>
                <a:cs typeface="Times New Roman" panose="02020603050405020304" pitchFamily="18" charset="0"/>
              </a:rPr>
              <a:t>str</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//displaying the size</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System.out.println</a:t>
            </a:r>
            <a:r>
              <a:rPr lang="en-IN" sz="1000" b="1" dirty="0">
                <a:latin typeface="Times New Roman" panose="02020603050405020304" pitchFamily="18" charset="0"/>
                <a:cs typeface="Times New Roman" panose="02020603050405020304" pitchFamily="18" charset="0"/>
              </a:rPr>
              <a:t>("Size after addition "+</a:t>
            </a:r>
            <a:r>
              <a:rPr lang="en-IN" sz="1000" b="1" dirty="0" err="1">
                <a:latin typeface="Times New Roman" panose="02020603050405020304" pitchFamily="18" charset="0"/>
                <a:cs typeface="Times New Roman" panose="02020603050405020304" pitchFamily="18" charset="0"/>
              </a:rPr>
              <a:t>str.size</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//remove element using value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str.remove</a:t>
            </a:r>
            <a:r>
              <a:rPr lang="en-IN" sz="1000" b="1" dirty="0">
                <a:latin typeface="Times New Roman" panose="02020603050405020304" pitchFamily="18" charset="0"/>
                <a:cs typeface="Times New Roman" panose="02020603050405020304" pitchFamily="18" charset="0"/>
              </a:rPr>
              <a:t>("Bonjour</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//display the new </a:t>
            </a:r>
            <a:r>
              <a:rPr lang="en-IN" sz="1000" b="1" dirty="0" err="1">
                <a:latin typeface="Times New Roman" panose="02020603050405020304" pitchFamily="18" charset="0"/>
                <a:cs typeface="Times New Roman" panose="02020603050405020304" pitchFamily="18" charset="0"/>
              </a:rPr>
              <a:t>HashSet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System.out.println</a:t>
            </a:r>
            <a:r>
              <a:rPr lang="en-IN" sz="1000" b="1" dirty="0">
                <a:latin typeface="Times New Roman" panose="02020603050405020304" pitchFamily="18" charset="0"/>
                <a:cs typeface="Times New Roman" panose="02020603050405020304" pitchFamily="18" charset="0"/>
              </a:rPr>
              <a:t>(</a:t>
            </a:r>
            <a:r>
              <a:rPr lang="en-IN" sz="1000" b="1" dirty="0" err="1">
                <a:latin typeface="Times New Roman" panose="02020603050405020304" pitchFamily="18" charset="0"/>
                <a:cs typeface="Times New Roman" panose="02020603050405020304" pitchFamily="18" charset="0"/>
              </a:rPr>
              <a:t>str</a:t>
            </a:r>
            <a:r>
              <a:rPr lang="en-IN" sz="1000" b="1" dirty="0" smtClean="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//display the new size</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System.out.println</a:t>
            </a:r>
            <a:r>
              <a:rPr lang="en-IN" sz="1000" b="1" dirty="0">
                <a:latin typeface="Times New Roman" panose="02020603050405020304" pitchFamily="18" charset="0"/>
                <a:cs typeface="Times New Roman" panose="02020603050405020304" pitchFamily="18" charset="0"/>
              </a:rPr>
              <a:t>("Size after removal "+</a:t>
            </a:r>
            <a:r>
              <a:rPr lang="en-IN" sz="1000" b="1" dirty="0" err="1">
                <a:latin typeface="Times New Roman" panose="02020603050405020304" pitchFamily="18" charset="0"/>
                <a:cs typeface="Times New Roman" panose="02020603050405020304" pitchFamily="18" charset="0"/>
              </a:rPr>
              <a:t>str.size</a:t>
            </a:r>
            <a:r>
              <a:rPr lang="en-IN" sz="1000" b="1" dirty="0">
                <a:latin typeface="Times New Roman" panose="02020603050405020304" pitchFamily="18" charset="0"/>
                <a:cs typeface="Times New Roman" panose="02020603050405020304" pitchFamily="18" charset="0"/>
              </a:rPr>
              <a:t>());</a:t>
            </a:r>
          </a:p>
          <a:p>
            <a:r>
              <a:rPr lang="en-IN" sz="1000" b="1" dirty="0">
                <a:latin typeface="Times New Roman" panose="02020603050405020304" pitchFamily="18" charset="0"/>
                <a:cs typeface="Times New Roman" panose="02020603050405020304" pitchFamily="18" charset="0"/>
              </a:rPr>
              <a:t>    }</a:t>
            </a:r>
          </a:p>
          <a:p>
            <a:r>
              <a:rPr lang="en-IN" sz="1000"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22</a:t>
            </a:fld>
            <a:endParaRPr lang="en-IN"/>
          </a:p>
        </p:txBody>
      </p:sp>
    </p:spTree>
    <p:extLst>
      <p:ext uri="{BB962C8B-B14F-4D97-AF65-F5344CB8AC3E}">
        <p14:creationId xmlns:p14="http://schemas.microsoft.com/office/powerpoint/2010/main" val="302888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613511"/>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Java, Map Interface is present in </a:t>
            </a:r>
            <a:r>
              <a:rPr lang="en-US" b="1" u="sng" dirty="0" err="1">
                <a:latin typeface="Times New Roman" panose="02020603050405020304" pitchFamily="18" charset="0"/>
                <a:cs typeface="Times New Roman" panose="02020603050405020304" pitchFamily="18" charset="0"/>
                <a:hlinkClick r:id="rId2"/>
              </a:rPr>
              <a:t>java.util</a:t>
            </a:r>
            <a:r>
              <a:rPr lang="en-US" b="1" dirty="0">
                <a:latin typeface="Times New Roman" panose="02020603050405020304" pitchFamily="18" charset="0"/>
                <a:cs typeface="Times New Roman" panose="02020603050405020304" pitchFamily="18" charset="0"/>
              </a:rPr>
              <a:t> package represents a mapping between a key and a value.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Java Map interface is not a subtype of the </a:t>
            </a:r>
            <a:r>
              <a:rPr lang="en-US" b="1" u="sng" dirty="0">
                <a:latin typeface="Times New Roman" panose="02020603050405020304" pitchFamily="18" charset="0"/>
                <a:cs typeface="Times New Roman" panose="02020603050405020304" pitchFamily="18" charset="0"/>
                <a:hlinkClick r:id="rId3"/>
              </a:rPr>
              <a:t>Collection interface</a:t>
            </a:r>
            <a:r>
              <a:rPr lang="en-US" b="1" dirty="0">
                <a:latin typeface="Times New Roman" panose="02020603050405020304" pitchFamily="18" charset="0"/>
                <a:cs typeface="Times New Roman" panose="02020603050405020304" pitchFamily="18" charset="0"/>
              </a:rPr>
              <a:t>. Therefore it behaves a bit differently from the rest of the collection types. </a:t>
            </a:r>
            <a:endParaRPr lang="en-US" b="1"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Maps are perfect to use for key-value association mapping such as dictionaries. The maps are used to perform lookups by keys or when someone wants to retrieve and update elements by keys. Some common scenarios are as follows: </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map of error codes and their descriptions.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map of zip codes and cities.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map of managers and employees. Each manager (key) is associated with a list of employees (value) he manages.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map of classes and students. Each class (key) is associated with a list of students (value).</a:t>
            </a:r>
          </a:p>
          <a:p>
            <a:endParaRPr lang="en-IN" dirty="0"/>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Map Interface:</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23</a:t>
            </a:fld>
            <a:endParaRPr lang="en-IN"/>
          </a:p>
        </p:txBody>
      </p:sp>
    </p:spTree>
    <p:extLst>
      <p:ext uri="{BB962C8B-B14F-4D97-AF65-F5344CB8AC3E}">
        <p14:creationId xmlns:p14="http://schemas.microsoft.com/office/powerpoint/2010/main" val="2435897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24</a:t>
            </a:fld>
            <a:endParaRPr lang="en-IN"/>
          </a:p>
        </p:txBody>
      </p:sp>
      <p:pic>
        <p:nvPicPr>
          <p:cNvPr id="5" name="Picture 4"/>
          <p:cNvPicPr>
            <a:picLocks noChangeAspect="1"/>
          </p:cNvPicPr>
          <p:nvPr/>
        </p:nvPicPr>
        <p:blipFill>
          <a:blip r:embed="rId2"/>
          <a:stretch>
            <a:fillRect/>
          </a:stretch>
        </p:blipFill>
        <p:spPr>
          <a:xfrm>
            <a:off x="801278" y="999241"/>
            <a:ext cx="10048974" cy="5024487"/>
          </a:xfrm>
          <a:prstGeom prst="rect">
            <a:avLst/>
          </a:prstGeom>
        </p:spPr>
      </p:pic>
    </p:spTree>
    <p:extLst>
      <p:ext uri="{BB962C8B-B14F-4D97-AF65-F5344CB8AC3E}">
        <p14:creationId xmlns:p14="http://schemas.microsoft.com/office/powerpoint/2010/main" val="130052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613511"/>
          </a:xfrm>
        </p:spPr>
        <p:txBody>
          <a:bodyPr>
            <a:normAutofit/>
          </a:bodyPr>
          <a:lstStyle/>
          <a:p>
            <a:r>
              <a:rPr lang="en-US" b="1" dirty="0">
                <a:latin typeface="Times New Roman" panose="02020603050405020304" pitchFamily="18" charset="0"/>
                <a:cs typeface="Times New Roman" panose="02020603050405020304" pitchFamily="18" charset="0"/>
              </a:rPr>
              <a:t>Since Map is an </a:t>
            </a:r>
            <a:r>
              <a:rPr lang="en-US" b="1" u="sng" dirty="0">
                <a:latin typeface="Times New Roman" panose="02020603050405020304" pitchFamily="18" charset="0"/>
                <a:cs typeface="Times New Roman" panose="02020603050405020304" pitchFamily="18" charset="0"/>
                <a:hlinkClick r:id="rId2"/>
              </a:rPr>
              <a:t>interface</a:t>
            </a:r>
            <a:r>
              <a:rPr lang="en-US" b="1" dirty="0">
                <a:latin typeface="Times New Roman" panose="02020603050405020304" pitchFamily="18" charset="0"/>
                <a:cs typeface="Times New Roman" panose="02020603050405020304" pitchFamily="18" charset="0"/>
              </a:rPr>
              <a:t>, objects cannot be created of the type map. We always need a class that extends this map in order to create an object. And also, after the introduction of </a:t>
            </a:r>
            <a:r>
              <a:rPr lang="en-US" b="1" u="sng" dirty="0">
                <a:latin typeface="Times New Roman" panose="02020603050405020304" pitchFamily="18" charset="0"/>
                <a:cs typeface="Times New Roman" panose="02020603050405020304" pitchFamily="18" charset="0"/>
                <a:hlinkClick r:id="rId3"/>
              </a:rPr>
              <a:t>Generics</a:t>
            </a:r>
            <a:r>
              <a:rPr lang="en-US" b="1" dirty="0">
                <a:latin typeface="Times New Roman" panose="02020603050405020304" pitchFamily="18" charset="0"/>
                <a:cs typeface="Times New Roman" panose="02020603050405020304" pitchFamily="18" charset="0"/>
              </a:rPr>
              <a:t> in Java 1.5, it is possible to restrict the type of object that can be stored in the Map</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Syntax: Defining Type-safe </a:t>
            </a:r>
            <a:r>
              <a:rPr lang="en-IN" b="1" dirty="0" smtClean="0">
                <a:latin typeface="Times New Roman" panose="02020603050405020304" pitchFamily="18" charset="0"/>
                <a:cs typeface="Times New Roman" panose="02020603050405020304" pitchFamily="18" charset="0"/>
              </a:rPr>
              <a:t>Map</a:t>
            </a:r>
          </a:p>
          <a:p>
            <a:r>
              <a:rPr lang="en-US" b="1" dirty="0">
                <a:latin typeface="Times New Roman" panose="02020603050405020304" pitchFamily="18" charset="0"/>
                <a:cs typeface="Times New Roman" panose="02020603050405020304" pitchFamily="18" charset="0"/>
              </a:rPr>
              <a:t>Map </a:t>
            </a:r>
            <a:r>
              <a:rPr lang="en-US" b="1" dirty="0" err="1">
                <a:latin typeface="Times New Roman" panose="02020603050405020304" pitchFamily="18" charset="0"/>
                <a:cs typeface="Times New Roman" panose="02020603050405020304" pitchFamily="18" charset="0"/>
              </a:rPr>
              <a:t>hm</a:t>
            </a:r>
            <a:r>
              <a:rPr lang="en-US" b="1" dirty="0">
                <a:latin typeface="Times New Roman" panose="02020603050405020304" pitchFamily="18" charset="0"/>
                <a:cs typeface="Times New Roman" panose="02020603050405020304" pitchFamily="18" charset="0"/>
              </a:rPr>
              <a:t> = new </a:t>
            </a:r>
            <a:r>
              <a:rPr lang="en-US" b="1" dirty="0" err="1">
                <a:latin typeface="Times New Roman" panose="02020603050405020304" pitchFamily="18" charset="0"/>
                <a:cs typeface="Times New Roman" panose="02020603050405020304" pitchFamily="18" charset="0"/>
              </a:rPr>
              <a:t>HashMap</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Obj</a:t>
            </a:r>
            <a:r>
              <a:rPr lang="en-US" b="1" dirty="0">
                <a:latin typeface="Times New Roman" panose="02020603050405020304" pitchFamily="18" charset="0"/>
                <a:cs typeface="Times New Roman" panose="02020603050405020304" pitchFamily="18" charset="0"/>
              </a:rPr>
              <a:t> is the type of the object to be stored in </a:t>
            </a:r>
            <a:r>
              <a:rPr lang="en-US" b="1" dirty="0" smtClean="0">
                <a:latin typeface="Times New Roman" panose="02020603050405020304" pitchFamily="18" charset="0"/>
                <a:cs typeface="Times New Roman" panose="02020603050405020304" pitchFamily="18" charset="0"/>
              </a:rPr>
              <a:t>Map</a:t>
            </a:r>
          </a:p>
          <a:p>
            <a:endParaRPr lang="en-IN" dirty="0"/>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Creating Map </a:t>
            </a:r>
            <a:r>
              <a:rPr lang="en-IN" dirty="0" smtClean="0">
                <a:effectLst/>
                <a:latin typeface="Times New Roman" panose="02020603050405020304" pitchFamily="18" charset="0"/>
                <a:cs typeface="Times New Roman" panose="02020603050405020304" pitchFamily="18" charset="0"/>
              </a:rPr>
              <a:t>Objects:</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25</a:t>
            </a:fld>
            <a:endParaRPr lang="en-IN"/>
          </a:p>
        </p:txBody>
      </p:sp>
    </p:spTree>
    <p:extLst>
      <p:ext uri="{BB962C8B-B14F-4D97-AF65-F5344CB8AC3E}">
        <p14:creationId xmlns:p14="http://schemas.microsoft.com/office/powerpoint/2010/main" val="422554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35670"/>
            <a:ext cx="11260279" cy="5967167"/>
          </a:xfrm>
        </p:spPr>
        <p:txBody>
          <a:bodyPr>
            <a:noAutofit/>
          </a:bodyPr>
          <a:lstStyle/>
          <a:p>
            <a:r>
              <a:rPr lang="en-IN" sz="1000" b="1" dirty="0">
                <a:latin typeface="Times New Roman" panose="02020603050405020304" pitchFamily="18" charset="0"/>
                <a:cs typeface="Times New Roman" panose="02020603050405020304" pitchFamily="18" charset="0"/>
              </a:rPr>
              <a:t>// Java Program to Demonstrate </a:t>
            </a:r>
          </a:p>
          <a:p>
            <a:r>
              <a:rPr lang="en-IN" sz="1000" b="1" dirty="0">
                <a:latin typeface="Times New Roman" panose="02020603050405020304" pitchFamily="18" charset="0"/>
                <a:cs typeface="Times New Roman" panose="02020603050405020304" pitchFamily="18" charset="0"/>
              </a:rPr>
              <a:t>// Working of Map interface </a:t>
            </a:r>
          </a:p>
          <a:p>
            <a:r>
              <a:rPr lang="en-IN" sz="1000" b="1" dirty="0" smtClean="0">
                <a:latin typeface="Times New Roman" panose="02020603050405020304" pitchFamily="18" charset="0"/>
                <a:cs typeface="Times New Roman" panose="02020603050405020304" pitchFamily="18" charset="0"/>
              </a:rPr>
              <a:t>// </a:t>
            </a:r>
            <a:r>
              <a:rPr lang="en-IN" sz="1000" b="1" dirty="0">
                <a:latin typeface="Times New Roman" panose="02020603050405020304" pitchFamily="18" charset="0"/>
                <a:cs typeface="Times New Roman" panose="02020603050405020304" pitchFamily="18" charset="0"/>
              </a:rPr>
              <a:t>Importing required classes </a:t>
            </a:r>
          </a:p>
          <a:p>
            <a:r>
              <a:rPr lang="en-IN" sz="1000" b="1" dirty="0">
                <a:latin typeface="Times New Roman" panose="02020603050405020304" pitchFamily="18" charset="0"/>
                <a:cs typeface="Times New Roman" panose="02020603050405020304" pitchFamily="18" charset="0"/>
              </a:rPr>
              <a:t>import </a:t>
            </a:r>
            <a:r>
              <a:rPr lang="en-IN" sz="1000" b="1" dirty="0" err="1">
                <a:latin typeface="Times New Roman" panose="02020603050405020304" pitchFamily="18" charset="0"/>
                <a:cs typeface="Times New Roman" panose="02020603050405020304" pitchFamily="18" charset="0"/>
              </a:rPr>
              <a:t>java.util</a:t>
            </a:r>
            <a:r>
              <a:rPr lang="en-IN" sz="1000" b="1" dirty="0">
                <a:latin typeface="Times New Roman" panose="02020603050405020304" pitchFamily="18" charset="0"/>
                <a:cs typeface="Times New Roman" panose="02020603050405020304" pitchFamily="18" charset="0"/>
              </a:rPr>
              <a:t>.*; </a:t>
            </a:r>
          </a:p>
          <a:p>
            <a:r>
              <a:rPr lang="en-IN" sz="1000" b="1" dirty="0">
                <a:latin typeface="Times New Roman" panose="02020603050405020304" pitchFamily="18" charset="0"/>
                <a:cs typeface="Times New Roman" panose="02020603050405020304" pitchFamily="18" charset="0"/>
              </a:rPr>
              <a:t>// Main class </a:t>
            </a:r>
          </a:p>
          <a:p>
            <a:r>
              <a:rPr lang="en-IN" sz="1000" b="1" dirty="0">
                <a:latin typeface="Times New Roman" panose="02020603050405020304" pitchFamily="18" charset="0"/>
                <a:cs typeface="Times New Roman" panose="02020603050405020304" pitchFamily="18" charset="0"/>
              </a:rPr>
              <a:t>class GFG { </a:t>
            </a:r>
            <a:endParaRPr lang="en-IN" sz="1000" b="1" dirty="0" smtClean="0">
              <a:latin typeface="Times New Roman" panose="02020603050405020304" pitchFamily="18" charset="0"/>
              <a:cs typeface="Times New Roman" panose="02020603050405020304" pitchFamily="18" charset="0"/>
            </a:endParaRPr>
          </a:p>
          <a:p>
            <a:r>
              <a:rPr lang="en-IN" sz="1000" b="1" dirty="0">
                <a:latin typeface="Times New Roman" panose="02020603050405020304" pitchFamily="18" charset="0"/>
                <a:cs typeface="Times New Roman" panose="02020603050405020304" pitchFamily="18" charset="0"/>
              </a:rPr>
              <a:t>	// Main driver method </a:t>
            </a:r>
          </a:p>
          <a:p>
            <a:r>
              <a:rPr lang="en-IN" sz="1000" b="1" dirty="0">
                <a:latin typeface="Times New Roman" panose="02020603050405020304" pitchFamily="18" charset="0"/>
                <a:cs typeface="Times New Roman" panose="02020603050405020304" pitchFamily="18" charset="0"/>
              </a:rPr>
              <a:t>	public static void main(String </a:t>
            </a:r>
            <a:r>
              <a:rPr lang="en-IN" sz="1000" b="1" dirty="0" err="1">
                <a:latin typeface="Times New Roman" panose="02020603050405020304" pitchFamily="18" charset="0"/>
                <a:cs typeface="Times New Roman" panose="02020603050405020304" pitchFamily="18" charset="0"/>
              </a:rPr>
              <a:t>args</a:t>
            </a:r>
            <a:r>
              <a:rPr lang="en-IN" sz="1000" b="1" dirty="0">
                <a:latin typeface="Times New Roman" panose="02020603050405020304" pitchFamily="18" charset="0"/>
                <a:cs typeface="Times New Roman" panose="02020603050405020304" pitchFamily="18" charset="0"/>
              </a:rPr>
              <a:t>[]) </a:t>
            </a:r>
          </a:p>
          <a:p>
            <a:r>
              <a:rPr lang="en-IN" sz="1000" b="1" dirty="0">
                <a:latin typeface="Times New Roman" panose="02020603050405020304" pitchFamily="18" charset="0"/>
                <a:cs typeface="Times New Roman" panose="02020603050405020304" pitchFamily="18" charset="0"/>
              </a:rPr>
              <a:t>	{ </a:t>
            </a:r>
          </a:p>
          <a:p>
            <a:r>
              <a:rPr lang="en-IN" sz="1000" b="1" dirty="0">
                <a:latin typeface="Times New Roman" panose="02020603050405020304" pitchFamily="18" charset="0"/>
                <a:cs typeface="Times New Roman" panose="02020603050405020304" pitchFamily="18" charset="0"/>
              </a:rPr>
              <a:t>		// Creating an empty </a:t>
            </a:r>
            <a:r>
              <a:rPr lang="en-IN" sz="1000" b="1" dirty="0" err="1">
                <a:latin typeface="Times New Roman" panose="02020603050405020304" pitchFamily="18" charset="0"/>
                <a:cs typeface="Times New Roman" panose="02020603050405020304" pitchFamily="18" charset="0"/>
              </a:rPr>
              <a:t>HashMap</a:t>
            </a:r>
            <a:r>
              <a:rPr lang="en-IN" sz="1000" b="1" dirty="0">
                <a:latin typeface="Times New Roman" panose="02020603050405020304" pitchFamily="18" charset="0"/>
                <a:cs typeface="Times New Roman" panose="02020603050405020304" pitchFamily="18" charset="0"/>
              </a:rPr>
              <a:t> </a:t>
            </a:r>
          </a:p>
          <a:p>
            <a:r>
              <a:rPr lang="en-IN" sz="1000" b="1" dirty="0">
                <a:latin typeface="Times New Roman" panose="02020603050405020304" pitchFamily="18" charset="0"/>
                <a:cs typeface="Times New Roman" panose="02020603050405020304" pitchFamily="18" charset="0"/>
              </a:rPr>
              <a:t>		Map&lt;String, Integer&gt; </a:t>
            </a:r>
            <a:r>
              <a:rPr lang="en-IN" sz="1000" b="1" dirty="0" err="1">
                <a:latin typeface="Times New Roman" panose="02020603050405020304" pitchFamily="18" charset="0"/>
                <a:cs typeface="Times New Roman" panose="02020603050405020304" pitchFamily="18" charset="0"/>
              </a:rPr>
              <a:t>hm</a:t>
            </a:r>
            <a:r>
              <a:rPr lang="en-IN" sz="1000" b="1" dirty="0">
                <a:latin typeface="Times New Roman" panose="02020603050405020304" pitchFamily="18" charset="0"/>
                <a:cs typeface="Times New Roman" panose="02020603050405020304" pitchFamily="18" charset="0"/>
              </a:rPr>
              <a:t> </a:t>
            </a:r>
          </a:p>
          <a:p>
            <a:r>
              <a:rPr lang="en-IN" sz="1000" b="1" dirty="0">
                <a:latin typeface="Times New Roman" panose="02020603050405020304" pitchFamily="18" charset="0"/>
                <a:cs typeface="Times New Roman" panose="02020603050405020304" pitchFamily="18" charset="0"/>
              </a:rPr>
              <a:t>			= new </a:t>
            </a:r>
            <a:r>
              <a:rPr lang="en-IN" sz="1000" b="1" dirty="0" err="1">
                <a:latin typeface="Times New Roman" panose="02020603050405020304" pitchFamily="18" charset="0"/>
                <a:cs typeface="Times New Roman" panose="02020603050405020304" pitchFamily="18" charset="0"/>
              </a:rPr>
              <a:t>HashMap</a:t>
            </a:r>
            <a:r>
              <a:rPr lang="en-IN" sz="1000" b="1" dirty="0">
                <a:latin typeface="Times New Roman" panose="02020603050405020304" pitchFamily="18" charset="0"/>
                <a:cs typeface="Times New Roman" panose="02020603050405020304" pitchFamily="18" charset="0"/>
              </a:rPr>
              <a:t>&lt;String, Integer&gt;(); </a:t>
            </a:r>
          </a:p>
          <a:p>
            <a:r>
              <a:rPr lang="en-IN" sz="1000" b="1" dirty="0">
                <a:latin typeface="Times New Roman" panose="02020603050405020304" pitchFamily="18" charset="0"/>
                <a:cs typeface="Times New Roman" panose="02020603050405020304" pitchFamily="18" charset="0"/>
              </a:rPr>
              <a:t>		// Inserting pairs in above Map </a:t>
            </a:r>
          </a:p>
          <a:p>
            <a:r>
              <a:rPr lang="en-IN" sz="1000" b="1" dirty="0">
                <a:latin typeface="Times New Roman" panose="02020603050405020304" pitchFamily="18" charset="0"/>
                <a:cs typeface="Times New Roman" panose="02020603050405020304" pitchFamily="18" charset="0"/>
              </a:rPr>
              <a:t>		// using put() method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hm.put</a:t>
            </a:r>
            <a:r>
              <a:rPr lang="en-IN" sz="1000" b="1" dirty="0">
                <a:latin typeface="Times New Roman" panose="02020603050405020304" pitchFamily="18" charset="0"/>
                <a:cs typeface="Times New Roman" panose="02020603050405020304" pitchFamily="18" charset="0"/>
              </a:rPr>
              <a:t>("a", new Integer(100));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hm.put</a:t>
            </a:r>
            <a:r>
              <a:rPr lang="en-IN" sz="1000" b="1" dirty="0">
                <a:latin typeface="Times New Roman" panose="02020603050405020304" pitchFamily="18" charset="0"/>
                <a:cs typeface="Times New Roman" panose="02020603050405020304" pitchFamily="18" charset="0"/>
              </a:rPr>
              <a:t>("b", new Integer(200));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hm.put</a:t>
            </a:r>
            <a:r>
              <a:rPr lang="en-IN" sz="1000" b="1" dirty="0">
                <a:latin typeface="Times New Roman" panose="02020603050405020304" pitchFamily="18" charset="0"/>
                <a:cs typeface="Times New Roman" panose="02020603050405020304" pitchFamily="18" charset="0"/>
              </a:rPr>
              <a:t>("c", new Integer(300));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hm.put</a:t>
            </a:r>
            <a:r>
              <a:rPr lang="en-IN" sz="1000" b="1" dirty="0">
                <a:latin typeface="Times New Roman" panose="02020603050405020304" pitchFamily="18" charset="0"/>
                <a:cs typeface="Times New Roman" panose="02020603050405020304" pitchFamily="18" charset="0"/>
              </a:rPr>
              <a:t>("d", new Integer(400)); </a:t>
            </a:r>
          </a:p>
          <a:p>
            <a:r>
              <a:rPr lang="en-IN" sz="1000" b="1" dirty="0">
                <a:latin typeface="Times New Roman" panose="02020603050405020304" pitchFamily="18" charset="0"/>
                <a:cs typeface="Times New Roman" panose="02020603050405020304" pitchFamily="18" charset="0"/>
              </a:rPr>
              <a:t>		// Traversing through Map using for-each loop </a:t>
            </a:r>
          </a:p>
          <a:p>
            <a:r>
              <a:rPr lang="en-IN" sz="1000" b="1" dirty="0">
                <a:latin typeface="Times New Roman" panose="02020603050405020304" pitchFamily="18" charset="0"/>
                <a:cs typeface="Times New Roman" panose="02020603050405020304" pitchFamily="18" charset="0"/>
              </a:rPr>
              <a:t>		for (</a:t>
            </a:r>
            <a:r>
              <a:rPr lang="en-IN" sz="1000" b="1" dirty="0" err="1">
                <a:latin typeface="Times New Roman" panose="02020603050405020304" pitchFamily="18" charset="0"/>
                <a:cs typeface="Times New Roman" panose="02020603050405020304" pitchFamily="18" charset="0"/>
              </a:rPr>
              <a:t>Map.Entry</a:t>
            </a:r>
            <a:r>
              <a:rPr lang="en-IN" sz="1000" b="1" dirty="0">
                <a:latin typeface="Times New Roman" panose="02020603050405020304" pitchFamily="18" charset="0"/>
                <a:cs typeface="Times New Roman" panose="02020603050405020304" pitchFamily="18" charset="0"/>
              </a:rPr>
              <a:t>&lt;String, Integer&gt; me :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hm.entrySet</a:t>
            </a:r>
            <a:r>
              <a:rPr lang="en-IN" sz="1000" b="1" dirty="0">
                <a:latin typeface="Times New Roman" panose="02020603050405020304" pitchFamily="18" charset="0"/>
                <a:cs typeface="Times New Roman" panose="02020603050405020304" pitchFamily="18" charset="0"/>
              </a:rPr>
              <a:t>()) { </a:t>
            </a:r>
          </a:p>
          <a:p>
            <a:r>
              <a:rPr lang="en-IN" sz="1000" b="1" dirty="0">
                <a:latin typeface="Times New Roman" panose="02020603050405020304" pitchFamily="18" charset="0"/>
                <a:cs typeface="Times New Roman" panose="02020603050405020304" pitchFamily="18" charset="0"/>
              </a:rPr>
              <a:t>			// Printing keys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a:t>
            </a:r>
            <a:r>
              <a:rPr lang="en-IN" sz="1000" b="1" dirty="0">
                <a:latin typeface="Times New Roman" panose="02020603050405020304" pitchFamily="18" charset="0"/>
                <a:cs typeface="Times New Roman" panose="02020603050405020304" pitchFamily="18" charset="0"/>
              </a:rPr>
              <a:t>(</a:t>
            </a:r>
            <a:r>
              <a:rPr lang="en-IN" sz="1000" b="1" dirty="0" err="1">
                <a:latin typeface="Times New Roman" panose="02020603050405020304" pitchFamily="18" charset="0"/>
                <a:cs typeface="Times New Roman" panose="02020603050405020304" pitchFamily="18" charset="0"/>
              </a:rPr>
              <a:t>me.getKey</a:t>
            </a:r>
            <a:r>
              <a:rPr lang="en-IN" sz="1000" b="1" dirty="0">
                <a:latin typeface="Times New Roman" panose="02020603050405020304" pitchFamily="18" charset="0"/>
                <a:cs typeface="Times New Roman" panose="02020603050405020304" pitchFamily="18" charset="0"/>
              </a:rPr>
              <a:t>() + ":"); </a:t>
            </a:r>
          </a:p>
          <a:p>
            <a:r>
              <a:rPr lang="en-IN" sz="1000" b="1" dirty="0">
                <a:latin typeface="Times New Roman" panose="02020603050405020304" pitchFamily="18" charset="0"/>
                <a:cs typeface="Times New Roman" panose="02020603050405020304" pitchFamily="18" charset="0"/>
              </a:rPr>
              <a:t>			</a:t>
            </a:r>
            <a:r>
              <a:rPr lang="en-IN" sz="1000" b="1" dirty="0" err="1">
                <a:latin typeface="Times New Roman" panose="02020603050405020304" pitchFamily="18" charset="0"/>
                <a:cs typeface="Times New Roman" panose="02020603050405020304" pitchFamily="18" charset="0"/>
              </a:rPr>
              <a:t>System.out.println</a:t>
            </a:r>
            <a:r>
              <a:rPr lang="en-IN" sz="1000" b="1" dirty="0">
                <a:latin typeface="Times New Roman" panose="02020603050405020304" pitchFamily="18" charset="0"/>
                <a:cs typeface="Times New Roman" panose="02020603050405020304" pitchFamily="18" charset="0"/>
              </a:rPr>
              <a:t>(</a:t>
            </a:r>
            <a:r>
              <a:rPr lang="en-IN" sz="1000" b="1" dirty="0" err="1">
                <a:latin typeface="Times New Roman" panose="02020603050405020304" pitchFamily="18" charset="0"/>
                <a:cs typeface="Times New Roman" panose="02020603050405020304" pitchFamily="18" charset="0"/>
              </a:rPr>
              <a:t>me.getValue</a:t>
            </a:r>
            <a:r>
              <a:rPr lang="en-IN" sz="1000" b="1" dirty="0">
                <a:latin typeface="Times New Roman" panose="02020603050405020304" pitchFamily="18" charset="0"/>
                <a:cs typeface="Times New Roman" panose="02020603050405020304" pitchFamily="18" charset="0"/>
              </a:rPr>
              <a:t>()); </a:t>
            </a:r>
          </a:p>
          <a:p>
            <a:r>
              <a:rPr lang="en-IN" sz="1000" b="1" dirty="0">
                <a:latin typeface="Times New Roman" panose="02020603050405020304" pitchFamily="18" charset="0"/>
                <a:cs typeface="Times New Roman" panose="02020603050405020304" pitchFamily="18" charset="0"/>
              </a:rPr>
              <a:t>		} </a:t>
            </a:r>
          </a:p>
          <a:p>
            <a:r>
              <a:rPr lang="en-IN" sz="1000" b="1" dirty="0">
                <a:latin typeface="Times New Roman" panose="02020603050405020304" pitchFamily="18" charset="0"/>
                <a:cs typeface="Times New Roman" panose="02020603050405020304" pitchFamily="18" charset="0"/>
              </a:rPr>
              <a:t>	} </a:t>
            </a:r>
          </a:p>
          <a:p>
            <a:r>
              <a:rPr lang="en-IN" sz="10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26</a:t>
            </a:fld>
            <a:endParaRPr lang="en-IN"/>
          </a:p>
        </p:txBody>
      </p:sp>
    </p:spTree>
    <p:extLst>
      <p:ext uri="{BB962C8B-B14F-4D97-AF65-F5344CB8AC3E}">
        <p14:creationId xmlns:p14="http://schemas.microsoft.com/office/powerpoint/2010/main" val="548822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839754"/>
          </a:xfrm>
        </p:spPr>
        <p:txBody>
          <a:bodyPr>
            <a:normAutofit/>
          </a:bodyPr>
          <a:lstStyle/>
          <a:p>
            <a:pPr marL="457200" indent="-457200">
              <a:buFont typeface="Arial" panose="020B0604020202020204" pitchFamily="34" charset="0"/>
              <a:buChar char="•"/>
            </a:pPr>
            <a:r>
              <a:rPr lang="en-US" b="1" u="sng" dirty="0" err="1" smtClean="0">
                <a:latin typeface="Times New Roman" panose="02020603050405020304" pitchFamily="18" charset="0"/>
                <a:cs typeface="Times New Roman" panose="02020603050405020304" pitchFamily="18" charset="0"/>
                <a:hlinkClick r:id="rId2"/>
              </a:rPr>
              <a:t>HashMap</a:t>
            </a:r>
            <a:r>
              <a:rPr lang="en-US" b="1" dirty="0">
                <a:latin typeface="Times New Roman" panose="02020603050405020304" pitchFamily="18" charset="0"/>
                <a:cs typeface="Times New Roman" panose="02020603050405020304" pitchFamily="18" charset="0"/>
              </a:rPr>
              <a:t> is a part of Java’s collection since Java 1.2. It provides the basic implementation of the Map interface of Java</a:t>
            </a:r>
            <a:r>
              <a:rPr lang="en-US" b="1"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stores the data in (Key, Value) pairs. To access a value one must know its key. </a:t>
            </a:r>
            <a:endParaRPr lang="en-US"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class uses a technique called </a:t>
            </a:r>
            <a:r>
              <a:rPr lang="en-US" b="1" u="sng" dirty="0">
                <a:latin typeface="Times New Roman" panose="02020603050405020304" pitchFamily="18" charset="0"/>
                <a:cs typeface="Times New Roman" panose="02020603050405020304" pitchFamily="18" charset="0"/>
                <a:hlinkClick r:id="rId3"/>
              </a:rPr>
              <a:t>Hashing</a:t>
            </a:r>
            <a:r>
              <a:rPr lang="en-US" b="1" dirty="0">
                <a:latin typeface="Times New Roman" panose="02020603050405020304" pitchFamily="18" charset="0"/>
                <a:cs typeface="Times New Roman" panose="02020603050405020304" pitchFamily="18" charset="0"/>
              </a:rPr>
              <a:t>. Hashing is a technique of converting a large String to a small String that represents the same String. </a:t>
            </a:r>
            <a:endParaRPr lang="en-US"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shorter value helps in indexing and faster searches. Let’s see how to create a map object using this class.</a:t>
            </a:r>
            <a:endParaRPr lang="en-US" b="1" dirty="0" smtClean="0">
              <a:latin typeface="Times New Roman" panose="02020603050405020304" pitchFamily="18" charset="0"/>
              <a:cs typeface="Times New Roman" panose="02020603050405020304" pitchFamily="18" charset="0"/>
            </a:endParaRPr>
          </a:p>
          <a:p>
            <a:pPr marL="457200" indent="-457200">
              <a:buAutoNum type="arabicPeriod"/>
            </a:pPr>
            <a:endParaRPr lang="en-IN" dirty="0"/>
          </a:p>
        </p:txBody>
      </p:sp>
      <p:sp>
        <p:nvSpPr>
          <p:cNvPr id="3" name="Title 2"/>
          <p:cNvSpPr>
            <a:spLocks noGrp="1"/>
          </p:cNvSpPr>
          <p:nvPr>
            <p:ph type="title"/>
          </p:nvPr>
        </p:nvSpPr>
        <p:spPr/>
        <p:txBody>
          <a:bodyPr/>
          <a:lstStyle/>
          <a:p>
            <a:pPr fontAlgn="base"/>
            <a:r>
              <a:rPr lang="en-IN" dirty="0" err="1" smtClean="0">
                <a:effectLst/>
                <a:latin typeface="Times New Roman" panose="02020603050405020304" pitchFamily="18" charset="0"/>
                <a:cs typeface="Times New Roman" panose="02020603050405020304" pitchFamily="18" charset="0"/>
              </a:rPr>
              <a:t>HashMap</a:t>
            </a:r>
            <a:r>
              <a:rPr lang="en-IN" dirty="0">
                <a:effectLst/>
                <a:latin typeface="Times New Roman" panose="02020603050405020304" pitchFamily="18" charset="0"/>
                <a:cs typeface="Times New Roman" panose="02020603050405020304" pitchFamily="18" charset="0"/>
              </a:rPr>
              <a:t> </a:t>
            </a:r>
            <a:r>
              <a:rPr lang="en-IN" dirty="0" smtClean="0">
                <a:effectLst/>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27</a:t>
            </a:fld>
            <a:endParaRPr lang="en-IN"/>
          </a:p>
        </p:txBody>
      </p:sp>
    </p:spTree>
    <p:extLst>
      <p:ext uri="{BB962C8B-B14F-4D97-AF65-F5344CB8AC3E}">
        <p14:creationId xmlns:p14="http://schemas.microsoft.com/office/powerpoint/2010/main" val="125457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13122"/>
            <a:ext cx="11260279" cy="6174555"/>
          </a:xfrm>
        </p:spPr>
        <p:txBody>
          <a:bodyPr>
            <a:normAutofit fontScale="55000" lnSpcReduction="20000"/>
          </a:bodyPr>
          <a:lstStyle/>
          <a:p>
            <a:r>
              <a:rPr lang="en-IN" b="1" dirty="0">
                <a:latin typeface="Times New Roman" panose="02020603050405020304" pitchFamily="18" charset="0"/>
                <a:cs typeface="Times New Roman" panose="02020603050405020304" pitchFamily="18" charset="0"/>
              </a:rPr>
              <a:t>// Java Program to illustrate the </a:t>
            </a:r>
            <a:r>
              <a:rPr lang="en-IN" b="1" dirty="0" err="1">
                <a:latin typeface="Times New Roman" panose="02020603050405020304" pitchFamily="18" charset="0"/>
                <a:cs typeface="Times New Roman" panose="02020603050405020304" pitchFamily="18" charset="0"/>
              </a:rPr>
              <a:t>Hashmap</a:t>
            </a:r>
            <a:r>
              <a:rPr lang="en-IN" b="1" dirty="0">
                <a:latin typeface="Times New Roman" panose="02020603050405020304" pitchFamily="18" charset="0"/>
                <a:cs typeface="Times New Roman" panose="02020603050405020304" pitchFamily="18" charset="0"/>
              </a:rPr>
              <a:t> Class </a:t>
            </a:r>
          </a:p>
          <a:p>
            <a:r>
              <a:rPr lang="en-IN" b="1" dirty="0">
                <a:latin typeface="Times New Roman" panose="02020603050405020304" pitchFamily="18" charset="0"/>
                <a:cs typeface="Times New Roman" panose="02020603050405020304" pitchFamily="18" charset="0"/>
              </a:rPr>
              <a:t>// Importing required classes </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Main class </a:t>
            </a:r>
          </a:p>
          <a:p>
            <a:r>
              <a:rPr lang="en-IN" b="1" dirty="0">
                <a:latin typeface="Times New Roman" panose="02020603050405020304" pitchFamily="18" charset="0"/>
                <a:cs typeface="Times New Roman" panose="02020603050405020304" pitchFamily="18" charset="0"/>
              </a:rPr>
              <a:t>public class GFG { </a:t>
            </a:r>
          </a:p>
          <a:p>
            <a:r>
              <a:rPr lang="en-IN" b="1" dirty="0">
                <a:latin typeface="Times New Roman" panose="02020603050405020304" pitchFamily="18" charset="0"/>
                <a:cs typeface="Times New Roman" panose="02020603050405020304" pitchFamily="18" charset="0"/>
              </a:rPr>
              <a:t>	// Main driver method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Creating an empty </a:t>
            </a:r>
            <a:r>
              <a:rPr lang="en-IN" b="1" dirty="0" err="1">
                <a:latin typeface="Times New Roman" panose="02020603050405020304" pitchFamily="18" charset="0"/>
                <a:cs typeface="Times New Roman" panose="02020603050405020304" pitchFamily="18" charset="0"/>
              </a:rPr>
              <a:t>HashMap</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Map&lt;String, Integer&gt; map = new </a:t>
            </a:r>
            <a:r>
              <a:rPr lang="en-IN" b="1" dirty="0" err="1">
                <a:latin typeface="Times New Roman" panose="02020603050405020304" pitchFamily="18" charset="0"/>
                <a:cs typeface="Times New Roman" panose="02020603050405020304" pitchFamily="18" charset="0"/>
              </a:rPr>
              <a:t>HashMap</a:t>
            </a:r>
            <a:r>
              <a:rPr lang="en-IN" b="1" dirty="0">
                <a:latin typeface="Times New Roman" panose="02020603050405020304" pitchFamily="18" charset="0"/>
                <a:cs typeface="Times New Roman" panose="02020603050405020304" pitchFamily="18" charset="0"/>
              </a:rPr>
              <a:t>&lt;&gt;();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Inserting entries in the Map </a:t>
            </a:r>
          </a:p>
          <a:p>
            <a:r>
              <a:rPr lang="en-IN" b="1" dirty="0">
                <a:latin typeface="Times New Roman" panose="02020603050405020304" pitchFamily="18" charset="0"/>
                <a:cs typeface="Times New Roman" panose="02020603050405020304" pitchFamily="18" charset="0"/>
              </a:rPr>
              <a:t>		// using put() method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map.put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vishal</a:t>
            </a:r>
            <a:r>
              <a:rPr lang="en-IN" b="1" dirty="0">
                <a:latin typeface="Times New Roman" panose="02020603050405020304" pitchFamily="18" charset="0"/>
                <a:cs typeface="Times New Roman" panose="02020603050405020304" pitchFamily="18" charset="0"/>
              </a:rPr>
              <a:t>", 10);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map.put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sachin</a:t>
            </a:r>
            <a:r>
              <a:rPr lang="en-IN" b="1" dirty="0">
                <a:latin typeface="Times New Roman" panose="02020603050405020304" pitchFamily="18" charset="0"/>
                <a:cs typeface="Times New Roman" panose="02020603050405020304" pitchFamily="18" charset="0"/>
              </a:rPr>
              <a:t>", 30);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map.put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vaibhav</a:t>
            </a:r>
            <a:r>
              <a:rPr lang="en-IN" b="1" dirty="0">
                <a:latin typeface="Times New Roman" panose="02020603050405020304" pitchFamily="18" charset="0"/>
                <a:cs typeface="Times New Roman" panose="02020603050405020304" pitchFamily="18" charset="0"/>
              </a:rPr>
              <a:t>", 20); </a:t>
            </a:r>
          </a:p>
          <a:p>
            <a:r>
              <a:rPr lang="en-IN" b="1" dirty="0">
                <a:latin typeface="Times New Roman" panose="02020603050405020304" pitchFamily="18" charset="0"/>
                <a:cs typeface="Times New Roman" panose="02020603050405020304" pitchFamily="18" charset="0"/>
              </a:rPr>
              <a:t>		// Iterating over Map </a:t>
            </a:r>
          </a:p>
          <a:p>
            <a:r>
              <a:rPr lang="en-IN" b="1" dirty="0">
                <a:latin typeface="Times New Roman" panose="02020603050405020304" pitchFamily="18" charset="0"/>
                <a:cs typeface="Times New Roman" panose="02020603050405020304" pitchFamily="18" charset="0"/>
              </a:rPr>
              <a:t>		for (</a:t>
            </a:r>
            <a:r>
              <a:rPr lang="en-IN" b="1" dirty="0" err="1">
                <a:latin typeface="Times New Roman" panose="02020603050405020304" pitchFamily="18" charset="0"/>
                <a:cs typeface="Times New Roman" panose="02020603050405020304" pitchFamily="18" charset="0"/>
              </a:rPr>
              <a:t>Map.Entry</a:t>
            </a:r>
            <a:r>
              <a:rPr lang="en-IN" b="1" dirty="0">
                <a:latin typeface="Times New Roman" panose="02020603050405020304" pitchFamily="18" charset="0"/>
                <a:cs typeface="Times New Roman" panose="02020603050405020304" pitchFamily="18" charset="0"/>
              </a:rPr>
              <a:t>&lt;String, Integer&gt; e : </a:t>
            </a:r>
            <a:r>
              <a:rPr lang="en-IN" b="1" dirty="0" err="1">
                <a:latin typeface="Times New Roman" panose="02020603050405020304" pitchFamily="18" charset="0"/>
                <a:cs typeface="Times New Roman" panose="02020603050405020304" pitchFamily="18" charset="0"/>
              </a:rPr>
              <a:t>map.entrySet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Printing key-value pairs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e.getKey</a:t>
            </a:r>
            <a:r>
              <a:rPr lang="en-IN" b="1" dirty="0">
                <a:latin typeface="Times New Roman" panose="02020603050405020304" pitchFamily="18" charset="0"/>
                <a:cs typeface="Times New Roman" panose="02020603050405020304" pitchFamily="18" charset="0"/>
              </a:rPr>
              <a:t>() + " </a:t>
            </a:r>
            <a:r>
              <a:rPr lang="en-IN" b="1" dirty="0" smtClean="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e.getValue</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28</a:t>
            </a:fld>
            <a:endParaRPr lang="en-IN"/>
          </a:p>
        </p:txBody>
      </p:sp>
    </p:spTree>
    <p:extLst>
      <p:ext uri="{BB962C8B-B14F-4D97-AF65-F5344CB8AC3E}">
        <p14:creationId xmlns:p14="http://schemas.microsoft.com/office/powerpoint/2010/main" val="102064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264719"/>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 Iterator is an object that can be used to loop through collections, like </a:t>
            </a: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HashSet</a:t>
            </a:r>
            <a:r>
              <a:rPr lang="en-US" b="1" dirty="0">
                <a:latin typeface="Times New Roman" panose="02020603050405020304" pitchFamily="18" charset="0"/>
                <a:cs typeface="Times New Roman" panose="02020603050405020304" pitchFamily="18" charset="0"/>
              </a:rPr>
              <a:t>. It is called an "iterator" because "iterating" is the technical term for looping</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use an Iterator, you must import it from the </a:t>
            </a:r>
            <a:r>
              <a:rPr lang="en-US" b="1" dirty="0" err="1">
                <a:latin typeface="Times New Roman" panose="02020603050405020304" pitchFamily="18" charset="0"/>
                <a:cs typeface="Times New Roman" panose="02020603050405020304" pitchFamily="18" charset="0"/>
              </a:rPr>
              <a:t>java.util</a:t>
            </a:r>
            <a:r>
              <a:rPr lang="en-US" b="1" dirty="0">
                <a:latin typeface="Times New Roman" panose="02020603050405020304" pitchFamily="18" charset="0"/>
                <a:cs typeface="Times New Roman" panose="02020603050405020304" pitchFamily="18" charset="0"/>
              </a:rPr>
              <a:t> package</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Getting an </a:t>
            </a:r>
            <a:r>
              <a:rPr lang="en-IN" b="1" dirty="0" smtClean="0">
                <a:latin typeface="Times New Roman" panose="02020603050405020304" pitchFamily="18" charset="0"/>
                <a:cs typeface="Times New Roman" panose="02020603050405020304" pitchFamily="18" charset="0"/>
              </a:rPr>
              <a:t>Iterator() :</a:t>
            </a:r>
          </a:p>
          <a:p>
            <a:pPr marL="342900" indent="-342900">
              <a:buFont typeface="Arial" panose="020B0604020202020204" pitchFamily="34" charset="0"/>
              <a:buChar char="•"/>
            </a:pPr>
            <a:endParaRPr lang="en-IN"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iterator() method can be used to get an Iterator for any collection</a:t>
            </a:r>
            <a:r>
              <a:rPr lang="en-US" b="1" dirty="0" smtClean="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a:bodyPr>
          <a:lstStyle/>
          <a:p>
            <a:r>
              <a:rPr lang="en-IN" dirty="0">
                <a:effectLst/>
                <a:latin typeface="Times New Roman" panose="02020603050405020304" pitchFamily="18" charset="0"/>
                <a:cs typeface="Times New Roman" panose="02020603050405020304" pitchFamily="18" charset="0"/>
              </a:rPr>
              <a:t>Java </a:t>
            </a:r>
            <a:r>
              <a:rPr lang="en-IN" dirty="0" smtClean="0">
                <a:effectLst/>
                <a:latin typeface="Times New Roman" panose="02020603050405020304" pitchFamily="18" charset="0"/>
                <a:cs typeface="Times New Roman" panose="02020603050405020304" pitchFamily="18" charset="0"/>
              </a:rPr>
              <a:t>Iterator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29</a:t>
            </a:fld>
            <a:endParaRPr lang="en-IN"/>
          </a:p>
        </p:txBody>
      </p:sp>
    </p:spTree>
    <p:extLst>
      <p:ext uri="{BB962C8B-B14F-4D97-AF65-F5344CB8AC3E}">
        <p14:creationId xmlns:p14="http://schemas.microsoft.com/office/powerpoint/2010/main" val="346172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849181"/>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Consider the example of a piggy bank. We all had it during our childhood where we used to store our coins. This piggy bank is called a Collection and the coins are nothing but objects. Technically, a collection is an object or a container that stores a group of other objects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Collection in Java is an object which represents a group of objects, known as its elements. It is a single unit. They are used to standardize the way in which objects are handled in the class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Now that we know what Collection in Java is, let us try to understand the real-life use cases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Linked list emulates your browsing history, trains coaches who are connected to each other, </a:t>
            </a:r>
            <a:r>
              <a:rPr lang="en-US" b="1" dirty="0" err="1" smtClean="0">
                <a:latin typeface="Times New Roman" panose="02020603050405020304" pitchFamily="18" charset="0"/>
                <a:cs typeface="Times New Roman" panose="02020603050405020304" pitchFamily="18" charset="0"/>
              </a:rPr>
              <a:t>etc</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Stacks are like a stack of plates or trays in which the topmost one gets picked first.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Queue is the same as the real-life queues, the one who enters the queue first, leaves it first too.</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US" sz="2200" dirty="0">
                <a:effectLst/>
                <a:latin typeface="Times New Roman" panose="02020603050405020304" pitchFamily="18" charset="0"/>
                <a:cs typeface="Times New Roman" panose="02020603050405020304" pitchFamily="18" charset="0"/>
              </a:rPr>
              <a:t>What is a Collection in Java?</a:t>
            </a:r>
            <a:r>
              <a:rPr lang="en-US" dirty="0">
                <a:effectLst/>
              </a:rPr>
              <a:t/>
            </a:r>
            <a:br>
              <a:rPr lang="en-US"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a:t>
            </a:fld>
            <a:endParaRPr lang="en-IN"/>
          </a:p>
        </p:txBody>
      </p:sp>
    </p:spTree>
    <p:extLst>
      <p:ext uri="{BB962C8B-B14F-4D97-AF65-F5344CB8AC3E}">
        <p14:creationId xmlns:p14="http://schemas.microsoft.com/office/powerpoint/2010/main" val="633905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69682"/>
            <a:ext cx="11260279" cy="6218491"/>
          </a:xfrm>
        </p:spPr>
        <p:txBody>
          <a:bodyPr>
            <a:normAutofit fontScale="77500" lnSpcReduction="20000"/>
          </a:bodyPr>
          <a:lstStyle/>
          <a:p>
            <a:r>
              <a:rPr lang="en-IN" b="1" dirty="0">
                <a:latin typeface="Times New Roman" panose="02020603050405020304" pitchFamily="18" charset="0"/>
                <a:cs typeface="Times New Roman" panose="02020603050405020304" pitchFamily="18" charset="0"/>
              </a:rPr>
              <a:t>// Import the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 class and the Iterator class</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java.util.ArrayList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java.util.Iterator</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public class Main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Make a collection</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&lt;String&gt; cars = new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&lt;String&gt;();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cars.add</a:t>
            </a:r>
            <a:r>
              <a:rPr lang="en-IN" b="1" dirty="0">
                <a:latin typeface="Times New Roman" panose="02020603050405020304" pitchFamily="18" charset="0"/>
                <a:cs typeface="Times New Roman" panose="02020603050405020304" pitchFamily="18" charset="0"/>
              </a:rPr>
              <a:t>("Volvo");</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cars.add</a:t>
            </a:r>
            <a:r>
              <a:rPr lang="en-IN" b="1" dirty="0">
                <a:latin typeface="Times New Roman" panose="02020603050405020304" pitchFamily="18" charset="0"/>
                <a:cs typeface="Times New Roman" panose="02020603050405020304" pitchFamily="18" charset="0"/>
              </a:rPr>
              <a:t>("BMW");</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cars.add</a:t>
            </a:r>
            <a:r>
              <a:rPr lang="en-IN" b="1" dirty="0">
                <a:latin typeface="Times New Roman" panose="02020603050405020304" pitchFamily="18" charset="0"/>
                <a:cs typeface="Times New Roman" panose="02020603050405020304" pitchFamily="18" charset="0"/>
              </a:rPr>
              <a:t>("Ford");</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cars.add</a:t>
            </a:r>
            <a:r>
              <a:rPr lang="en-IN" b="1" dirty="0">
                <a:latin typeface="Times New Roman" panose="02020603050405020304" pitchFamily="18" charset="0"/>
                <a:cs typeface="Times New Roman" panose="02020603050405020304" pitchFamily="18" charset="0"/>
              </a:rPr>
              <a:t>("Mazda");</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Get the iterator</a:t>
            </a:r>
          </a:p>
          <a:p>
            <a:r>
              <a:rPr lang="en-IN" b="1" dirty="0">
                <a:latin typeface="Times New Roman" panose="02020603050405020304" pitchFamily="18" charset="0"/>
                <a:cs typeface="Times New Roman" panose="02020603050405020304" pitchFamily="18" charset="0"/>
              </a:rPr>
              <a:t>    Iterator&lt;String&gt; it = </a:t>
            </a:r>
            <a:r>
              <a:rPr lang="en-IN" b="1" dirty="0" err="1">
                <a:latin typeface="Times New Roman" panose="02020603050405020304" pitchFamily="18" charset="0"/>
                <a:cs typeface="Times New Roman" panose="02020603050405020304" pitchFamily="18" charset="0"/>
              </a:rPr>
              <a:t>cars.iterator</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Print the first item</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it.next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30</a:t>
            </a:fld>
            <a:endParaRPr lang="en-IN"/>
          </a:p>
        </p:txBody>
      </p:sp>
    </p:spTree>
    <p:extLst>
      <p:ext uri="{BB962C8B-B14F-4D97-AF65-F5344CB8AC3E}">
        <p14:creationId xmlns:p14="http://schemas.microsoft.com/office/powerpoint/2010/main" val="1605111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773766"/>
          </a:xfrm>
        </p:spPr>
        <p:txBody>
          <a:bodyPr/>
          <a:lstStyle/>
          <a:p>
            <a:r>
              <a:rPr lang="en-US" b="1" dirty="0">
                <a:latin typeface="Times New Roman" panose="02020603050405020304" pitchFamily="18" charset="0"/>
                <a:cs typeface="Times New Roman" panose="02020603050405020304" pitchFamily="18" charset="0"/>
              </a:rPr>
              <a:t>To loop through a collection, use the </a:t>
            </a:r>
            <a:r>
              <a:rPr lang="en-US" b="1" dirty="0" err="1">
                <a:latin typeface="Times New Roman" panose="02020603050405020304" pitchFamily="18" charset="0"/>
                <a:cs typeface="Times New Roman" panose="02020603050405020304" pitchFamily="18" charset="0"/>
              </a:rPr>
              <a:t>hasNext</a:t>
            </a:r>
            <a:r>
              <a:rPr lang="en-US" b="1" dirty="0">
                <a:latin typeface="Times New Roman" panose="02020603050405020304" pitchFamily="18" charset="0"/>
                <a:cs typeface="Times New Roman" panose="02020603050405020304" pitchFamily="18" charset="0"/>
              </a:rPr>
              <a:t>() and next() methods of the Iterator</a:t>
            </a:r>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Syntax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while(</a:t>
            </a:r>
            <a:r>
              <a:rPr lang="en-IN" b="1" dirty="0" err="1">
                <a:latin typeface="Times New Roman" panose="02020603050405020304" pitchFamily="18" charset="0"/>
                <a:cs typeface="Times New Roman" panose="02020603050405020304" pitchFamily="18" charset="0"/>
              </a:rPr>
              <a:t>it.hasNext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it.next</a:t>
            </a:r>
            <a:r>
              <a:rPr lang="en-IN" b="1" dirty="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Removing Items from a </a:t>
            </a:r>
            <a:r>
              <a:rPr lang="en-US" b="1" dirty="0" smtClean="0">
                <a:latin typeface="Times New Roman" panose="02020603050405020304" pitchFamily="18" charset="0"/>
                <a:cs typeface="Times New Roman" panose="02020603050405020304" pitchFamily="18" charset="0"/>
              </a:rPr>
              <a:t>Collection: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Iterators are designed to easily change the collections that they loop through. The remove() method can remove items from a collection while looping.</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Looping Through a </a:t>
            </a:r>
            <a:r>
              <a:rPr lang="en-IN" dirty="0" smtClean="0">
                <a:effectLst/>
                <a:latin typeface="Times New Roman" panose="02020603050405020304" pitchFamily="18" charset="0"/>
                <a:cs typeface="Times New Roman" panose="02020603050405020304" pitchFamily="18" charset="0"/>
              </a:rPr>
              <a:t>Collection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31</a:t>
            </a:fld>
            <a:endParaRPr lang="en-IN"/>
          </a:p>
        </p:txBody>
      </p:sp>
    </p:spTree>
    <p:extLst>
      <p:ext uri="{BB962C8B-B14F-4D97-AF65-F5344CB8AC3E}">
        <p14:creationId xmlns:p14="http://schemas.microsoft.com/office/powerpoint/2010/main" val="1822666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4269"/>
            <a:ext cx="11260279" cy="6293904"/>
          </a:xfrm>
        </p:spPr>
        <p:txBody>
          <a:bodyPr>
            <a:normAutofit fontScale="77500" lnSpcReduction="20000"/>
          </a:bodyPr>
          <a:lstStyle/>
          <a:p>
            <a:r>
              <a:rPr lang="en-IN" b="1" dirty="0" smtClean="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java.util.ArrayList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java.util.Iterator</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public class Main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&lt;Integer&gt; numbers = new </a:t>
            </a:r>
            <a:r>
              <a:rPr lang="en-IN" b="1" dirty="0" err="1">
                <a:latin typeface="Times New Roman" panose="02020603050405020304" pitchFamily="18" charset="0"/>
                <a:cs typeface="Times New Roman" panose="02020603050405020304" pitchFamily="18" charset="0"/>
              </a:rPr>
              <a:t>ArrayList</a:t>
            </a:r>
            <a:r>
              <a:rPr lang="en-IN" b="1" dirty="0">
                <a:latin typeface="Times New Roman" panose="02020603050405020304" pitchFamily="18" charset="0"/>
                <a:cs typeface="Times New Roman" panose="02020603050405020304" pitchFamily="18" charset="0"/>
              </a:rPr>
              <a:t>&lt;Integer&gt;();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numbers.add</a:t>
            </a:r>
            <a:r>
              <a:rPr lang="en-IN" b="1" dirty="0">
                <a:latin typeface="Times New Roman" panose="02020603050405020304" pitchFamily="18" charset="0"/>
                <a:cs typeface="Times New Roman" panose="02020603050405020304" pitchFamily="18" charset="0"/>
              </a:rPr>
              <a:t>(12);</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numbers.add</a:t>
            </a:r>
            <a:r>
              <a:rPr lang="en-IN" b="1" dirty="0">
                <a:latin typeface="Times New Roman" panose="02020603050405020304" pitchFamily="18" charset="0"/>
                <a:cs typeface="Times New Roman" panose="02020603050405020304" pitchFamily="18" charset="0"/>
              </a:rPr>
              <a:t>(8);</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numbers.add</a:t>
            </a:r>
            <a:r>
              <a:rPr lang="en-IN" b="1" dirty="0">
                <a:latin typeface="Times New Roman" panose="02020603050405020304" pitchFamily="18" charset="0"/>
                <a:cs typeface="Times New Roman" panose="02020603050405020304" pitchFamily="18" charset="0"/>
              </a:rPr>
              <a:t>(2);</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numbers.add</a:t>
            </a:r>
            <a:r>
              <a:rPr lang="en-IN" b="1" dirty="0">
                <a:latin typeface="Times New Roman" panose="02020603050405020304" pitchFamily="18" charset="0"/>
                <a:cs typeface="Times New Roman" panose="02020603050405020304" pitchFamily="18" charset="0"/>
              </a:rPr>
              <a:t>(23);</a:t>
            </a:r>
          </a:p>
          <a:p>
            <a:r>
              <a:rPr lang="en-IN" b="1" dirty="0">
                <a:latin typeface="Times New Roman" panose="02020603050405020304" pitchFamily="18" charset="0"/>
                <a:cs typeface="Times New Roman" panose="02020603050405020304" pitchFamily="18" charset="0"/>
              </a:rPr>
              <a:t>    Iterator&lt;Integer&gt; it = </a:t>
            </a:r>
            <a:r>
              <a:rPr lang="en-IN" b="1" dirty="0" err="1">
                <a:latin typeface="Times New Roman" panose="02020603050405020304" pitchFamily="18" charset="0"/>
                <a:cs typeface="Times New Roman" panose="02020603050405020304" pitchFamily="18" charset="0"/>
              </a:rPr>
              <a:t>numbers.iterator</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while(</a:t>
            </a:r>
            <a:r>
              <a:rPr lang="en-IN" b="1" dirty="0" err="1">
                <a:latin typeface="Times New Roman" panose="02020603050405020304" pitchFamily="18" charset="0"/>
                <a:cs typeface="Times New Roman" panose="02020603050405020304" pitchFamily="18" charset="0"/>
              </a:rPr>
              <a:t>it.hasNext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Integer </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it.next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if(</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&lt; 10)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it.remove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(numbers);</a:t>
            </a:r>
          </a:p>
          <a:p>
            <a:r>
              <a:rPr lang="en-IN" b="1" dirty="0">
                <a:latin typeface="Times New Roman" panose="02020603050405020304" pitchFamily="18" charset="0"/>
                <a:cs typeface="Times New Roman" panose="02020603050405020304" pitchFamily="18" charset="0"/>
              </a:rPr>
              <a:t>  }</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 Trying to remove items using a for loop or a for-each loop would not work correctly because the collection is changing size at the same time that the code is trying to loop.</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32</a:t>
            </a:fld>
            <a:endParaRPr lang="en-IN"/>
          </a:p>
        </p:txBody>
      </p:sp>
    </p:spTree>
    <p:extLst>
      <p:ext uri="{BB962C8B-B14F-4D97-AF65-F5344CB8AC3E}">
        <p14:creationId xmlns:p14="http://schemas.microsoft.com/office/powerpoint/2010/main" val="326651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713216"/>
            <a:ext cx="11260279" cy="5480194"/>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The automatic conversion of primitive data types into its equivalent Wrapper type is known as boxing and opposite operation is known as unboxing. This is the new feature of Java5. So java programmer doesn't need to write the conversion code</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Advantage of </a:t>
            </a:r>
            <a:r>
              <a:rPr lang="en-US" b="1" dirty="0" err="1">
                <a:latin typeface="Times New Roman" panose="02020603050405020304" pitchFamily="18" charset="0"/>
                <a:cs typeface="Times New Roman" panose="02020603050405020304" pitchFamily="18" charset="0"/>
              </a:rPr>
              <a:t>Autoboxing</a:t>
            </a:r>
            <a:r>
              <a:rPr lang="en-US" b="1" dirty="0">
                <a:latin typeface="Times New Roman" panose="02020603050405020304" pitchFamily="18" charset="0"/>
                <a:cs typeface="Times New Roman" panose="02020603050405020304" pitchFamily="18" charset="0"/>
              </a:rPr>
              <a:t> and Unboxing</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No need of conversion between primitives and Wrappers manually so less coding is required.</a:t>
            </a:r>
          </a:p>
          <a:p>
            <a:r>
              <a:rPr lang="en-US" b="1" dirty="0">
                <a:latin typeface="Times New Roman" panose="02020603050405020304" pitchFamily="18" charset="0"/>
                <a:cs typeface="Times New Roman" panose="02020603050405020304" pitchFamily="18" charset="0"/>
              </a:rPr>
              <a:t>Simple Example of </a:t>
            </a:r>
            <a:r>
              <a:rPr lang="en-US" b="1" dirty="0" err="1">
                <a:latin typeface="Times New Roman" panose="02020603050405020304" pitchFamily="18" charset="0"/>
                <a:cs typeface="Times New Roman" panose="02020603050405020304" pitchFamily="18" charset="0"/>
              </a:rPr>
              <a:t>Autoboxing</a:t>
            </a:r>
            <a:r>
              <a:rPr lang="en-US" b="1" dirty="0">
                <a:latin typeface="Times New Roman" panose="02020603050405020304" pitchFamily="18" charset="0"/>
                <a:cs typeface="Times New Roman" panose="02020603050405020304" pitchFamily="18" charset="0"/>
              </a:rPr>
              <a:t> in java</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a:t>
            </a:r>
            <a:r>
              <a:rPr lang="en-IN" dirty="0">
                <a:latin typeface="Times New Roman" panose="02020603050405020304" pitchFamily="18" charset="0"/>
                <a:cs typeface="Times New Roman" panose="02020603050405020304" pitchFamily="18" charset="0"/>
              </a:rPr>
              <a:t> BoxingExample1{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public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a=50;  </a:t>
            </a:r>
          </a:p>
          <a:p>
            <a:r>
              <a:rPr lang="en-IN" dirty="0">
                <a:latin typeface="Times New Roman" panose="02020603050405020304" pitchFamily="18" charset="0"/>
                <a:cs typeface="Times New Roman" panose="02020603050405020304" pitchFamily="18" charset="0"/>
              </a:rPr>
              <a:t>        Integer a2=</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Integer(a);//Boxing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Integer a3=5;//Boxing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(a2+" "+a3);  </a:t>
            </a:r>
          </a:p>
          <a:p>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3550" y="0"/>
            <a:ext cx="11260278" cy="713216"/>
          </a:xfrm>
        </p:spPr>
        <p:txBody>
          <a:bodyPr/>
          <a:lstStyle/>
          <a:p>
            <a:r>
              <a:rPr lang="en-IN" dirty="0" err="1">
                <a:effectLst/>
                <a:latin typeface="Times New Roman" panose="02020603050405020304" pitchFamily="18" charset="0"/>
                <a:cs typeface="Times New Roman" panose="02020603050405020304" pitchFamily="18" charset="0"/>
              </a:rPr>
              <a:t>Autoboxing</a:t>
            </a:r>
            <a:r>
              <a:rPr lang="en-IN" dirty="0">
                <a:effectLst/>
                <a:latin typeface="Times New Roman" panose="02020603050405020304" pitchFamily="18" charset="0"/>
                <a:cs typeface="Times New Roman" panose="02020603050405020304" pitchFamily="18" charset="0"/>
              </a:rPr>
              <a:t> and Unboxing:</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33</a:t>
            </a:fld>
            <a:endParaRPr lang="en-IN"/>
          </a:p>
        </p:txBody>
      </p:sp>
    </p:spTree>
    <p:extLst>
      <p:ext uri="{BB962C8B-B14F-4D97-AF65-F5344CB8AC3E}">
        <p14:creationId xmlns:p14="http://schemas.microsoft.com/office/powerpoint/2010/main" val="3831509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528670"/>
          </a:xfrm>
        </p:spPr>
        <p:txBody>
          <a:bodyPr>
            <a:normAutofit lnSpcReduction="10000"/>
          </a:bodyPr>
          <a:lstStyle/>
          <a:p>
            <a:r>
              <a:rPr lang="en-US" b="1" dirty="0">
                <a:latin typeface="Times New Roman" panose="02020603050405020304" pitchFamily="18" charset="0"/>
                <a:cs typeface="Times New Roman" panose="02020603050405020304" pitchFamily="18" charset="0"/>
              </a:rPr>
              <a:t>The automatic conversion of wrapper class type into corresponding primitive type, is known as Unboxing. Let's see the example of unboxing</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Example :</a:t>
            </a:r>
          </a:p>
          <a:p>
            <a:endParaRPr lang="en-US"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UnboxingExample1{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Integer </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=new Integer(50);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a:t>
            </a: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Simple Example of Unboxing in java:</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34</a:t>
            </a:fld>
            <a:endParaRPr lang="en-IN"/>
          </a:p>
        </p:txBody>
      </p:sp>
    </p:spTree>
    <p:extLst>
      <p:ext uri="{BB962C8B-B14F-4D97-AF65-F5344CB8AC3E}">
        <p14:creationId xmlns:p14="http://schemas.microsoft.com/office/powerpoint/2010/main" val="385719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556950"/>
          </a:xfrm>
        </p:spPr>
        <p:txBody>
          <a:bodyPr>
            <a:normAutofit/>
          </a:bodyPr>
          <a:lstStyle/>
          <a:p>
            <a:r>
              <a:rPr lang="en-US" b="1" dirty="0">
                <a:latin typeface="Times New Roman" panose="02020603050405020304" pitchFamily="18" charset="0"/>
                <a:cs typeface="Times New Roman" panose="02020603050405020304" pitchFamily="18" charset="0"/>
              </a:rPr>
              <a:t>JDBC stands for Java Database Connectivity. JDBC is a Java API to connect and execute the query with the database. It is a part of </a:t>
            </a:r>
            <a:r>
              <a:rPr lang="en-US" b="1" dirty="0" err="1">
                <a:latin typeface="Times New Roman" panose="02020603050405020304" pitchFamily="18" charset="0"/>
                <a:cs typeface="Times New Roman" panose="02020603050405020304" pitchFamily="18" charset="0"/>
              </a:rPr>
              <a:t>JavaSE</a:t>
            </a:r>
            <a:r>
              <a:rPr lang="en-US" b="1" dirty="0">
                <a:latin typeface="Times New Roman" panose="02020603050405020304" pitchFamily="18" charset="0"/>
                <a:cs typeface="Times New Roman" panose="02020603050405020304" pitchFamily="18" charset="0"/>
              </a:rPr>
              <a:t> (Java Standard Edition</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JDBC API uses JDBC drivers to connect with the database. </a:t>
            </a:r>
            <a:endParaRPr lang="en-US" b="1" dirty="0" smtClean="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There </a:t>
            </a:r>
            <a:r>
              <a:rPr lang="en-US" b="1" dirty="0">
                <a:solidFill>
                  <a:srgbClr val="FF0000"/>
                </a:solidFill>
                <a:latin typeface="Times New Roman" panose="02020603050405020304" pitchFamily="18" charset="0"/>
                <a:cs typeface="Times New Roman" panose="02020603050405020304" pitchFamily="18" charset="0"/>
              </a:rPr>
              <a:t>are four types of JDBC drivers</a:t>
            </a:r>
            <a:r>
              <a:rPr lang="en-US" b="1" dirty="0" smtClean="0">
                <a:solidFill>
                  <a:srgbClr val="FF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JDBC-ODBC Bridge Driver</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Native Driver</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Network Protocol Driver, </a:t>
            </a:r>
            <a:r>
              <a:rPr lang="en-US" b="1" dirty="0" smtClean="0">
                <a:latin typeface="Times New Roman" panose="02020603050405020304" pitchFamily="18" charset="0"/>
                <a:cs typeface="Times New Roman" panose="02020603050405020304" pitchFamily="18" charset="0"/>
              </a:rPr>
              <a:t>and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Thin Driver</a:t>
            </a:r>
          </a:p>
          <a:p>
            <a:endParaRPr lang="en-US" dirty="0" smtClean="0"/>
          </a:p>
          <a:p>
            <a:endParaRPr lang="en-IN" dirty="0"/>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Java JDBC </a:t>
            </a:r>
            <a:r>
              <a:rPr lang="en-IN" dirty="0" smtClean="0">
                <a:effectLst/>
                <a:latin typeface="Times New Roman" panose="02020603050405020304" pitchFamily="18" charset="0"/>
                <a:cs typeface="Times New Roman" panose="02020603050405020304" pitchFamily="18" charset="0"/>
              </a:rPr>
              <a:t>Tutorial:</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35</a:t>
            </a:fld>
            <a:endParaRPr lang="en-IN"/>
          </a:p>
        </p:txBody>
      </p:sp>
    </p:spTree>
    <p:extLst>
      <p:ext uri="{BB962C8B-B14F-4D97-AF65-F5344CB8AC3E}">
        <p14:creationId xmlns:p14="http://schemas.microsoft.com/office/powerpoint/2010/main" val="171534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0" y="403287"/>
            <a:ext cx="11260278" cy="713216"/>
          </a:xfrm>
        </p:spPr>
        <p:txBody>
          <a:bodyPr>
            <a:normAutofit fontScale="90000"/>
          </a:bodyPr>
          <a:lstStyle/>
          <a:p>
            <a:r>
              <a:rPr lang="en-IN" dirty="0" smtClean="0"/>
              <a:t>JDBC :</a:t>
            </a:r>
            <a:br>
              <a:rPr lang="en-IN" dirty="0" smtClean="0"/>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36</a:t>
            </a:fld>
            <a:endParaRPr lang="en-IN"/>
          </a:p>
        </p:txBody>
      </p:sp>
      <p:pic>
        <p:nvPicPr>
          <p:cNvPr id="5" name="Picture 4"/>
          <p:cNvPicPr>
            <a:picLocks noChangeAspect="1"/>
          </p:cNvPicPr>
          <p:nvPr/>
        </p:nvPicPr>
        <p:blipFill>
          <a:blip r:embed="rId2"/>
          <a:stretch>
            <a:fillRect/>
          </a:stretch>
        </p:blipFill>
        <p:spPr>
          <a:xfrm>
            <a:off x="1875934" y="1154210"/>
            <a:ext cx="10067826" cy="4374037"/>
          </a:xfrm>
          <a:prstGeom prst="rect">
            <a:avLst/>
          </a:prstGeom>
        </p:spPr>
      </p:pic>
    </p:spTree>
    <p:extLst>
      <p:ext uri="{BB962C8B-B14F-4D97-AF65-F5344CB8AC3E}">
        <p14:creationId xmlns:p14="http://schemas.microsoft.com/office/powerpoint/2010/main" val="3418178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26243"/>
            <a:ext cx="11260279" cy="5373279"/>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 can use JDBC API to access tabular data stored in any relational database. By the help of JDBC API, we can save, update, delete and fetch data from the database. It is like Open Database Connectivity (ODBC) provided by Microsoft</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current version of JDBC is 4.3. It is the stable release since 21st September, 2017. It is based on the X/Open SQL Call Level Interface. The </a:t>
            </a:r>
            <a:r>
              <a:rPr lang="en-US" b="1" dirty="0" err="1">
                <a:latin typeface="Times New Roman" panose="02020603050405020304" pitchFamily="18" charset="0"/>
                <a:cs typeface="Times New Roman" panose="02020603050405020304" pitchFamily="18" charset="0"/>
              </a:rPr>
              <a:t>java.sql</a:t>
            </a:r>
            <a:r>
              <a:rPr lang="en-US" b="1" dirty="0">
                <a:latin typeface="Times New Roman" panose="02020603050405020304" pitchFamily="18" charset="0"/>
                <a:cs typeface="Times New Roman" panose="02020603050405020304" pitchFamily="18" charset="0"/>
              </a:rPr>
              <a:t> package contains classes and interfaces for JDBC </a:t>
            </a:r>
            <a:r>
              <a:rPr lang="en-US" b="1" dirty="0" smtClean="0">
                <a:latin typeface="Times New Roman" panose="02020603050405020304" pitchFamily="18" charset="0"/>
                <a:cs typeface="Times New Roman" panose="02020603050405020304" pitchFamily="18" charset="0"/>
              </a:rPr>
              <a:t>API</a:t>
            </a:r>
          </a:p>
          <a:p>
            <a:pPr lvl="1"/>
            <a:r>
              <a:rPr lang="en-IN" b="1" dirty="0">
                <a:latin typeface="Times New Roman" panose="02020603050405020304" pitchFamily="18" charset="0"/>
                <a:cs typeface="Times New Roman" panose="02020603050405020304" pitchFamily="18" charset="0"/>
              </a:rPr>
              <a:t>Driver interface</a:t>
            </a:r>
          </a:p>
          <a:p>
            <a:pPr lvl="1"/>
            <a:r>
              <a:rPr lang="en-IN" b="1" dirty="0">
                <a:latin typeface="Times New Roman" panose="02020603050405020304" pitchFamily="18" charset="0"/>
                <a:cs typeface="Times New Roman" panose="02020603050405020304" pitchFamily="18" charset="0"/>
              </a:rPr>
              <a:t>Connection interface</a:t>
            </a:r>
          </a:p>
          <a:p>
            <a:pPr lvl="1"/>
            <a:r>
              <a:rPr lang="en-IN" b="1" dirty="0">
                <a:latin typeface="Times New Roman" panose="02020603050405020304" pitchFamily="18" charset="0"/>
                <a:cs typeface="Times New Roman" panose="02020603050405020304" pitchFamily="18" charset="0"/>
              </a:rPr>
              <a:t>Statement interface</a:t>
            </a:r>
          </a:p>
          <a:p>
            <a:pPr lvl="1"/>
            <a:r>
              <a:rPr lang="en-IN" b="1" dirty="0" err="1">
                <a:latin typeface="Times New Roman" panose="02020603050405020304" pitchFamily="18" charset="0"/>
                <a:cs typeface="Times New Roman" panose="02020603050405020304" pitchFamily="18" charset="0"/>
              </a:rPr>
              <a:t>PreparedStatement</a:t>
            </a:r>
            <a:r>
              <a:rPr lang="en-IN" b="1" dirty="0">
                <a:latin typeface="Times New Roman" panose="02020603050405020304" pitchFamily="18" charset="0"/>
                <a:cs typeface="Times New Roman" panose="02020603050405020304" pitchFamily="18" charset="0"/>
              </a:rPr>
              <a:t> interface</a:t>
            </a:r>
          </a:p>
          <a:p>
            <a:pPr lvl="1"/>
            <a:r>
              <a:rPr lang="en-IN" b="1" dirty="0" err="1">
                <a:latin typeface="Times New Roman" panose="02020603050405020304" pitchFamily="18" charset="0"/>
                <a:cs typeface="Times New Roman" panose="02020603050405020304" pitchFamily="18" charset="0"/>
              </a:rPr>
              <a:t>CallableStatement</a:t>
            </a:r>
            <a:r>
              <a:rPr lang="en-IN" b="1" dirty="0">
                <a:latin typeface="Times New Roman" panose="02020603050405020304" pitchFamily="18" charset="0"/>
                <a:cs typeface="Times New Roman" panose="02020603050405020304" pitchFamily="18" charset="0"/>
              </a:rPr>
              <a:t> interface</a:t>
            </a:r>
          </a:p>
          <a:p>
            <a:pPr lvl="1"/>
            <a:r>
              <a:rPr lang="en-IN" b="1" dirty="0" err="1">
                <a:latin typeface="Times New Roman" panose="02020603050405020304" pitchFamily="18" charset="0"/>
                <a:cs typeface="Times New Roman" panose="02020603050405020304" pitchFamily="18" charset="0"/>
              </a:rPr>
              <a:t>ResultSet</a:t>
            </a:r>
            <a:r>
              <a:rPr lang="en-IN" b="1" dirty="0">
                <a:latin typeface="Times New Roman" panose="02020603050405020304" pitchFamily="18" charset="0"/>
                <a:cs typeface="Times New Roman" panose="02020603050405020304" pitchFamily="18" charset="0"/>
              </a:rPr>
              <a:t> interface</a:t>
            </a:r>
          </a:p>
          <a:p>
            <a:pPr lvl="1"/>
            <a:r>
              <a:rPr lang="en-IN" b="1" dirty="0" err="1">
                <a:latin typeface="Times New Roman" panose="02020603050405020304" pitchFamily="18" charset="0"/>
                <a:cs typeface="Times New Roman" panose="02020603050405020304" pitchFamily="18" charset="0"/>
              </a:rPr>
              <a:t>ResultSetMetaData</a:t>
            </a:r>
            <a:r>
              <a:rPr lang="en-IN" b="1" dirty="0">
                <a:latin typeface="Times New Roman" panose="02020603050405020304" pitchFamily="18" charset="0"/>
                <a:cs typeface="Times New Roman" panose="02020603050405020304" pitchFamily="18" charset="0"/>
              </a:rPr>
              <a:t> interface</a:t>
            </a:r>
          </a:p>
          <a:p>
            <a:pPr lvl="1"/>
            <a:r>
              <a:rPr lang="en-IN" b="1" dirty="0" err="1">
                <a:latin typeface="Times New Roman" panose="02020603050405020304" pitchFamily="18" charset="0"/>
                <a:cs typeface="Times New Roman" panose="02020603050405020304" pitchFamily="18" charset="0"/>
              </a:rPr>
              <a:t>DatabaseMetaData</a:t>
            </a:r>
            <a:r>
              <a:rPr lang="en-IN" b="1" dirty="0">
                <a:latin typeface="Times New Roman" panose="02020603050405020304" pitchFamily="18" charset="0"/>
                <a:cs typeface="Times New Roman" panose="02020603050405020304" pitchFamily="18" charset="0"/>
              </a:rPr>
              <a:t> interface</a:t>
            </a:r>
          </a:p>
          <a:p>
            <a:pPr lvl="1"/>
            <a:r>
              <a:rPr lang="en-IN" b="1" dirty="0" err="1">
                <a:latin typeface="Times New Roman" panose="02020603050405020304" pitchFamily="18" charset="0"/>
                <a:cs typeface="Times New Roman" panose="02020603050405020304" pitchFamily="18" charset="0"/>
              </a:rPr>
              <a:t>RowSet</a:t>
            </a:r>
            <a:r>
              <a:rPr lang="en-IN" b="1" dirty="0">
                <a:latin typeface="Times New Roman" panose="02020603050405020304" pitchFamily="18" charset="0"/>
                <a:cs typeface="Times New Roman" panose="02020603050405020304" pitchFamily="18" charset="0"/>
              </a:rPr>
              <a:t> interface</a:t>
            </a:r>
          </a:p>
          <a:p>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37</a:t>
            </a:fld>
            <a:endParaRPr lang="en-IN"/>
          </a:p>
        </p:txBody>
      </p:sp>
    </p:spTree>
    <p:extLst>
      <p:ext uri="{BB962C8B-B14F-4D97-AF65-F5344CB8AC3E}">
        <p14:creationId xmlns:p14="http://schemas.microsoft.com/office/powerpoint/2010/main" val="1957019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29118"/>
            <a:ext cx="11260279" cy="5459055"/>
          </a:xfrm>
        </p:spPr>
        <p:txBody>
          <a:bodyPr>
            <a:normAutofit/>
          </a:bodyPr>
          <a:lstStyle/>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class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Blob class</a:t>
            </a:r>
          </a:p>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Clob</a:t>
            </a:r>
            <a:r>
              <a:rPr lang="en-US" b="1" dirty="0">
                <a:latin typeface="Times New Roman" panose="02020603050405020304" pitchFamily="18" charset="0"/>
                <a:cs typeface="Times New Roman" panose="02020603050405020304" pitchFamily="18" charset="0"/>
              </a:rPr>
              <a:t> class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Types </a:t>
            </a:r>
            <a:r>
              <a:rPr lang="en-US" b="1" dirty="0" smtClean="0">
                <a:latin typeface="Times New Roman" panose="02020603050405020304" pitchFamily="18" charset="0"/>
                <a:cs typeface="Times New Roman" panose="02020603050405020304" pitchFamily="18" charset="0"/>
              </a:rPr>
              <a:t>class</a:t>
            </a:r>
          </a:p>
          <a:p>
            <a:r>
              <a:rPr lang="en-US" b="1" dirty="0">
                <a:latin typeface="Times New Roman" panose="02020603050405020304" pitchFamily="18" charset="0"/>
                <a:cs typeface="Times New Roman" panose="02020603050405020304" pitchFamily="18" charset="0"/>
              </a:rPr>
              <a:t>Why Should We Use </a:t>
            </a:r>
            <a:r>
              <a:rPr lang="en-US" b="1" dirty="0" smtClean="0">
                <a:latin typeface="Times New Roman" panose="02020603050405020304" pitchFamily="18" charset="0"/>
                <a:cs typeface="Times New Roman" panose="02020603050405020304" pitchFamily="18" charset="0"/>
              </a:rPr>
              <a:t>JDBC:</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 can use JDBC API to handle database using Java program and can perform the following activities: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Connect to the database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Execute queries and update statements to the database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Retrieve the result received from the database.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3549" y="215902"/>
            <a:ext cx="11260278" cy="713216"/>
          </a:xfrm>
        </p:spPr>
        <p:txBody>
          <a:bodyPr/>
          <a:lstStyle/>
          <a:p>
            <a:r>
              <a:rPr lang="en-US" dirty="0">
                <a:effectLst/>
                <a:latin typeface="Times New Roman" panose="02020603050405020304" pitchFamily="18" charset="0"/>
                <a:cs typeface="Times New Roman" panose="02020603050405020304" pitchFamily="18" charset="0"/>
              </a:rPr>
              <a:t>A list of popular </a:t>
            </a:r>
            <a:r>
              <a:rPr lang="en-US" i="1" dirty="0">
                <a:effectLst/>
                <a:latin typeface="Times New Roman" panose="02020603050405020304" pitchFamily="18" charset="0"/>
                <a:cs typeface="Times New Roman" panose="02020603050405020304" pitchFamily="18" charset="0"/>
              </a:rPr>
              <a:t>classes</a:t>
            </a:r>
            <a:r>
              <a:rPr lang="en-US" dirty="0">
                <a:effectLst/>
                <a:latin typeface="Times New Roman" panose="02020603050405020304" pitchFamily="18" charset="0"/>
                <a:cs typeface="Times New Roman" panose="02020603050405020304" pitchFamily="18" charset="0"/>
              </a:rPr>
              <a:t> of JDBC API are given below:</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38</a:t>
            </a:fld>
            <a:endParaRPr lang="en-IN"/>
          </a:p>
        </p:txBody>
      </p:sp>
    </p:spTree>
    <p:extLst>
      <p:ext uri="{BB962C8B-B14F-4D97-AF65-F5344CB8AC3E}">
        <p14:creationId xmlns:p14="http://schemas.microsoft.com/office/powerpoint/2010/main" val="230745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632364"/>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API </a:t>
            </a:r>
            <a:r>
              <a:rPr lang="en-US" b="1" dirty="0">
                <a:latin typeface="Times New Roman" panose="02020603050405020304" pitchFamily="18" charset="0"/>
                <a:cs typeface="Times New Roman" panose="02020603050405020304" pitchFamily="18" charset="0"/>
              </a:rPr>
              <a:t>(Application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What is Driver Manager :</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class is the traditional management layer of JDBC, working between the user and the drivers. It keeps track of the drivers that are available and handles establishing a connection between a database and the appropriate driver</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class is the component of JDBC API and also a member of the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java.sql</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package. The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class acts as an interface between users and drivers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keeps track of the drivers that are available and handles establishing a connection between a database and the appropriate driver.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class maintains a list of Driver classes that have registered themselves by calling the method </a:t>
            </a:r>
            <a:r>
              <a:rPr lang="en-US" b="1" dirty="0" err="1">
                <a:latin typeface="Times New Roman" panose="02020603050405020304" pitchFamily="18" charset="0"/>
                <a:cs typeface="Times New Roman" panose="02020603050405020304" pitchFamily="18" charset="0"/>
              </a:rPr>
              <a:t>DriverManager.registerDriver</a:t>
            </a:r>
            <a:r>
              <a:rPr lang="en-US" b="1" dirty="0">
                <a:latin typeface="Times New Roman" panose="02020603050405020304" pitchFamily="18" charset="0"/>
                <a:cs typeface="Times New Roman" panose="02020603050405020304" pitchFamily="18" charset="0"/>
              </a:rPr>
              <a:t>(). Note that before interacting with a Database, it is a mandatory process to register the driver; otherwise, an exception is thrown.</a:t>
            </a:r>
          </a:p>
        </p:txBody>
      </p:sp>
      <p:sp>
        <p:nvSpPr>
          <p:cNvPr id="3" name="Title 2"/>
          <p:cNvSpPr>
            <a:spLocks noGrp="1"/>
          </p:cNvSpPr>
          <p:nvPr>
            <p:ph type="title"/>
          </p:nvPr>
        </p:nvSpPr>
        <p:spPr/>
        <p:txBody>
          <a:bodyPr/>
          <a:lstStyle/>
          <a:p>
            <a:r>
              <a:rPr lang="en-IN" dirty="0" smtClean="0"/>
              <a:t>What is API :</a:t>
            </a: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39</a:t>
            </a:fld>
            <a:endParaRPr lang="en-IN"/>
          </a:p>
        </p:txBody>
      </p:sp>
    </p:spTree>
    <p:extLst>
      <p:ext uri="{BB962C8B-B14F-4D97-AF65-F5344CB8AC3E}">
        <p14:creationId xmlns:p14="http://schemas.microsoft.com/office/powerpoint/2010/main" val="277108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812232"/>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Collections Framework is defined as a unified architecture for representing and manipulating collections. In Java, the Collections Framework is a hierarchy of interfaces and classes that provides easy management of a group of objects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java.util</a:t>
            </a:r>
            <a:r>
              <a:rPr lang="en-US" b="1" dirty="0">
                <a:latin typeface="Times New Roman" panose="02020603050405020304" pitchFamily="18" charset="0"/>
                <a:cs typeface="Times New Roman" panose="02020603050405020304" pitchFamily="18" charset="0"/>
              </a:rPr>
              <a:t> package contains the powerful tool of Collections Framework. It was defined in JDK 1.2 version which is one of the most used frameworks to date</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provides a ready-made architecture for interfaces and classes and is used for storing and manipulating a group of objects. All collections frameworks contain interfaces, classes, and algorithms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Now you might be wondering what is its need. Collections in Java were not a part of the original Java release. But prior to the release, Vectors, Stacks, and Arrays were there. They had one major disadvantage, and that was lesser similarities. They didn't have a common interface and interconnection with each other. </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What is Java Collections Framework?</a:t>
            </a:r>
          </a:p>
        </p:txBody>
      </p:sp>
      <p:sp>
        <p:nvSpPr>
          <p:cNvPr id="4" name="Slide Number Placeholder 3"/>
          <p:cNvSpPr>
            <a:spLocks noGrp="1"/>
          </p:cNvSpPr>
          <p:nvPr>
            <p:ph type="sldNum" sz="quarter" idx="15"/>
          </p:nvPr>
        </p:nvSpPr>
        <p:spPr/>
        <p:txBody>
          <a:bodyPr/>
          <a:lstStyle/>
          <a:p>
            <a:fld id="{0879F475-59B1-4993-848A-C2B683DE9AF5}" type="slidenum">
              <a:rPr lang="en-IN" smtClean="0"/>
              <a:pPr/>
              <a:t>4</a:t>
            </a:fld>
            <a:endParaRPr lang="en-IN"/>
          </a:p>
        </p:txBody>
      </p:sp>
    </p:spTree>
    <p:extLst>
      <p:ext uri="{BB962C8B-B14F-4D97-AF65-F5344CB8AC3E}">
        <p14:creationId xmlns:p14="http://schemas.microsoft.com/office/powerpoint/2010/main" val="315199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5025090"/>
          </a:xfrm>
        </p:spPr>
        <p:txBody>
          <a:bodyPr/>
          <a:lstStyle/>
          <a:p>
            <a:pPr marL="457200" indent="-457200">
              <a:buAutoNum type="arabicParenR"/>
            </a:pPr>
            <a:r>
              <a:rPr lang="en-IN" b="1" dirty="0" smtClean="0">
                <a:solidFill>
                  <a:srgbClr val="FF0000"/>
                </a:solidFill>
                <a:latin typeface="Times New Roman" panose="02020603050405020304" pitchFamily="18" charset="0"/>
                <a:cs typeface="Times New Roman" panose="02020603050405020304" pitchFamily="18" charset="0"/>
              </a:rPr>
              <a:t>public </a:t>
            </a:r>
            <a:r>
              <a:rPr lang="en-IN" b="1" dirty="0">
                <a:solidFill>
                  <a:srgbClr val="FF0000"/>
                </a:solidFill>
                <a:latin typeface="Times New Roman" panose="02020603050405020304" pitchFamily="18" charset="0"/>
                <a:cs typeface="Times New Roman" panose="02020603050405020304" pitchFamily="18" charset="0"/>
              </a:rPr>
              <a:t>static synchronized void </a:t>
            </a:r>
            <a:r>
              <a:rPr lang="en-IN" b="1" dirty="0" err="1">
                <a:solidFill>
                  <a:srgbClr val="FF0000"/>
                </a:solidFill>
                <a:latin typeface="Times New Roman" panose="02020603050405020304" pitchFamily="18" charset="0"/>
                <a:cs typeface="Times New Roman" panose="02020603050405020304" pitchFamily="18" charset="0"/>
              </a:rPr>
              <a:t>registerDriver</a:t>
            </a:r>
            <a:r>
              <a:rPr lang="en-IN" b="1" dirty="0">
                <a:solidFill>
                  <a:srgbClr val="FF0000"/>
                </a:solidFill>
                <a:latin typeface="Times New Roman" panose="02020603050405020304" pitchFamily="18" charset="0"/>
                <a:cs typeface="Times New Roman" panose="02020603050405020304" pitchFamily="18" charset="0"/>
              </a:rPr>
              <a:t>(Driver driver</a:t>
            </a:r>
            <a:r>
              <a:rPr lang="en-IN" b="1" dirty="0" smtClean="0">
                <a:solidFill>
                  <a:srgbClr val="FF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is used to register the given driver with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No action is performed by the method when the given driver is already registered</a:t>
            </a:r>
            <a:r>
              <a:rPr lang="en-US" b="1" dirty="0" smtClean="0">
                <a:latin typeface="Times New Roman" panose="02020603050405020304" pitchFamily="18" charset="0"/>
                <a:cs typeface="Times New Roman" panose="02020603050405020304" pitchFamily="18" charset="0"/>
              </a:rPr>
              <a:t>.</a:t>
            </a:r>
          </a:p>
          <a:p>
            <a:r>
              <a:rPr lang="en-IN" b="1" dirty="0">
                <a:solidFill>
                  <a:srgbClr val="FF0000"/>
                </a:solidFill>
                <a:latin typeface="Times New Roman" panose="02020603050405020304" pitchFamily="18" charset="0"/>
                <a:cs typeface="Times New Roman" panose="02020603050405020304" pitchFamily="18" charset="0"/>
              </a:rPr>
              <a:t>2) public static synchronized void </a:t>
            </a:r>
            <a:r>
              <a:rPr lang="en-IN" b="1" dirty="0" err="1">
                <a:solidFill>
                  <a:srgbClr val="FF0000"/>
                </a:solidFill>
                <a:latin typeface="Times New Roman" panose="02020603050405020304" pitchFamily="18" charset="0"/>
                <a:cs typeface="Times New Roman" panose="02020603050405020304" pitchFamily="18" charset="0"/>
              </a:rPr>
              <a:t>deregisterDriver</a:t>
            </a:r>
            <a:r>
              <a:rPr lang="en-IN" b="1" dirty="0">
                <a:solidFill>
                  <a:srgbClr val="FF0000"/>
                </a:solidFill>
                <a:latin typeface="Times New Roman" panose="02020603050405020304" pitchFamily="18" charset="0"/>
                <a:cs typeface="Times New Roman" panose="02020603050405020304" pitchFamily="18" charset="0"/>
              </a:rPr>
              <a:t>(Driver driver</a:t>
            </a:r>
            <a:r>
              <a:rPr lang="en-IN" b="1" dirty="0" smtClean="0">
                <a:solidFill>
                  <a:srgbClr val="FF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is used to deregister the given driver (drop the driver from the list) with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 If the given driver has been removed from the list, then no action is performed by the method</a:t>
            </a:r>
            <a:r>
              <a:rPr lang="en-US" b="1" dirty="0" smtClean="0">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3) public static Connection </a:t>
            </a:r>
            <a:r>
              <a:rPr lang="en-US" b="1" dirty="0" err="1">
                <a:solidFill>
                  <a:srgbClr val="FF0000"/>
                </a:solidFill>
                <a:latin typeface="Times New Roman" panose="02020603050405020304" pitchFamily="18" charset="0"/>
                <a:cs typeface="Times New Roman" panose="02020603050405020304" pitchFamily="18" charset="0"/>
              </a:rPr>
              <a:t>getConnection</a:t>
            </a:r>
            <a:r>
              <a:rPr lang="en-US" b="1" dirty="0">
                <a:solidFill>
                  <a:srgbClr val="FF0000"/>
                </a:solidFill>
                <a:latin typeface="Times New Roman" panose="02020603050405020304" pitchFamily="18" charset="0"/>
                <a:cs typeface="Times New Roman" panose="02020603050405020304" pitchFamily="18" charset="0"/>
              </a:rPr>
              <a:t>(String </a:t>
            </a:r>
            <a:r>
              <a:rPr lang="en-US" b="1" dirty="0" err="1">
                <a:solidFill>
                  <a:srgbClr val="FF0000"/>
                </a:solidFill>
                <a:latin typeface="Times New Roman" panose="02020603050405020304" pitchFamily="18" charset="0"/>
                <a:cs typeface="Times New Roman" panose="02020603050405020304" pitchFamily="18" charset="0"/>
              </a:rPr>
              <a:t>url</a:t>
            </a:r>
            <a:r>
              <a:rPr lang="en-US" b="1" dirty="0">
                <a:solidFill>
                  <a:srgbClr val="FF0000"/>
                </a:solidFill>
                <a:latin typeface="Times New Roman" panose="02020603050405020304" pitchFamily="18" charset="0"/>
                <a:cs typeface="Times New Roman" panose="02020603050405020304" pitchFamily="18" charset="0"/>
              </a:rPr>
              <a:t>) throws </a:t>
            </a:r>
            <a:r>
              <a:rPr lang="en-US" b="1" dirty="0" err="1">
                <a:solidFill>
                  <a:srgbClr val="FF0000"/>
                </a:solidFill>
                <a:latin typeface="Times New Roman" panose="02020603050405020304" pitchFamily="18" charset="0"/>
                <a:cs typeface="Times New Roman" panose="02020603050405020304" pitchFamily="18" charset="0"/>
              </a:rPr>
              <a:t>SQLException</a:t>
            </a:r>
            <a:r>
              <a:rPr lang="en-US" b="1" dirty="0" smtClean="0">
                <a:solidFill>
                  <a:srgbClr val="FF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is used to establish the connection with the specified </a:t>
            </a:r>
            <a:r>
              <a:rPr lang="en-US" b="1" dirty="0" err="1">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The </a:t>
            </a:r>
            <a:r>
              <a:rPr lang="en-US" b="1" dirty="0" err="1">
                <a:latin typeface="Times New Roman" panose="02020603050405020304" pitchFamily="18" charset="0"/>
                <a:cs typeface="Times New Roman" panose="02020603050405020304" pitchFamily="18" charset="0"/>
              </a:rPr>
              <a:t>SQLException</a:t>
            </a:r>
            <a:r>
              <a:rPr lang="en-US" b="1" dirty="0">
                <a:latin typeface="Times New Roman" panose="02020603050405020304" pitchFamily="18" charset="0"/>
                <a:cs typeface="Times New Roman" panose="02020603050405020304" pitchFamily="18" charset="0"/>
              </a:rPr>
              <a:t> is thrown when the corresponding Driver class of the given database is not registered with the </a:t>
            </a:r>
            <a:r>
              <a:rPr lang="en-US" b="1" dirty="0" err="1">
                <a:latin typeface="Times New Roman" panose="02020603050405020304" pitchFamily="18" charset="0"/>
                <a:cs typeface="Times New Roman" panose="02020603050405020304" pitchFamily="18" charset="0"/>
              </a:rPr>
              <a:t>DriverManager</a:t>
            </a:r>
            <a:r>
              <a:rPr lang="en-US" b="1" dirty="0" smtClean="0">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4) public static Connection </a:t>
            </a:r>
            <a:r>
              <a:rPr lang="en-US" b="1" dirty="0" err="1">
                <a:solidFill>
                  <a:srgbClr val="FF0000"/>
                </a:solidFill>
                <a:latin typeface="Times New Roman" panose="02020603050405020304" pitchFamily="18" charset="0"/>
                <a:cs typeface="Times New Roman" panose="02020603050405020304" pitchFamily="18" charset="0"/>
              </a:rPr>
              <a:t>getConnection</a:t>
            </a:r>
            <a:r>
              <a:rPr lang="en-US" b="1" dirty="0">
                <a:solidFill>
                  <a:srgbClr val="FF0000"/>
                </a:solidFill>
                <a:latin typeface="Times New Roman" panose="02020603050405020304" pitchFamily="18" charset="0"/>
                <a:cs typeface="Times New Roman" panose="02020603050405020304" pitchFamily="18" charset="0"/>
              </a:rPr>
              <a:t>(String </a:t>
            </a:r>
            <a:r>
              <a:rPr lang="en-US" b="1" dirty="0" err="1">
                <a:solidFill>
                  <a:srgbClr val="FF0000"/>
                </a:solidFill>
                <a:latin typeface="Times New Roman" panose="02020603050405020304" pitchFamily="18" charset="0"/>
                <a:cs typeface="Times New Roman" panose="02020603050405020304" pitchFamily="18" charset="0"/>
              </a:rPr>
              <a:t>url,String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userName,String</a:t>
            </a:r>
            <a:r>
              <a:rPr lang="en-US" b="1" dirty="0">
                <a:solidFill>
                  <a:srgbClr val="FF0000"/>
                </a:solidFill>
                <a:latin typeface="Times New Roman" panose="02020603050405020304" pitchFamily="18" charset="0"/>
                <a:cs typeface="Times New Roman" panose="02020603050405020304" pitchFamily="18" charset="0"/>
              </a:rPr>
              <a:t> password) throws </a:t>
            </a:r>
            <a:r>
              <a:rPr lang="en-US" b="1" dirty="0" err="1">
                <a:solidFill>
                  <a:srgbClr val="FF0000"/>
                </a:solidFill>
                <a:latin typeface="Times New Roman" panose="02020603050405020304" pitchFamily="18" charset="0"/>
                <a:cs typeface="Times New Roman" panose="02020603050405020304" pitchFamily="18" charset="0"/>
              </a:rPr>
              <a:t>SQLException</a:t>
            </a:r>
            <a:r>
              <a:rPr lang="en-US" b="1" dirty="0" smtClean="0">
                <a:solidFill>
                  <a:srgbClr val="FF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is used to establish the connection with the specified </a:t>
            </a:r>
            <a:r>
              <a:rPr lang="en-US" b="1" dirty="0" err="1">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username, and password. The </a:t>
            </a:r>
            <a:r>
              <a:rPr lang="en-US" b="1" dirty="0" err="1">
                <a:latin typeface="Times New Roman" panose="02020603050405020304" pitchFamily="18" charset="0"/>
                <a:cs typeface="Times New Roman" panose="02020603050405020304" pitchFamily="18" charset="0"/>
              </a:rPr>
              <a:t>SQLException</a:t>
            </a:r>
            <a:r>
              <a:rPr lang="en-US" b="1" dirty="0">
                <a:latin typeface="Times New Roman" panose="02020603050405020304" pitchFamily="18" charset="0"/>
                <a:cs typeface="Times New Roman" panose="02020603050405020304" pitchFamily="18" charset="0"/>
              </a:rPr>
              <a:t> is thrown when the corresponding Driver class of the given database is not registered with the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Methods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40</a:t>
            </a:fld>
            <a:endParaRPr lang="en-IN"/>
          </a:p>
        </p:txBody>
      </p:sp>
    </p:spTree>
    <p:extLst>
      <p:ext uri="{BB962C8B-B14F-4D97-AF65-F5344CB8AC3E}">
        <p14:creationId xmlns:p14="http://schemas.microsoft.com/office/powerpoint/2010/main" val="4169371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35670"/>
            <a:ext cx="11260279" cy="5816337"/>
          </a:xfrm>
        </p:spPr>
        <p:txBody>
          <a:bodyPr>
            <a:normAutofit/>
          </a:bodyPr>
          <a:lstStyle/>
          <a:p>
            <a:r>
              <a:rPr lang="en-IN" b="1" dirty="0">
                <a:latin typeface="Times New Roman" panose="02020603050405020304" pitchFamily="18" charset="0"/>
                <a:cs typeface="Times New Roman" panose="02020603050405020304" pitchFamily="18" charset="0"/>
              </a:rPr>
              <a:t>5) public static Driver </a:t>
            </a:r>
            <a:r>
              <a:rPr lang="en-IN" b="1" dirty="0" err="1">
                <a:latin typeface="Times New Roman" panose="02020603050405020304" pitchFamily="18" charset="0"/>
                <a:cs typeface="Times New Roman" panose="02020603050405020304" pitchFamily="18" charset="0"/>
              </a:rPr>
              <a:t>getDriver</a:t>
            </a:r>
            <a:r>
              <a:rPr lang="en-IN" b="1" dirty="0">
                <a:latin typeface="Times New Roman" panose="02020603050405020304" pitchFamily="18" charset="0"/>
                <a:cs typeface="Times New Roman" panose="02020603050405020304" pitchFamily="18" charset="0"/>
              </a:rPr>
              <a:t>(String </a:t>
            </a:r>
            <a:r>
              <a:rPr lang="en-IN" b="1" dirty="0" err="1">
                <a:latin typeface="Times New Roman" panose="02020603050405020304" pitchFamily="18" charset="0"/>
                <a:cs typeface="Times New Roman" panose="02020603050405020304" pitchFamily="18" charset="0"/>
              </a:rPr>
              <a:t>url</a:t>
            </a:r>
            <a:r>
              <a:rPr lang="en-IN" b="1" dirty="0" smtClean="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Those drivers that understand the mentioned URL (present in the parameter of the method) are returned by this method provided those drivers are mentioned in the list of registered drivers</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6) pubic static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getLoginTimeout</a:t>
            </a:r>
            <a:r>
              <a:rPr lang="en-US" b="1" dirty="0" smtClean="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The duration of time a driver is allowed to wait in order to establish a connection with the database is returned by this method</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7) pubic static void </a:t>
            </a:r>
            <a:r>
              <a:rPr lang="en-US" b="1" dirty="0" err="1">
                <a:latin typeface="Times New Roman" panose="02020603050405020304" pitchFamily="18" charset="0"/>
                <a:cs typeface="Times New Roman" panose="02020603050405020304" pitchFamily="18" charset="0"/>
              </a:rPr>
              <a:t>setLoginTimeout</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sec</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The method provides the time in seconds. sec mentioned in the parameter is the maximum time that a driver is allowed to wait in order to establish a connection with the database. If 0 is passed in the parameter of this method, the driver will have to wait infinitely while trying to establish the connection with the database</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8) public static Connection </a:t>
            </a:r>
            <a:r>
              <a:rPr lang="en-US" b="1" dirty="0" err="1">
                <a:latin typeface="Times New Roman" panose="02020603050405020304" pitchFamily="18" charset="0"/>
                <a:cs typeface="Times New Roman" panose="02020603050405020304" pitchFamily="18" charset="0"/>
              </a:rPr>
              <a:t>getConnection</a:t>
            </a:r>
            <a:r>
              <a:rPr lang="en-US" b="1" dirty="0">
                <a:latin typeface="Times New Roman" panose="02020603050405020304" pitchFamily="18" charset="0"/>
                <a:cs typeface="Times New Roman" panose="02020603050405020304" pitchFamily="18" charset="0"/>
              </a:rPr>
              <a:t>(String URL, Properties prop) throws </a:t>
            </a:r>
            <a:r>
              <a:rPr lang="en-US" b="1" dirty="0" err="1" smtClean="0">
                <a:latin typeface="Times New Roman" panose="02020603050405020304" pitchFamily="18" charset="0"/>
                <a:cs typeface="Times New Roman" panose="02020603050405020304" pitchFamily="18" charset="0"/>
              </a:rPr>
              <a:t>SQLException</a:t>
            </a:r>
            <a:r>
              <a:rPr lang="en-US" b="1" dirty="0" smtClean="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 connection object is returned by this method after creating a connection to the database present at the mentioned URL, which is the first parameter of this method. The second parameter, which is "prop", fetches the authentication details of the database (username and password.). Similar to the other variation of the </a:t>
            </a:r>
            <a:r>
              <a:rPr lang="en-US" b="1" dirty="0" err="1">
                <a:latin typeface="Times New Roman" panose="02020603050405020304" pitchFamily="18" charset="0"/>
                <a:cs typeface="Times New Roman" panose="02020603050405020304" pitchFamily="18" charset="0"/>
              </a:rPr>
              <a:t>getConnection</a:t>
            </a:r>
            <a:r>
              <a:rPr lang="en-US" b="1" dirty="0">
                <a:latin typeface="Times New Roman" panose="02020603050405020304" pitchFamily="18" charset="0"/>
                <a:cs typeface="Times New Roman" panose="02020603050405020304" pitchFamily="18" charset="0"/>
              </a:rPr>
              <a:t>() method, this method also throws the </a:t>
            </a:r>
            <a:r>
              <a:rPr lang="en-US" b="1" dirty="0" err="1">
                <a:latin typeface="Times New Roman" panose="02020603050405020304" pitchFamily="18" charset="0"/>
                <a:cs typeface="Times New Roman" panose="02020603050405020304" pitchFamily="18" charset="0"/>
              </a:rPr>
              <a:t>SQLException</a:t>
            </a:r>
            <a:r>
              <a:rPr lang="en-US" b="1" dirty="0">
                <a:latin typeface="Times New Roman" panose="02020603050405020304" pitchFamily="18" charset="0"/>
                <a:cs typeface="Times New Roman" panose="02020603050405020304" pitchFamily="18" charset="0"/>
              </a:rPr>
              <a:t>, when the corresponding Driver class of the given database is not registered with the </a:t>
            </a:r>
            <a:r>
              <a:rPr lang="en-US" b="1" dirty="0" err="1">
                <a:latin typeface="Times New Roman" panose="02020603050405020304" pitchFamily="18" charset="0"/>
                <a:cs typeface="Times New Roman" panose="02020603050405020304" pitchFamily="18" charset="0"/>
              </a:rPr>
              <a:t>DriverManager</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41</a:t>
            </a:fld>
            <a:endParaRPr lang="en-IN"/>
          </a:p>
        </p:txBody>
      </p:sp>
    </p:spTree>
    <p:extLst>
      <p:ext uri="{BB962C8B-B14F-4D97-AF65-F5344CB8AC3E}">
        <p14:creationId xmlns:p14="http://schemas.microsoft.com/office/powerpoint/2010/main" val="3273059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679498"/>
          </a:xfrm>
        </p:spPr>
        <p:txBody>
          <a:bodyPr>
            <a:normAutofit/>
          </a:bodyPr>
          <a:lstStyle/>
          <a:p>
            <a:r>
              <a:rPr lang="en-US" b="1" dirty="0">
                <a:latin typeface="Times New Roman" panose="02020603050405020304" pitchFamily="18" charset="0"/>
                <a:cs typeface="Times New Roman" panose="02020603050405020304" pitchFamily="18" charset="0"/>
              </a:rPr>
              <a:t>There are 5 steps to connect any java application with the database using JDBC. These steps are as follows</a:t>
            </a:r>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Register the Driver class</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Create connection</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Create statement</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Execute queries</a:t>
            </a:r>
          </a:p>
          <a:p>
            <a:pPr marL="10287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Close </a:t>
            </a:r>
            <a:r>
              <a:rPr lang="en-US" b="1" dirty="0" smtClean="0">
                <a:latin typeface="Times New Roman" panose="02020603050405020304" pitchFamily="18" charset="0"/>
                <a:cs typeface="Times New Roman" panose="02020603050405020304" pitchFamily="18" charset="0"/>
              </a:rPr>
              <a:t>connection</a:t>
            </a:r>
          </a:p>
          <a:p>
            <a:pPr lvl="1" indent="0">
              <a:buNone/>
            </a:pPr>
            <a:endParaRPr lang="en-US"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Java Database Connectivity with 5 </a:t>
            </a:r>
            <a:r>
              <a:rPr lang="en-US" dirty="0" smtClean="0">
                <a:effectLst/>
                <a:latin typeface="Times New Roman" panose="02020603050405020304" pitchFamily="18" charset="0"/>
                <a:cs typeface="Times New Roman" panose="02020603050405020304" pitchFamily="18" charset="0"/>
              </a:rPr>
              <a:t>Steps :</a:t>
            </a:r>
            <a:endParaRPr lang="en-US"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42</a:t>
            </a:fld>
            <a:endParaRPr lang="en-IN"/>
          </a:p>
        </p:txBody>
      </p:sp>
      <p:pic>
        <p:nvPicPr>
          <p:cNvPr id="5" name="Picture 4"/>
          <p:cNvPicPr>
            <a:picLocks noChangeAspect="1"/>
          </p:cNvPicPr>
          <p:nvPr/>
        </p:nvPicPr>
        <p:blipFill>
          <a:blip r:embed="rId2"/>
          <a:stretch>
            <a:fillRect/>
          </a:stretch>
        </p:blipFill>
        <p:spPr>
          <a:xfrm>
            <a:off x="3242822" y="3698071"/>
            <a:ext cx="6080288" cy="2952902"/>
          </a:xfrm>
          <a:prstGeom prst="rect">
            <a:avLst/>
          </a:prstGeom>
        </p:spPr>
      </p:pic>
    </p:spTree>
    <p:extLst>
      <p:ext uri="{BB962C8B-B14F-4D97-AF65-F5344CB8AC3E}">
        <p14:creationId xmlns:p14="http://schemas.microsoft.com/office/powerpoint/2010/main" val="2960191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84841"/>
            <a:ext cx="11260279" cy="6303332"/>
          </a:xfrm>
        </p:spPr>
        <p:txBody>
          <a:bodyPr>
            <a:normAutofit/>
          </a:bodyPr>
          <a:lstStyle/>
          <a:p>
            <a:r>
              <a:rPr lang="en-IN" dirty="0"/>
              <a:t>/</a:t>
            </a:r>
            <a:r>
              <a:rPr lang="en-IN" b="1" dirty="0">
                <a:latin typeface="Times New Roman" panose="02020603050405020304" pitchFamily="18" charset="0"/>
                <a:cs typeface="Times New Roman" panose="02020603050405020304" pitchFamily="18" charset="0"/>
              </a:rPr>
              <a:t>/ This code is for establishing connection with MySQL</a:t>
            </a:r>
          </a:p>
          <a:p>
            <a:r>
              <a:rPr lang="en-IN" b="1" dirty="0">
                <a:latin typeface="Times New Roman" panose="02020603050405020304" pitchFamily="18" charset="0"/>
                <a:cs typeface="Times New Roman" panose="02020603050405020304" pitchFamily="18" charset="0"/>
              </a:rPr>
              <a:t>// database and retrieving data</a:t>
            </a:r>
          </a:p>
          <a:p>
            <a:r>
              <a:rPr lang="en-IN" b="1" dirty="0">
                <a:latin typeface="Times New Roman" panose="02020603050405020304" pitchFamily="18" charset="0"/>
                <a:cs typeface="Times New Roman" panose="02020603050405020304" pitchFamily="18" charset="0"/>
              </a:rPr>
              <a:t>// from </a:t>
            </a:r>
            <a:r>
              <a:rPr lang="en-IN" b="1" dirty="0" err="1">
                <a:latin typeface="Times New Roman" panose="02020603050405020304" pitchFamily="18" charset="0"/>
                <a:cs typeface="Times New Roman" panose="02020603050405020304" pitchFamily="18" charset="0"/>
              </a:rPr>
              <a:t>db</a:t>
            </a:r>
            <a:r>
              <a:rPr lang="en-IN" b="1" dirty="0">
                <a:latin typeface="Times New Roman" panose="02020603050405020304" pitchFamily="18" charset="0"/>
                <a:cs typeface="Times New Roman" panose="02020603050405020304" pitchFamily="18" charset="0"/>
              </a:rPr>
              <a:t> Java Database </a:t>
            </a:r>
            <a:r>
              <a:rPr lang="en-IN" b="1" dirty="0" smtClean="0">
                <a:latin typeface="Times New Roman" panose="02020603050405020304" pitchFamily="18" charset="0"/>
                <a:cs typeface="Times New Roman" panose="02020603050405020304" pitchFamily="18" charset="0"/>
              </a:rPr>
              <a:t>connectivity</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*1. import ---&gt;</a:t>
            </a:r>
            <a:r>
              <a:rPr lang="en-IN" b="1" dirty="0" err="1">
                <a:latin typeface="Times New Roman" panose="02020603050405020304" pitchFamily="18" charset="0"/>
                <a:cs typeface="Times New Roman" panose="02020603050405020304" pitchFamily="18" charset="0"/>
              </a:rPr>
              <a:t>java.sql</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load and register the driver ---&gt; </a:t>
            </a:r>
            <a:r>
              <a:rPr lang="en-IN" b="1" dirty="0" err="1">
                <a:latin typeface="Times New Roman" panose="02020603050405020304" pitchFamily="18" charset="0"/>
                <a:cs typeface="Times New Roman" panose="02020603050405020304" pitchFamily="18" charset="0"/>
              </a:rPr>
              <a:t>com.jdbc</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*3. create connection</a:t>
            </a:r>
          </a:p>
          <a:p>
            <a:r>
              <a:rPr lang="en-IN" b="1" dirty="0">
                <a:latin typeface="Times New Roman" panose="02020603050405020304" pitchFamily="18" charset="0"/>
                <a:cs typeface="Times New Roman" panose="02020603050405020304" pitchFamily="18" charset="0"/>
              </a:rPr>
              <a:t>*4. create a statement</a:t>
            </a:r>
          </a:p>
          <a:p>
            <a:r>
              <a:rPr lang="en-IN" b="1" dirty="0">
                <a:latin typeface="Times New Roman" panose="02020603050405020304" pitchFamily="18" charset="0"/>
                <a:cs typeface="Times New Roman" panose="02020603050405020304" pitchFamily="18" charset="0"/>
              </a:rPr>
              <a:t>*5. execute the query</a:t>
            </a:r>
          </a:p>
          <a:p>
            <a:r>
              <a:rPr lang="en-IN" b="1" dirty="0">
                <a:latin typeface="Times New Roman" panose="02020603050405020304" pitchFamily="18" charset="0"/>
                <a:cs typeface="Times New Roman" panose="02020603050405020304" pitchFamily="18" charset="0"/>
              </a:rPr>
              <a:t>*6. process the results</a:t>
            </a:r>
          </a:p>
          <a:p>
            <a:r>
              <a:rPr lang="en-IN" b="1" dirty="0">
                <a:latin typeface="Times New Roman" panose="02020603050405020304" pitchFamily="18" charset="0"/>
                <a:cs typeface="Times New Roman" panose="02020603050405020304" pitchFamily="18" charset="0"/>
              </a:rPr>
              <a:t>*7. close</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43</a:t>
            </a:fld>
            <a:endParaRPr lang="en-IN"/>
          </a:p>
        </p:txBody>
      </p:sp>
    </p:spTree>
    <p:extLst>
      <p:ext uri="{BB962C8B-B14F-4D97-AF65-F5344CB8AC3E}">
        <p14:creationId xmlns:p14="http://schemas.microsoft.com/office/powerpoint/2010/main" val="2901055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11084"/>
            <a:ext cx="11260279" cy="5806911"/>
          </a:xfrm>
        </p:spPr>
        <p:txBody>
          <a:bodyPr>
            <a:normAutofit lnSpcReduction="10000"/>
          </a:bodyPr>
          <a:lstStyle/>
          <a:p>
            <a:r>
              <a:rPr lang="en-IN" b="1" dirty="0">
                <a:latin typeface="Times New Roman" panose="02020603050405020304" pitchFamily="18" charset="0"/>
                <a:cs typeface="Times New Roman" panose="02020603050405020304" pitchFamily="18" charset="0"/>
              </a:rPr>
              <a:t>import java.io.*;</a:t>
            </a:r>
          </a:p>
          <a:p>
            <a:r>
              <a:rPr lang="en-IN" b="1" dirty="0">
                <a:latin typeface="Times New Roman" panose="02020603050405020304" pitchFamily="18" charset="0"/>
                <a:cs typeface="Times New Roman" panose="02020603050405020304" pitchFamily="18" charset="0"/>
              </a:rPr>
              <a:t>import </a:t>
            </a:r>
            <a:r>
              <a:rPr lang="en-IN" b="1" dirty="0" err="1">
                <a:latin typeface="Times New Roman" panose="02020603050405020304" pitchFamily="18" charset="0"/>
                <a:cs typeface="Times New Roman" panose="02020603050405020304" pitchFamily="18" charset="0"/>
              </a:rPr>
              <a:t>java.sql</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class GFG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throws Exception</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String </a:t>
            </a:r>
            <a:r>
              <a:rPr lang="en-IN" b="1" dirty="0" err="1">
                <a:latin typeface="Times New Roman" panose="02020603050405020304" pitchFamily="18" charset="0"/>
                <a:cs typeface="Times New Roman" panose="02020603050405020304" pitchFamily="18" charset="0"/>
              </a:rPr>
              <a:t>url</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jdbc:mysql</a:t>
            </a:r>
            <a:r>
              <a:rPr lang="en-IN" b="1" dirty="0">
                <a:latin typeface="Times New Roman" panose="02020603050405020304" pitchFamily="18" charset="0"/>
                <a:cs typeface="Times New Roman" panose="02020603050405020304" pitchFamily="18" charset="0"/>
              </a:rPr>
              <a:t>://localhost:3306/</a:t>
            </a:r>
            <a:r>
              <a:rPr lang="en-IN" b="1" dirty="0" err="1">
                <a:latin typeface="Times New Roman" panose="02020603050405020304" pitchFamily="18" charset="0"/>
                <a:cs typeface="Times New Roman" panose="02020603050405020304" pitchFamily="18" charset="0"/>
              </a:rPr>
              <a:t>table_name</a:t>
            </a:r>
            <a:r>
              <a:rPr lang="en-IN" b="1" dirty="0">
                <a:latin typeface="Times New Roman" panose="02020603050405020304" pitchFamily="18" charset="0"/>
                <a:cs typeface="Times New Roman" panose="02020603050405020304" pitchFamily="18" charset="0"/>
              </a:rPr>
              <a:t>"; // table details</a:t>
            </a:r>
          </a:p>
          <a:p>
            <a:r>
              <a:rPr lang="en-IN" b="1" dirty="0">
                <a:latin typeface="Times New Roman" panose="02020603050405020304" pitchFamily="18" charset="0"/>
                <a:cs typeface="Times New Roman" panose="02020603050405020304" pitchFamily="18" charset="0"/>
              </a:rPr>
              <a:t>		String username = "</a:t>
            </a:r>
            <a:r>
              <a:rPr lang="en-IN" b="1" dirty="0" err="1">
                <a:latin typeface="Times New Roman" panose="02020603050405020304" pitchFamily="18" charset="0"/>
                <a:cs typeface="Times New Roman" panose="02020603050405020304" pitchFamily="18" charset="0"/>
              </a:rPr>
              <a:t>rootgfg</a:t>
            </a:r>
            <a:r>
              <a:rPr lang="en-IN" b="1" dirty="0">
                <a:latin typeface="Times New Roman" panose="02020603050405020304" pitchFamily="18" charset="0"/>
                <a:cs typeface="Times New Roman" panose="02020603050405020304" pitchFamily="18" charset="0"/>
              </a:rPr>
              <a:t>"; // MySQL credentials</a:t>
            </a:r>
          </a:p>
          <a:p>
            <a:r>
              <a:rPr lang="en-IN" b="1" dirty="0">
                <a:latin typeface="Times New Roman" panose="02020603050405020304" pitchFamily="18" charset="0"/>
                <a:cs typeface="Times New Roman" panose="02020603050405020304" pitchFamily="18" charset="0"/>
              </a:rPr>
              <a:t>		String password = "gfg123";</a:t>
            </a:r>
          </a:p>
          <a:p>
            <a:r>
              <a:rPr lang="en-IN" b="1" dirty="0">
                <a:latin typeface="Times New Roman" panose="02020603050405020304" pitchFamily="18" charset="0"/>
                <a:cs typeface="Times New Roman" panose="02020603050405020304" pitchFamily="18" charset="0"/>
              </a:rPr>
              <a:t>		String query</a:t>
            </a:r>
          </a:p>
          <a:p>
            <a:r>
              <a:rPr lang="en-IN" b="1" dirty="0">
                <a:latin typeface="Times New Roman" panose="02020603050405020304" pitchFamily="18" charset="0"/>
                <a:cs typeface="Times New Roman" panose="02020603050405020304" pitchFamily="18" charset="0"/>
              </a:rPr>
              <a:t>			= "select *from students"; // query to be run</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Class.forName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com.mysql.cj.jdbc.Driver</a:t>
            </a:r>
            <a:r>
              <a:rPr lang="en-IN" b="1" dirty="0">
                <a:latin typeface="Times New Roman" panose="02020603050405020304" pitchFamily="18" charset="0"/>
                <a:cs typeface="Times New Roman" panose="02020603050405020304" pitchFamily="18" charset="0"/>
              </a:rPr>
              <a:t>"); // Driver name</a:t>
            </a:r>
          </a:p>
          <a:p>
            <a:r>
              <a:rPr lang="en-IN" b="1" dirty="0">
                <a:latin typeface="Times New Roman" panose="02020603050405020304" pitchFamily="18" charset="0"/>
                <a:cs typeface="Times New Roman" panose="02020603050405020304" pitchFamily="18" charset="0"/>
              </a:rPr>
              <a:t>		Connection con = </a:t>
            </a:r>
            <a:r>
              <a:rPr lang="en-IN" b="1" dirty="0" err="1">
                <a:latin typeface="Times New Roman" panose="02020603050405020304" pitchFamily="18" charset="0"/>
                <a:cs typeface="Times New Roman" panose="02020603050405020304" pitchFamily="18" charset="0"/>
              </a:rPr>
              <a:t>DriverManager.getConnection</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url</a:t>
            </a:r>
            <a:r>
              <a:rPr lang="en-IN" b="1" dirty="0">
                <a:latin typeface="Times New Roman" panose="02020603050405020304" pitchFamily="18" charset="0"/>
                <a:cs typeface="Times New Roman" panose="02020603050405020304" pitchFamily="18" charset="0"/>
              </a:rPr>
              <a:t>, username, password);</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44</a:t>
            </a:fld>
            <a:endParaRPr lang="en-IN"/>
          </a:p>
        </p:txBody>
      </p:sp>
    </p:spTree>
    <p:extLst>
      <p:ext uri="{BB962C8B-B14F-4D97-AF65-F5344CB8AC3E}">
        <p14:creationId xmlns:p14="http://schemas.microsoft.com/office/powerpoint/2010/main" val="199403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73377"/>
            <a:ext cx="11260279" cy="6114796"/>
          </a:xfrm>
        </p:spPr>
        <p:txBody>
          <a:bodyPr>
            <a:normAutofit/>
          </a:bodyPr>
          <a:lstStyle/>
          <a:p>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"Connection Established successfully");</a:t>
            </a:r>
          </a:p>
          <a:p>
            <a:r>
              <a:rPr lang="en-IN" b="1" dirty="0">
                <a:latin typeface="Times New Roman" panose="02020603050405020304" pitchFamily="18" charset="0"/>
                <a:cs typeface="Times New Roman" panose="02020603050405020304" pitchFamily="18" charset="0"/>
              </a:rPr>
              <a:t>		Statement </a:t>
            </a:r>
            <a:r>
              <a:rPr lang="en-IN" b="1" dirty="0" err="1">
                <a:latin typeface="Times New Roman" panose="02020603050405020304" pitchFamily="18" charset="0"/>
                <a:cs typeface="Times New Roman" panose="02020603050405020304" pitchFamily="18" charset="0"/>
              </a:rPr>
              <a:t>st</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con.createStatement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ResultSet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st.executeQuery</a:t>
            </a:r>
            <a:r>
              <a:rPr lang="en-IN" b="1" dirty="0">
                <a:latin typeface="Times New Roman" panose="02020603050405020304" pitchFamily="18" charset="0"/>
                <a:cs typeface="Times New Roman" panose="02020603050405020304" pitchFamily="18" charset="0"/>
              </a:rPr>
              <a:t>(query); // Execute query</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rs.next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String name</a:t>
            </a: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rs.getString</a:t>
            </a:r>
            <a:r>
              <a:rPr lang="en-IN" b="1" dirty="0">
                <a:latin typeface="Times New Roman" panose="02020603050405020304" pitchFamily="18" charset="0"/>
                <a:cs typeface="Times New Roman" panose="02020603050405020304" pitchFamily="18" charset="0"/>
              </a:rPr>
              <a:t>("name"); // Retrieve name from </a:t>
            </a:r>
            <a:r>
              <a:rPr lang="en-IN" b="1" dirty="0" err="1">
                <a:latin typeface="Times New Roman" panose="02020603050405020304" pitchFamily="18" charset="0"/>
                <a:cs typeface="Times New Roman" panose="02020603050405020304" pitchFamily="18" charset="0"/>
              </a:rPr>
              <a:t>db</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(name); // Print result on console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st.close</a:t>
            </a:r>
            <a:r>
              <a:rPr lang="en-IN" b="1" dirty="0">
                <a:latin typeface="Times New Roman" panose="02020603050405020304" pitchFamily="18" charset="0"/>
                <a:cs typeface="Times New Roman" panose="02020603050405020304" pitchFamily="18" charset="0"/>
              </a:rPr>
              <a:t>(); // close statement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con.close</a:t>
            </a:r>
            <a:r>
              <a:rPr lang="en-IN" b="1" dirty="0">
                <a:latin typeface="Times New Roman" panose="02020603050405020304" pitchFamily="18" charset="0"/>
                <a:cs typeface="Times New Roman" panose="02020603050405020304" pitchFamily="18" charset="0"/>
              </a:rPr>
              <a:t>(); // close connection</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("Connection Closed....");</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45</a:t>
            </a:fld>
            <a:endParaRPr lang="en-IN"/>
          </a:p>
        </p:txBody>
      </p:sp>
    </p:spTree>
    <p:extLst>
      <p:ext uri="{BB962C8B-B14F-4D97-AF65-F5344CB8AC3E}">
        <p14:creationId xmlns:p14="http://schemas.microsoft.com/office/powerpoint/2010/main" val="556785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EB40F7-2088-9C6D-8515-19157D463E8F}"/>
              </a:ext>
            </a:extLst>
          </p:cNvPr>
          <p:cNvSpPr>
            <a:spLocks noGrp="1"/>
          </p:cNvSpPr>
          <p:nvPr>
            <p:ph type="body" sz="quarter" idx="12"/>
          </p:nvPr>
        </p:nvSpPr>
        <p:spPr>
          <a:xfrm>
            <a:off x="398156" y="3270882"/>
            <a:ext cx="11562786" cy="769441"/>
          </a:xfrm>
        </p:spPr>
        <p:txBody>
          <a:bodyPr/>
          <a:lstStyle/>
          <a:p>
            <a:endParaRPr lang="en-IN" dirty="0"/>
          </a:p>
        </p:txBody>
      </p:sp>
      <p:sp>
        <p:nvSpPr>
          <p:cNvPr id="4" name="Slide Number Placeholder 3">
            <a:extLst>
              <a:ext uri="{FF2B5EF4-FFF2-40B4-BE49-F238E27FC236}">
                <a16:creationId xmlns:a16="http://schemas.microsoft.com/office/drawing/2014/main" id="{890DCD5C-E741-7212-DD55-54FF3B23EA12}"/>
              </a:ext>
            </a:extLst>
          </p:cNvPr>
          <p:cNvSpPr>
            <a:spLocks noGrp="1"/>
          </p:cNvSpPr>
          <p:nvPr>
            <p:ph type="sldNum" sz="quarter" idx="15"/>
          </p:nvPr>
        </p:nvSpPr>
        <p:spPr/>
        <p:txBody>
          <a:bodyPr/>
          <a:lstStyle/>
          <a:p>
            <a:fld id="{0879F475-59B1-4993-848A-C2B683DE9AF5}" type="slidenum">
              <a:rPr lang="en-IN" smtClean="0"/>
              <a:pPr/>
              <a:t>46</a:t>
            </a:fld>
            <a:endParaRPr lang="en-IN"/>
          </a:p>
        </p:txBody>
      </p:sp>
    </p:spTree>
    <p:extLst>
      <p:ext uri="{BB962C8B-B14F-4D97-AF65-F5344CB8AC3E}">
        <p14:creationId xmlns:p14="http://schemas.microsoft.com/office/powerpoint/2010/main" val="4017652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68639-DAEF-4534-B232-8D158F04ED16}"/>
              </a:ext>
            </a:extLst>
          </p:cNvPr>
          <p:cNvSpPr>
            <a:spLocks noGrp="1"/>
          </p:cNvSpPr>
          <p:nvPr>
            <p:ph type="body" sz="quarter" idx="12"/>
          </p:nvPr>
        </p:nvSpPr>
        <p:spPr/>
        <p:txBody>
          <a:bodyPr/>
          <a:lstStyle/>
          <a:p>
            <a:endParaRPr lang="en-IN"/>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4294967295"/>
          </p:nvPr>
        </p:nvSpPr>
        <p:spPr>
          <a:xfrm>
            <a:off x="0" y="6388100"/>
            <a:ext cx="369888" cy="263525"/>
          </a:xfrm>
        </p:spPr>
        <p:txBody>
          <a:bodyPr/>
          <a:lstStyle/>
          <a:p>
            <a:fld id="{0879F475-59B1-4993-848A-C2B683DE9AF5}" type="slidenum">
              <a:rPr lang="en-IN" smtClean="0"/>
              <a:pPr/>
              <a:t>47</a:t>
            </a:fld>
            <a:endParaRPr lang="en-IN"/>
          </a:p>
        </p:txBody>
      </p:sp>
    </p:spTree>
    <p:extLst>
      <p:ext uri="{BB962C8B-B14F-4D97-AF65-F5344CB8AC3E}">
        <p14:creationId xmlns:p14="http://schemas.microsoft.com/office/powerpoint/2010/main" val="99140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3509" y="2092751"/>
            <a:ext cx="9191134" cy="2309567"/>
          </a:xfrm>
          <a:prstGeom prst="rect">
            <a:avLst/>
          </a:prstGeom>
        </p:spPr>
      </p:pic>
      <p:sp>
        <p:nvSpPr>
          <p:cNvPr id="3" name="Title 2"/>
          <p:cNvSpPr>
            <a:spLocks noGrp="1"/>
          </p:cNvSpPr>
          <p:nvPr>
            <p:ph type="title"/>
          </p:nvPr>
        </p:nvSpPr>
        <p:spPr/>
        <p:txBody>
          <a:bodyPr/>
          <a:lstStyle/>
          <a:p>
            <a:r>
              <a:rPr lang="en-IN" dirty="0">
                <a:effectLst/>
              </a:rPr>
              <a:t>Java Collection vs Collections </a:t>
            </a:r>
            <a:r>
              <a:rPr lang="en-IN" dirty="0" smtClean="0">
                <a:effectLst/>
              </a:rPr>
              <a:t>Framework :</a:t>
            </a:r>
            <a:endParaRPr lang="en-IN" dirty="0">
              <a:effectLst/>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a:p>
        </p:txBody>
      </p:sp>
    </p:spTree>
    <p:extLst>
      <p:ext uri="{BB962C8B-B14F-4D97-AF65-F5344CB8AC3E}">
        <p14:creationId xmlns:p14="http://schemas.microsoft.com/office/powerpoint/2010/main" val="74777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868035"/>
          </a:xfrm>
        </p:spPr>
        <p:txBody>
          <a:bodyPr>
            <a:normAutofit/>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As mentioned above, the Collections Framework in Java carries a lot of advantages.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Provides high-performance and high efficiency. This is due to the fact that various implementations of each interface are interchangeable, so programs can be written by switching implementations.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Some methods of each interface of the Collections Framework have a uniform implementation. The Collections API has basic interfaces like Set, Map, and List, so the classes that implement them have a few common sets of methods.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Reduces the programming effort by providing useful data structures and algorithms. We don't have to write our own data structure as it has already been provided to us.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Facilitates code reusability. Collections Framework provides common classes and interfaces that can be used with different types of collections</a:t>
            </a:r>
            <a:r>
              <a:rPr lang="en-US" b="1" dirty="0" smtClean="0">
                <a:latin typeface="Times New Roman" panose="02020603050405020304" pitchFamily="18" charset="0"/>
                <a:cs typeface="Times New Roman" panose="02020603050405020304" pitchFamily="18" charset="0"/>
              </a:rPr>
              <a:t>.</a:t>
            </a:r>
          </a:p>
          <a:p>
            <a:endParaRPr lang="en-US" dirty="0"/>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Advantages of Java Collections </a:t>
            </a:r>
            <a:r>
              <a:rPr lang="en-US" dirty="0" smtClean="0">
                <a:effectLst/>
                <a:latin typeface="Times New Roman" panose="02020603050405020304" pitchFamily="18" charset="0"/>
                <a:cs typeface="Times New Roman" panose="02020603050405020304" pitchFamily="18" charset="0"/>
              </a:rPr>
              <a:t>Framework :</a:t>
            </a:r>
            <a:endParaRPr lang="en-US"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a:p>
        </p:txBody>
      </p:sp>
    </p:spTree>
    <p:extLst>
      <p:ext uri="{BB962C8B-B14F-4D97-AF65-F5344CB8AC3E}">
        <p14:creationId xmlns:p14="http://schemas.microsoft.com/office/powerpoint/2010/main" val="212848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660645"/>
          </a:xfrm>
        </p:spPr>
        <p:txBody>
          <a:bodyPr>
            <a:normAutofit lnSpcReduction="10000"/>
          </a:bodyPr>
          <a:lstStyle/>
          <a:p>
            <a:r>
              <a:rPr lang="en-US" b="1" dirty="0">
                <a:latin typeface="Times New Roman" panose="02020603050405020304" pitchFamily="18" charset="0"/>
                <a:cs typeface="Times New Roman" panose="02020603050405020304" pitchFamily="18" charset="0"/>
              </a:rPr>
              <a:t>The Collections Framework in Java follows a certain hierarchy. All the classes and interfaces in the Collections Framework come under the </a:t>
            </a:r>
            <a:r>
              <a:rPr lang="en-US" b="1" dirty="0" err="1">
                <a:latin typeface="Times New Roman" panose="02020603050405020304" pitchFamily="18" charset="0"/>
                <a:cs typeface="Times New Roman" panose="02020603050405020304" pitchFamily="18" charset="0"/>
              </a:rPr>
              <a:t>java.util</a:t>
            </a:r>
            <a:r>
              <a:rPr lang="en-US" b="1" dirty="0">
                <a:latin typeface="Times New Roman" panose="02020603050405020304" pitchFamily="18" charset="0"/>
                <a:cs typeface="Times New Roman" panose="02020603050405020304" pitchFamily="18" charset="0"/>
              </a:rPr>
              <a:t> package.</a:t>
            </a:r>
          </a:p>
          <a:p>
            <a:r>
              <a:rPr lang="en-US" b="1" dirty="0">
                <a:latin typeface="Times New Roman" panose="02020603050405020304" pitchFamily="18" charset="0"/>
                <a:cs typeface="Times New Roman" panose="02020603050405020304" pitchFamily="18" charset="0"/>
              </a:rPr>
              <a:t>But before getting acquainted with the hierarchy of the Collections Framework in Java, Let us understand these terms.</a:t>
            </a:r>
          </a:p>
          <a:p>
            <a:r>
              <a:rPr lang="en-US" b="1" dirty="0">
                <a:solidFill>
                  <a:srgbClr val="FF0000"/>
                </a:solidFill>
                <a:latin typeface="Times New Roman" panose="02020603050405020304" pitchFamily="18" charset="0"/>
                <a:cs typeface="Times New Roman" panose="02020603050405020304" pitchFamily="18" charset="0"/>
              </a:rPr>
              <a:t>Class:</a:t>
            </a:r>
            <a:r>
              <a:rPr lang="en-US" b="1" dirty="0">
                <a:latin typeface="Times New Roman" panose="02020603050405020304" pitchFamily="18" charset="0"/>
                <a:cs typeface="Times New Roman" panose="02020603050405020304" pitchFamily="18" charset="0"/>
              </a:rPr>
              <a:t> A class is a collection of similar types of objects. It is an implementation of the collection interface.</a:t>
            </a:r>
          </a:p>
          <a:p>
            <a:r>
              <a:rPr lang="en-US" b="1" dirty="0">
                <a:solidFill>
                  <a:srgbClr val="FF0000"/>
                </a:solidFill>
                <a:latin typeface="Times New Roman" panose="02020603050405020304" pitchFamily="18" charset="0"/>
                <a:cs typeface="Times New Roman" panose="02020603050405020304" pitchFamily="18" charset="0"/>
              </a:rPr>
              <a:t>Interface: </a:t>
            </a:r>
            <a:r>
              <a:rPr lang="en-US" b="1" dirty="0">
                <a:latin typeface="Times New Roman" panose="02020603050405020304" pitchFamily="18" charset="0"/>
                <a:cs typeface="Times New Roman" panose="02020603050405020304" pitchFamily="18" charset="0"/>
              </a:rPr>
              <a:t>An interface is the abstract data type. It is at the topmost position in the framework hierarchy. In Layman's terms, it is a group of related methods with empty bodies. Abstraction is a process of hiding the implementation details from the user by only providing the functionality. Using interfaces, we can achieve (complete) abstraction.</a:t>
            </a:r>
          </a:p>
          <a:p>
            <a:r>
              <a:rPr lang="en-US" b="1" dirty="0">
                <a:solidFill>
                  <a:srgbClr val="FF0000"/>
                </a:solidFill>
                <a:latin typeface="Times New Roman" panose="02020603050405020304" pitchFamily="18" charset="0"/>
                <a:cs typeface="Times New Roman" panose="02020603050405020304" pitchFamily="18" charset="0"/>
              </a:rPr>
              <a:t>extends: </a:t>
            </a:r>
            <a:r>
              <a:rPr lang="en-US" b="1" dirty="0">
                <a:latin typeface="Times New Roman" panose="02020603050405020304" pitchFamily="18" charset="0"/>
                <a:cs typeface="Times New Roman" panose="02020603050405020304" pitchFamily="18" charset="0"/>
              </a:rPr>
              <a:t>It is a keyword that is used to develop inheritance between two classes and two interfaces. Inheritance in Java refers to the concept that one can create new classes that are built upon existing classes</a:t>
            </a:r>
            <a:r>
              <a:rPr lang="en-US" b="1" dirty="0" smtClean="0">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implements: </a:t>
            </a:r>
            <a:r>
              <a:rPr lang="en-US" b="1" dirty="0">
                <a:latin typeface="Times New Roman" panose="02020603050405020304" pitchFamily="18" charset="0"/>
                <a:cs typeface="Times New Roman" panose="02020603050405020304" pitchFamily="18" charset="0"/>
              </a:rPr>
              <a:t>implements is also a keyword used to develop inheritance between class and interface. A class implements an interface.</a:t>
            </a:r>
          </a:p>
          <a:p>
            <a:endParaRPr lang="en-US" dirty="0"/>
          </a:p>
        </p:txBody>
      </p:sp>
      <p:sp>
        <p:nvSpPr>
          <p:cNvPr id="3" name="Title 2"/>
          <p:cNvSpPr>
            <a:spLocks noGrp="1"/>
          </p:cNvSpPr>
          <p:nvPr>
            <p:ph type="title"/>
          </p:nvPr>
        </p:nvSpPr>
        <p:spPr/>
        <p:txBody>
          <a:bodyPr/>
          <a:lstStyle/>
          <a:p>
            <a:pPr algn="l"/>
            <a:r>
              <a:rPr lang="en-IN" b="1" i="0" dirty="0" smtClean="0">
                <a:effectLst/>
                <a:latin typeface="Times New Roman" panose="02020603050405020304" pitchFamily="18" charset="0"/>
                <a:cs typeface="Times New Roman" panose="02020603050405020304" pitchFamily="18" charset="0"/>
              </a:rPr>
              <a:t>Hierarchy of Collections Framework:</a:t>
            </a:r>
            <a:endParaRPr lang="en-IN" b="1"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a:p>
        </p:txBody>
      </p:sp>
    </p:spTree>
    <p:extLst>
      <p:ext uri="{BB962C8B-B14F-4D97-AF65-F5344CB8AC3E}">
        <p14:creationId xmlns:p14="http://schemas.microsoft.com/office/powerpoint/2010/main" val="282160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8</a:t>
            </a:fld>
            <a:endParaRPr lang="en-IN"/>
          </a:p>
        </p:txBody>
      </p:sp>
      <p:pic>
        <p:nvPicPr>
          <p:cNvPr id="5" name="Picture 4"/>
          <p:cNvPicPr>
            <a:picLocks noChangeAspect="1"/>
          </p:cNvPicPr>
          <p:nvPr/>
        </p:nvPicPr>
        <p:blipFill>
          <a:blip r:embed="rId2"/>
          <a:stretch>
            <a:fillRect/>
          </a:stretch>
        </p:blipFill>
        <p:spPr>
          <a:xfrm>
            <a:off x="668065" y="603314"/>
            <a:ext cx="10172760" cy="5005633"/>
          </a:xfrm>
          <a:prstGeom prst="rect">
            <a:avLst/>
          </a:prstGeom>
        </p:spPr>
      </p:pic>
    </p:spTree>
    <p:extLst>
      <p:ext uri="{BB962C8B-B14F-4D97-AF65-F5344CB8AC3E}">
        <p14:creationId xmlns:p14="http://schemas.microsoft.com/office/powerpoint/2010/main" val="408597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98202" y="122547"/>
            <a:ext cx="11260279" cy="6033155"/>
          </a:xfrm>
        </p:spPr>
        <p:txBody>
          <a:bodyPr/>
          <a:lstStyle/>
          <a:p>
            <a:r>
              <a:rPr lang="en-US" b="1" dirty="0">
                <a:latin typeface="Times New Roman" panose="02020603050405020304" pitchFamily="18" charset="0"/>
                <a:cs typeface="Times New Roman" panose="02020603050405020304" pitchFamily="18" charset="0"/>
              </a:rPr>
              <a:t> It consists of four core interfaces such as Collection, List, Set, Queue, and various classes which get implemented through them</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Collection </a:t>
            </a:r>
            <a:r>
              <a:rPr lang="en-IN" b="1" dirty="0" smtClean="0">
                <a:latin typeface="Times New Roman" panose="02020603050405020304" pitchFamily="18" charset="0"/>
                <a:cs typeface="Times New Roman" panose="02020603050405020304" pitchFamily="18" charset="0"/>
              </a:rPr>
              <a:t>Interface :</a:t>
            </a:r>
          </a:p>
          <a:p>
            <a:r>
              <a:rPr lang="en-US" b="1" dirty="0">
                <a:latin typeface="Times New Roman" panose="02020603050405020304" pitchFamily="18" charset="0"/>
                <a:cs typeface="Times New Roman" panose="02020603050405020304" pitchFamily="18" charset="0"/>
              </a:rPr>
              <a:t>The Collection Interface is the root or the foundation on which the Collections Framework is built. It is a general interface that has the declaration</a:t>
            </a:r>
            <a:r>
              <a:rPr lang="en-US" b="1" dirty="0" smtClean="0">
                <a:latin typeface="Times New Roman" panose="02020603050405020304" pitchFamily="18" charset="0"/>
                <a:cs typeface="Times New Roman" panose="02020603050405020304" pitchFamily="18" charset="0"/>
              </a:rPr>
              <a:t>:</a:t>
            </a:r>
          </a:p>
          <a:p>
            <a:r>
              <a:rPr lang="en-IN" b="1" dirty="0">
                <a:solidFill>
                  <a:srgbClr val="FF0000"/>
                </a:solidFill>
                <a:latin typeface="Times New Roman" panose="02020603050405020304" pitchFamily="18" charset="0"/>
                <a:cs typeface="Times New Roman" panose="02020603050405020304" pitchFamily="18" charset="0"/>
              </a:rPr>
              <a:t>interface Collection&lt;E&gt;</a:t>
            </a:r>
          </a:p>
          <a:p>
            <a:r>
              <a:rPr lang="en-US" b="1" dirty="0">
                <a:latin typeface="Times New Roman" panose="02020603050405020304" pitchFamily="18" charset="0"/>
                <a:cs typeface="Times New Roman" panose="02020603050405020304" pitchFamily="18" charset="0"/>
              </a:rPr>
              <a:t>Here, E is the type of object that the collection will hold.</a:t>
            </a:r>
          </a:p>
          <a:p>
            <a:r>
              <a:rPr lang="en-US" b="1" dirty="0">
                <a:latin typeface="Times New Roman" panose="02020603050405020304" pitchFamily="18" charset="0"/>
                <a:cs typeface="Times New Roman" panose="02020603050405020304" pitchFamily="18" charset="0"/>
              </a:rPr>
              <a:t>It provides basic operations like adding, removing, clearing the elements in a collection, checking whether the collection is empty, etc.</a:t>
            </a:r>
          </a:p>
          <a:p>
            <a:r>
              <a:rPr lang="en-US" b="1" dirty="0">
                <a:latin typeface="Times New Roman" panose="02020603050405020304" pitchFamily="18" charset="0"/>
                <a:cs typeface="Times New Roman" panose="02020603050405020304" pitchFamily="18" charset="0"/>
              </a:rPr>
              <a:t>List, Queue and Set are the components that extend the Collection Interface</a:t>
            </a:r>
            <a:r>
              <a:rPr lang="en-US" b="1" dirty="0" smtClean="0">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Methods of the Collection </a:t>
            </a:r>
            <a:r>
              <a:rPr lang="en-US" b="1" dirty="0" smtClean="0">
                <a:solidFill>
                  <a:srgbClr val="FF0000"/>
                </a:solidFill>
                <a:latin typeface="Times New Roman" panose="02020603050405020304" pitchFamily="18" charset="0"/>
                <a:cs typeface="Times New Roman" panose="02020603050405020304" pitchFamily="18" charset="0"/>
              </a:rPr>
              <a:t>Interface:</a:t>
            </a:r>
          </a:p>
          <a:p>
            <a:r>
              <a:rPr lang="en-US" dirty="0"/>
              <a:t>The Collection Interface has the following methods. The methods declared in an interface are by default abstract </a:t>
            </a:r>
            <a:r>
              <a:rPr lang="en-US" b="1" dirty="0"/>
              <a:t>(only method signature, no body of the method)</a:t>
            </a:r>
            <a:r>
              <a:rPr lang="en-US" dirty="0"/>
              <a:t>.</a:t>
            </a:r>
            <a:endParaRPr lang="en-US" b="1" dirty="0" smtClean="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9</a:t>
            </a:fld>
            <a:endParaRPr lang="en-IN"/>
          </a:p>
        </p:txBody>
      </p:sp>
    </p:spTree>
    <p:extLst>
      <p:ext uri="{BB962C8B-B14F-4D97-AF65-F5344CB8AC3E}">
        <p14:creationId xmlns:p14="http://schemas.microsoft.com/office/powerpoint/2010/main" val="22402077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8c4397e-77a1-4be1-bada-f3fa4bdd65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DD39DAD7772647B41C8FE861EEA391" ma:contentTypeVersion="15" ma:contentTypeDescription="Create a new document." ma:contentTypeScope="" ma:versionID="8360c95a2f62bf75c1caa6825518678e">
  <xsd:schema xmlns:xsd="http://www.w3.org/2001/XMLSchema" xmlns:xs="http://www.w3.org/2001/XMLSchema" xmlns:p="http://schemas.microsoft.com/office/2006/metadata/properties" xmlns:ns3="68319706-930a-435e-b76e-f1bb4b3746a4" xmlns:ns4="98c4397e-77a1-4be1-bada-f3fa4bdd655c" targetNamespace="http://schemas.microsoft.com/office/2006/metadata/properties" ma:root="true" ma:fieldsID="84775e9745987ca7bb9d40a825b219ad" ns3:_="" ns4:_="">
    <xsd:import namespace="68319706-930a-435e-b76e-f1bb4b3746a4"/>
    <xsd:import namespace="98c4397e-77a1-4be1-bada-f3fa4bdd655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19706-930a-435e-b76e-f1bb4b3746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c4397e-77a1-4be1-bada-f3fa4bdd655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CC0D78-2BF2-438E-9FC7-FFC8AB5E6204}">
  <ds:schemaRefs>
    <ds:schemaRef ds:uri="68319706-930a-435e-b76e-f1bb4b3746a4"/>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 ds:uri="http://purl.org/dc/dcmitype/"/>
    <ds:schemaRef ds:uri="http://www.w3.org/XML/1998/namespace"/>
    <ds:schemaRef ds:uri="98c4397e-77a1-4be1-bada-f3fa4bdd655c"/>
    <ds:schemaRef ds:uri="http://schemas.microsoft.com/office/2006/metadata/properties"/>
  </ds:schemaRefs>
</ds:datastoreItem>
</file>

<file path=customXml/itemProps2.xml><?xml version="1.0" encoding="utf-8"?>
<ds:datastoreItem xmlns:ds="http://schemas.openxmlformats.org/officeDocument/2006/customXml" ds:itemID="{D7500125-760C-4DA8-83C8-ACF4A641C9D0}">
  <ds:schemaRefs>
    <ds:schemaRef ds:uri="http://schemas.microsoft.com/sharepoint/v3/contenttype/forms"/>
  </ds:schemaRefs>
</ds:datastoreItem>
</file>

<file path=customXml/itemProps3.xml><?xml version="1.0" encoding="utf-8"?>
<ds:datastoreItem xmlns:ds="http://schemas.openxmlformats.org/officeDocument/2006/customXml" ds:itemID="{D21205A4-BB8A-4316-BDD9-077E49E56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19706-930a-435e-b76e-f1bb4b3746a4"/>
    <ds:schemaRef ds:uri="98c4397e-77a1-4be1-bada-f3fa4bdd65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3877</TotalTime>
  <Words>2450</Words>
  <Application>Microsoft Office PowerPoint</Application>
  <PresentationFormat>Widescreen</PresentationFormat>
  <Paragraphs>515</Paragraphs>
  <Slides>47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1" baseType="lpstr">
      <vt:lpstr>Arial</vt:lpstr>
      <vt:lpstr>Times New Roman</vt:lpstr>
      <vt:lpstr>1_Office Theme</vt:lpstr>
      <vt:lpstr>think-cell Slide</vt:lpstr>
      <vt:lpstr>PowerPoint Presentation</vt:lpstr>
      <vt:lpstr>Java Collections:</vt:lpstr>
      <vt:lpstr>What is a Collection in Java? </vt:lpstr>
      <vt:lpstr>What is Java Collections Framework?</vt:lpstr>
      <vt:lpstr>Java Collection vs Collections Framework :</vt:lpstr>
      <vt:lpstr>Advantages of Java Collections Framework :</vt:lpstr>
      <vt:lpstr>Hierarchy of Collections Framework:</vt:lpstr>
      <vt:lpstr>PowerPoint Presentation</vt:lpstr>
      <vt:lpstr>PowerPoint Presentation</vt:lpstr>
      <vt:lpstr>PowerPoint Presentation</vt:lpstr>
      <vt:lpstr>PowerPoint Presentation</vt:lpstr>
      <vt:lpstr>1. ArrayList :</vt:lpstr>
      <vt:lpstr>In order to initialize an ArrayList, there are 3 ways.</vt:lpstr>
      <vt:lpstr>2. Using asList() AsList() method in Java is used to return a fixed-size list backed by the given array.</vt:lpstr>
      <vt:lpstr>3. Using list.of() Method It is used to return immutable lists containing the specified elements.</vt:lpstr>
      <vt:lpstr>PowerPoint Presentation</vt:lpstr>
      <vt:lpstr>PowerPoint Presentation</vt:lpstr>
      <vt:lpstr>Set Interface:</vt:lpstr>
      <vt:lpstr>Method to instantiate the Set Interface :</vt:lpstr>
      <vt:lpstr>HashSet :</vt:lpstr>
      <vt:lpstr>Methods to create the constructors of HashSet :</vt:lpstr>
      <vt:lpstr>PowerPoint Presentation</vt:lpstr>
      <vt:lpstr>Map Interface:</vt:lpstr>
      <vt:lpstr>PowerPoint Presentation</vt:lpstr>
      <vt:lpstr>Creating Map Objects:</vt:lpstr>
      <vt:lpstr>PowerPoint Presentation</vt:lpstr>
      <vt:lpstr>HashMap :</vt:lpstr>
      <vt:lpstr>PowerPoint Presentation</vt:lpstr>
      <vt:lpstr>Java Iterator :</vt:lpstr>
      <vt:lpstr>PowerPoint Presentation</vt:lpstr>
      <vt:lpstr>Looping Through a Collection :</vt:lpstr>
      <vt:lpstr>PowerPoint Presentation</vt:lpstr>
      <vt:lpstr>Autoboxing and Unboxing:</vt:lpstr>
      <vt:lpstr>Simple Example of Unboxing in java:</vt:lpstr>
      <vt:lpstr>Java JDBC Tutorial:</vt:lpstr>
      <vt:lpstr>JDBC : </vt:lpstr>
      <vt:lpstr>PowerPoint Presentation</vt:lpstr>
      <vt:lpstr>A list of popular classes of JDBC API are given below:</vt:lpstr>
      <vt:lpstr>What is API :</vt:lpstr>
      <vt:lpstr>Methods :</vt:lpstr>
      <vt:lpstr>PowerPoint Presentation</vt:lpstr>
      <vt:lpstr>Java Database Connectivity with 5 Steps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Sivakumar [UNext]</dc:creator>
  <cp:lastModifiedBy>Murali Mohan M</cp:lastModifiedBy>
  <cp:revision>58</cp:revision>
  <dcterms:created xsi:type="dcterms:W3CDTF">2023-04-07T11:31:48Z</dcterms:created>
  <dcterms:modified xsi:type="dcterms:W3CDTF">2024-01-13T08:09:19Z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0x01010012DD39DAD7772647B41C8FE861EEA391</vt:lpwstr>
  </property>
</Properties>
</file>