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28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1765D8-8203-4D56-B2D2-2112DAC137AB}" v="776" dt="2023-09-11T04:05:55.5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883" autoAdjust="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4.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2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4.svg"/><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1.png"/><Relationship Id="rId14" Type="http://schemas.openxmlformats.org/officeDocument/2006/relationships/image" Target="../media/image10.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883133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3521853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1014251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447075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p>
        </p:txBody>
      </p:sp>
      <p:sp>
        <p:nvSpPr>
          <p:cNvPr id="8" name="Slide Number Placeholder 6">
            <a:extLst>
              <a:ext uri="{FF2B5EF4-FFF2-40B4-BE49-F238E27FC236}">
                <a16:creationId xmlns:a16="http://schemas.microsoft.com/office/drawing/2014/main" id="{BA9AD6EA-2DF8-5939-A506-F16ED13A9C13}"/>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374206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9A30-0576-2545-8734-9B03AF70B12D}"/>
              </a:ext>
            </a:extLst>
          </p:cNvPr>
          <p:cNvSpPr>
            <a:spLocks noGrp="1"/>
          </p:cNvSpPr>
          <p:nvPr>
            <p:ph type="title"/>
          </p:nvPr>
        </p:nvSpPr>
        <p:spPr>
          <a:xfrm>
            <a:off x="838200" y="365125"/>
            <a:ext cx="10515600" cy="1325563"/>
          </a:xfrm>
          <a:prstGeom prst="rect">
            <a:avLst/>
          </a:prstGeom>
        </p:spPr>
        <p:txBody>
          <a:bodyPr/>
          <a:lstStyle>
            <a:lvl1pPr>
              <a:defRPr>
                <a:solidFill>
                  <a:srgbClr val="FF0000"/>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Slide Number Placeholder 6">
            <a:extLst>
              <a:ext uri="{FF2B5EF4-FFF2-40B4-BE49-F238E27FC236}">
                <a16:creationId xmlns:a16="http://schemas.microsoft.com/office/drawing/2014/main" id="{5BC24487-9FB9-A0A9-4AE2-22B5874BD39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3739741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45F7-077C-499A-8055-91596D906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2F332D-3CDC-4D8E-AD43-52559783D3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1AA2DA-8D81-486B-A333-D1BC8D8F7179}"/>
              </a:ext>
            </a:extLst>
          </p:cNvPr>
          <p:cNvSpPr>
            <a:spLocks noGrp="1"/>
          </p:cNvSpPr>
          <p:nvPr>
            <p:ph type="dt" sz="half" idx="10"/>
          </p:nvPr>
        </p:nvSpPr>
        <p:spPr/>
        <p:txBody>
          <a:bodyPr/>
          <a:lstStyle/>
          <a:p>
            <a:fld id="{070803EA-7A94-4882-A808-A9D283A70C8C}" type="datetimeFigureOut">
              <a:rPr lang="en-IN" smtClean="0"/>
              <a:t>18-01-2024</a:t>
            </a:fld>
            <a:endParaRPr lang="en-IN"/>
          </a:p>
        </p:txBody>
      </p:sp>
      <p:sp>
        <p:nvSpPr>
          <p:cNvPr id="5" name="Footer Placeholder 4">
            <a:extLst>
              <a:ext uri="{FF2B5EF4-FFF2-40B4-BE49-F238E27FC236}">
                <a16:creationId xmlns:a16="http://schemas.microsoft.com/office/drawing/2014/main" id="{FCD47D43-8D93-4BE1-8F2D-B5D8C344D6B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CC2BC95-0468-4C4D-A96E-725682014F2C}"/>
              </a:ext>
            </a:extLst>
          </p:cNvPr>
          <p:cNvSpPr>
            <a:spLocks noGrp="1"/>
          </p:cNvSpPr>
          <p:nvPr>
            <p:ph type="sldNum" sz="quarter" idx="12"/>
          </p:nvPr>
        </p:nvSpPr>
        <p:spPr/>
        <p:txBody>
          <a:bodyPr/>
          <a:lstStyle/>
          <a:p>
            <a:fld id="{367022E3-7B7B-4DC1-931E-C9E2C54B9D32}" type="slidenum">
              <a:rPr lang="en-IN" smtClean="0"/>
              <a:t>‹#›</a:t>
            </a:fld>
            <a:endParaRPr lang="en-IN"/>
          </a:p>
        </p:txBody>
      </p:sp>
    </p:spTree>
    <p:extLst>
      <p:ext uri="{BB962C8B-B14F-4D97-AF65-F5344CB8AC3E}">
        <p14:creationId xmlns:p14="http://schemas.microsoft.com/office/powerpoint/2010/main" val="444055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chor="ctr">
            <a:normAutofit/>
          </a:bodyPr>
          <a:lstStyle>
            <a:lvl1pPr>
              <a:defRPr lang="en-US" sz="2800" b="1">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pPr lvl="0"/>
            <a:r>
              <a:rPr lang="en-US"/>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3095919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3298130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2" y="0"/>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785191" y="6520168"/>
            <a:ext cx="9730409"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E01359E6-7FF4-DDDA-82C4-706E0CE1E15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170204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4020188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365501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68315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412481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cstate="hq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cstate="hq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cstate="hq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1652903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8"/>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1" name="think-cell Slide" r:id="rId19" imgW="360" imgH="360" progId="TCLayout.ActiveDocument.1">
                  <p:embed/>
                </p:oleObj>
              </mc:Choice>
              <mc:Fallback>
                <p:oleObj name="think-cell Slide" r:id="rId19"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20"/>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812051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geeksforgeeks.org/how-to-handle-errors-for-async-code-in-node-js/" TargetMode="External"/><Relationship Id="rId2" Type="http://schemas.openxmlformats.org/officeDocument/2006/relationships/hyperlink" Target="https://www.geeksforgeeks.org/async-await-function-in-javascrip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765" y="1668544"/>
            <a:ext cx="10058400" cy="5066200"/>
          </a:xfrm>
          <a:prstGeom prst="rect">
            <a:avLst/>
          </a:prstGeom>
        </p:spPr>
      </p:pic>
    </p:spTree>
    <p:extLst>
      <p:ext uri="{BB962C8B-B14F-4D97-AF65-F5344CB8AC3E}">
        <p14:creationId xmlns:p14="http://schemas.microsoft.com/office/powerpoint/2010/main" val="3133490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5494917"/>
          </a:xfrm>
        </p:spPr>
        <p:txBody>
          <a:bodyPr>
            <a:norm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Node modules provide a way to re-use code in your Node application. In some ways, they're similar to a class in other languages, like C# or Java</a:t>
            </a:r>
            <a:r>
              <a:rPr lang="en-US" sz="2400"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 many ways, they're completely different from a class. If you've written a Node application, you've used modules, you just may not have known it</a:t>
            </a:r>
            <a:r>
              <a:rPr lang="en-US" sz="2400"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At its core, a module is a piece of re-usable code with a defined interface. You bring a module into scope using require() like this</a:t>
            </a:r>
            <a:r>
              <a:rPr lang="en-US" sz="2400" b="1" dirty="0" smtClean="0">
                <a:latin typeface="Times New Roman" panose="02020603050405020304" pitchFamily="18" charset="0"/>
                <a:cs typeface="Times New Roman" panose="02020603050405020304" pitchFamily="18" charset="0"/>
              </a:rPr>
              <a:t>:</a:t>
            </a:r>
          </a:p>
          <a:p>
            <a:pPr lvl="1"/>
            <a:r>
              <a:rPr lang="en-US" sz="2400" b="1" dirty="0" err="1">
                <a:solidFill>
                  <a:srgbClr val="FF0000"/>
                </a:solidFill>
                <a:latin typeface="Times New Roman" panose="02020603050405020304" pitchFamily="18" charset="0"/>
                <a:cs typeface="Times New Roman" panose="02020603050405020304" pitchFamily="18" charset="0"/>
              </a:rPr>
              <a:t>const</a:t>
            </a:r>
            <a:r>
              <a:rPr lang="en-US" sz="2400" b="1" dirty="0">
                <a:solidFill>
                  <a:srgbClr val="FF0000"/>
                </a:solidFill>
                <a:latin typeface="Times New Roman" panose="02020603050405020304" pitchFamily="18" charset="0"/>
                <a:cs typeface="Times New Roman" panose="02020603050405020304" pitchFamily="18" charset="0"/>
              </a:rPr>
              <a:t> path = require('path');</a:t>
            </a:r>
          </a:p>
          <a:p>
            <a:pPr lvl="1"/>
            <a:r>
              <a:rPr lang="en-US" sz="2400" b="1" dirty="0">
                <a:solidFill>
                  <a:srgbClr val="FF0000"/>
                </a:solidFill>
                <a:latin typeface="Times New Roman" panose="02020603050405020304" pitchFamily="18" charset="0"/>
                <a:cs typeface="Times New Roman" panose="02020603050405020304" pitchFamily="18" charset="0"/>
              </a:rPr>
              <a:t>console.info(</a:t>
            </a:r>
            <a:r>
              <a:rPr lang="en-US" sz="2400" b="1" dirty="0" err="1">
                <a:solidFill>
                  <a:srgbClr val="FF0000"/>
                </a:solidFill>
                <a:latin typeface="Times New Roman" panose="02020603050405020304" pitchFamily="18" charset="0"/>
                <a:cs typeface="Times New Roman" panose="02020603050405020304" pitchFamily="18" charset="0"/>
              </a:rPr>
              <a:t>path.extname</a:t>
            </a:r>
            <a:r>
              <a:rPr lang="en-US" sz="2400" b="1" dirty="0">
                <a:solidFill>
                  <a:srgbClr val="FF0000"/>
                </a:solidFill>
                <a:latin typeface="Times New Roman" panose="02020603050405020304" pitchFamily="18" charset="0"/>
                <a:cs typeface="Times New Roman" panose="02020603050405020304" pitchFamily="18" charset="0"/>
              </a:rPr>
              <a:t>('index.js'));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This code example loads the core module path and places a reference to it in the variable path. Using the </a:t>
            </a:r>
            <a:r>
              <a:rPr lang="en-US" sz="2400" b="1" dirty="0" err="1">
                <a:latin typeface="Times New Roman" panose="02020603050405020304" pitchFamily="18" charset="0"/>
                <a:cs typeface="Times New Roman" panose="02020603050405020304" pitchFamily="18" charset="0"/>
              </a:rPr>
              <a:t>const</a:t>
            </a:r>
            <a:r>
              <a:rPr lang="en-US" sz="2400" b="1" dirty="0">
                <a:latin typeface="Times New Roman" panose="02020603050405020304" pitchFamily="18" charset="0"/>
                <a:cs typeface="Times New Roman" panose="02020603050405020304" pitchFamily="18" charset="0"/>
              </a:rPr>
              <a:t> keyword for the variable declaration prevents it from being overwritten in the calling code. Bringing the path module into scope allows use of its functionality by calling the </a:t>
            </a:r>
            <a:r>
              <a:rPr lang="en-US" sz="2400" b="1" dirty="0" err="1">
                <a:latin typeface="Times New Roman" panose="02020603050405020304" pitchFamily="18" charset="0"/>
                <a:cs typeface="Times New Roman" panose="02020603050405020304" pitchFamily="18" charset="0"/>
              </a:rPr>
              <a:t>extname</a:t>
            </a:r>
            <a:r>
              <a:rPr lang="en-US" sz="2400" b="1" dirty="0">
                <a:latin typeface="Times New Roman" panose="02020603050405020304" pitchFamily="18" charset="0"/>
                <a:cs typeface="Times New Roman" panose="02020603050405020304" pitchFamily="18" charset="0"/>
              </a:rPr>
              <a:t> method on the path constant.</a:t>
            </a:r>
            <a:endParaRPr lang="en-IN" sz="2400"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a:effectLst/>
                <a:latin typeface="Times New Roman" panose="02020603050405020304" pitchFamily="18" charset="0"/>
                <a:cs typeface="Times New Roman" panose="02020603050405020304" pitchFamily="18" charset="0"/>
              </a:rPr>
              <a:t>Introduction to Node </a:t>
            </a:r>
            <a:r>
              <a:rPr lang="en-IN" dirty="0" smtClean="0">
                <a:effectLst/>
                <a:latin typeface="Times New Roman" panose="02020603050405020304" pitchFamily="18" charset="0"/>
                <a:cs typeface="Times New Roman" panose="02020603050405020304" pitchFamily="18" charset="0"/>
              </a:rPr>
              <a:t>Modules :</a:t>
            </a:r>
            <a:endParaRPr lang="en-IN"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10</a:t>
            </a:fld>
            <a:endParaRPr lang="en-IN"/>
          </a:p>
        </p:txBody>
      </p:sp>
    </p:spTree>
    <p:extLst>
      <p:ext uri="{BB962C8B-B14F-4D97-AF65-F5344CB8AC3E}">
        <p14:creationId xmlns:p14="http://schemas.microsoft.com/office/powerpoint/2010/main" val="354688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008669"/>
            <a:ext cx="11260279" cy="5156462"/>
          </a:xfrm>
        </p:spPr>
        <p:txBody>
          <a:bodyPr>
            <a:normAutofit fontScale="92500" lnSpcReduction="10000"/>
          </a:bodyPr>
          <a:lstStyle/>
          <a:p>
            <a:pPr marL="342900" indent="-342900" fontAlgn="base">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Core </a:t>
            </a:r>
            <a:r>
              <a:rPr lang="en-US" b="1" dirty="0">
                <a:latin typeface="Times New Roman" panose="02020603050405020304" pitchFamily="18" charset="0"/>
                <a:cs typeface="Times New Roman" panose="02020603050405020304" pitchFamily="18" charset="0"/>
              </a:rPr>
              <a:t>Modules</a:t>
            </a:r>
          </a:p>
          <a:p>
            <a:pPr marL="342900" indent="-3429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local Modules</a:t>
            </a:r>
          </a:p>
          <a:p>
            <a:pPr marL="342900" indent="-3429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Third-party </a:t>
            </a:r>
            <a:r>
              <a:rPr lang="en-US" b="1" dirty="0" smtClean="0">
                <a:latin typeface="Times New Roman" panose="02020603050405020304" pitchFamily="18" charset="0"/>
                <a:cs typeface="Times New Roman" panose="02020603050405020304" pitchFamily="18" charset="0"/>
              </a:rPr>
              <a:t>Modules</a:t>
            </a:r>
          </a:p>
          <a:p>
            <a:pPr fontAlgn="base"/>
            <a:r>
              <a:rPr lang="en-US" b="1" dirty="0">
                <a:latin typeface="Times New Roman" panose="02020603050405020304" pitchFamily="18" charset="0"/>
                <a:cs typeface="Times New Roman" panose="02020603050405020304" pitchFamily="18" charset="0"/>
              </a:rPr>
              <a:t>Core Modules: Node.js has many built-in modules that are part of the platform and come with Node.js installation. These modules can be loaded into the program by using the required function</a:t>
            </a:r>
            <a:r>
              <a:rPr lang="en-US" b="1" dirty="0" smtClean="0">
                <a:latin typeface="Times New Roman" panose="02020603050405020304" pitchFamily="18" charset="0"/>
                <a:cs typeface="Times New Roman" panose="02020603050405020304" pitchFamily="18" charset="0"/>
              </a:rPr>
              <a:t>.</a:t>
            </a:r>
          </a:p>
          <a:p>
            <a:pPr fontAlgn="base"/>
            <a:r>
              <a:rPr lang="en-IN" b="1" dirty="0">
                <a:latin typeface="Times New Roman" panose="02020603050405020304" pitchFamily="18" charset="0"/>
                <a:cs typeface="Times New Roman" panose="02020603050405020304" pitchFamily="18" charset="0"/>
              </a:rPr>
              <a:t>Syntax</a:t>
            </a:r>
            <a:r>
              <a:rPr lang="en-IN" b="1" dirty="0" smtClean="0">
                <a:latin typeface="Times New Roman" panose="02020603050405020304" pitchFamily="18" charset="0"/>
                <a:cs typeface="Times New Roman" panose="02020603050405020304" pitchFamily="18" charset="0"/>
              </a:rPr>
              <a:t>:</a:t>
            </a:r>
          </a:p>
          <a:p>
            <a:pPr fontAlgn="base"/>
            <a:r>
              <a:rPr lang="en-US" b="1" dirty="0" err="1">
                <a:latin typeface="Times New Roman" panose="02020603050405020304" pitchFamily="18" charset="0"/>
                <a:cs typeface="Times New Roman" panose="02020603050405020304" pitchFamily="18" charset="0"/>
              </a:rPr>
              <a:t>const</a:t>
            </a:r>
            <a:r>
              <a:rPr lang="en-US" b="1" dirty="0">
                <a:latin typeface="Times New Roman" panose="02020603050405020304" pitchFamily="18" charset="0"/>
                <a:cs typeface="Times New Roman" panose="02020603050405020304" pitchFamily="18" charset="0"/>
              </a:rPr>
              <a:t> module = require('</a:t>
            </a:r>
            <a:r>
              <a:rPr lang="en-US" b="1" dirty="0" err="1">
                <a:latin typeface="Times New Roman" panose="02020603050405020304" pitchFamily="18" charset="0"/>
                <a:cs typeface="Times New Roman" panose="02020603050405020304" pitchFamily="18" charset="0"/>
              </a:rPr>
              <a:t>module_name</a:t>
            </a:r>
            <a:r>
              <a:rPr lang="en-US" b="1" dirty="0" smtClean="0">
                <a:latin typeface="Times New Roman" panose="02020603050405020304" pitchFamily="18" charset="0"/>
                <a:cs typeface="Times New Roman" panose="02020603050405020304" pitchFamily="18" charset="0"/>
              </a:rPr>
              <a:t>');</a:t>
            </a:r>
          </a:p>
          <a:p>
            <a:pPr fontAlgn="base"/>
            <a:r>
              <a:rPr lang="en-US" b="1" dirty="0">
                <a:latin typeface="Times New Roman" panose="02020603050405020304" pitchFamily="18" charset="0"/>
                <a:cs typeface="Times New Roman" panose="02020603050405020304" pitchFamily="18" charset="0"/>
              </a:rPr>
              <a:t>The require() function will return a JavaScript type depending on what the particular module returns. The following example demonstrates how to use the Node.js http module to create a web server. </a:t>
            </a:r>
            <a:endParaRPr lang="en-US" b="1" dirty="0" smtClean="0">
              <a:latin typeface="Times New Roman" panose="02020603050405020304" pitchFamily="18" charset="0"/>
              <a:cs typeface="Times New Roman" panose="02020603050405020304" pitchFamily="18" charset="0"/>
            </a:endParaRPr>
          </a:p>
          <a:p>
            <a:pPr fontAlgn="base"/>
            <a:r>
              <a:rPr lang="en-US" b="1" dirty="0" err="1">
                <a:solidFill>
                  <a:srgbClr val="FF0000"/>
                </a:solidFill>
                <a:latin typeface="Times New Roman" panose="02020603050405020304" pitchFamily="18" charset="0"/>
                <a:cs typeface="Times New Roman" panose="02020603050405020304" pitchFamily="18" charset="0"/>
              </a:rPr>
              <a:t>const</a:t>
            </a:r>
            <a:r>
              <a:rPr lang="en-US" b="1" dirty="0">
                <a:solidFill>
                  <a:srgbClr val="FF0000"/>
                </a:solidFill>
                <a:latin typeface="Times New Roman" panose="02020603050405020304" pitchFamily="18" charset="0"/>
                <a:cs typeface="Times New Roman" panose="02020603050405020304" pitchFamily="18" charset="0"/>
              </a:rPr>
              <a:t> http = require('http');</a:t>
            </a:r>
          </a:p>
          <a:p>
            <a:pPr fontAlgn="base"/>
            <a:r>
              <a:rPr lang="en-US" b="1" dirty="0" err="1">
                <a:solidFill>
                  <a:srgbClr val="FF0000"/>
                </a:solidFill>
                <a:latin typeface="Times New Roman" panose="02020603050405020304" pitchFamily="18" charset="0"/>
                <a:cs typeface="Times New Roman" panose="02020603050405020304" pitchFamily="18" charset="0"/>
              </a:rPr>
              <a:t>http.createServer</a:t>
            </a:r>
            <a:r>
              <a:rPr lang="en-US" b="1" dirty="0">
                <a:solidFill>
                  <a:srgbClr val="FF0000"/>
                </a:solidFill>
                <a:latin typeface="Times New Roman" panose="02020603050405020304" pitchFamily="18" charset="0"/>
                <a:cs typeface="Times New Roman" panose="02020603050405020304" pitchFamily="18" charset="0"/>
              </a:rPr>
              <a:t>(function (</a:t>
            </a:r>
            <a:r>
              <a:rPr lang="en-US" b="1" dirty="0" err="1">
                <a:solidFill>
                  <a:srgbClr val="FF0000"/>
                </a:solidFill>
                <a:latin typeface="Times New Roman" panose="02020603050405020304" pitchFamily="18" charset="0"/>
                <a:cs typeface="Times New Roman" panose="02020603050405020304" pitchFamily="18" charset="0"/>
              </a:rPr>
              <a:t>req</a:t>
            </a:r>
            <a:r>
              <a:rPr lang="en-US" b="1" dirty="0">
                <a:solidFill>
                  <a:srgbClr val="FF0000"/>
                </a:solidFill>
                <a:latin typeface="Times New Roman" panose="02020603050405020304" pitchFamily="18" charset="0"/>
                <a:cs typeface="Times New Roman" panose="02020603050405020304" pitchFamily="18" charset="0"/>
              </a:rPr>
              <a:t>, res) {</a:t>
            </a:r>
          </a:p>
          <a:p>
            <a:pPr fontAlgn="base"/>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res.writeHead</a:t>
            </a:r>
            <a:r>
              <a:rPr lang="en-US" b="1" dirty="0">
                <a:solidFill>
                  <a:srgbClr val="FF0000"/>
                </a:solidFill>
                <a:latin typeface="Times New Roman" panose="02020603050405020304" pitchFamily="18" charset="0"/>
                <a:cs typeface="Times New Roman" panose="02020603050405020304" pitchFamily="18" charset="0"/>
              </a:rPr>
              <a:t>(200, { 'Content-Type': 'text/html' });</a:t>
            </a:r>
          </a:p>
          <a:p>
            <a:pPr fontAlgn="base"/>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res.write</a:t>
            </a:r>
            <a:r>
              <a:rPr lang="en-US" b="1" dirty="0">
                <a:solidFill>
                  <a:srgbClr val="FF0000"/>
                </a:solidFill>
                <a:latin typeface="Times New Roman" panose="02020603050405020304" pitchFamily="18" charset="0"/>
                <a:cs typeface="Times New Roman" panose="02020603050405020304" pitchFamily="18" charset="0"/>
              </a:rPr>
              <a:t>('Welcome to this page!');</a:t>
            </a:r>
          </a:p>
          <a:p>
            <a:pPr fontAlgn="base"/>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res.end</a:t>
            </a:r>
            <a:r>
              <a:rPr lang="en-US" b="1" dirty="0">
                <a:solidFill>
                  <a:srgbClr val="FF0000"/>
                </a:solidFill>
                <a:latin typeface="Times New Roman" panose="02020603050405020304" pitchFamily="18" charset="0"/>
                <a:cs typeface="Times New Roman" panose="02020603050405020304" pitchFamily="18" charset="0"/>
              </a:rPr>
              <a:t>();</a:t>
            </a:r>
          </a:p>
          <a:p>
            <a:pPr fontAlgn="base"/>
            <a:r>
              <a:rPr lang="en-US" b="1" dirty="0">
                <a:solidFill>
                  <a:srgbClr val="FF0000"/>
                </a:solidFill>
                <a:latin typeface="Times New Roman" panose="02020603050405020304" pitchFamily="18" charset="0"/>
                <a:cs typeface="Times New Roman" panose="02020603050405020304" pitchFamily="18" charset="0"/>
              </a:rPr>
              <a:t>}).listen(3000);</a:t>
            </a:r>
          </a:p>
          <a:p>
            <a:pPr fontAlgn="base"/>
            <a:endParaRPr lang="en-US" b="1" dirty="0">
              <a:latin typeface="Times New Roman" panose="02020603050405020304" pitchFamily="18" charset="0"/>
              <a:cs typeface="Times New Roman" panose="02020603050405020304" pitchFamily="18" charset="0"/>
            </a:endParaRPr>
          </a:p>
          <a:p>
            <a:endParaRPr lang="en-IN" dirty="0"/>
          </a:p>
        </p:txBody>
      </p:sp>
      <p:sp>
        <p:nvSpPr>
          <p:cNvPr id="3" name="Title 2"/>
          <p:cNvSpPr>
            <a:spLocks noGrp="1"/>
          </p:cNvSpPr>
          <p:nvPr>
            <p:ph type="title"/>
          </p:nvPr>
        </p:nvSpPr>
        <p:spPr/>
        <p:txBody>
          <a:bodyPr>
            <a:normAutofit fontScale="90000"/>
          </a:bodyPr>
          <a:lstStyle/>
          <a:p>
            <a:r>
              <a:rPr lang="en-US" dirty="0">
                <a:effectLst/>
                <a:latin typeface="Times New Roman" panose="02020603050405020304" pitchFamily="18" charset="0"/>
                <a:cs typeface="Times New Roman" panose="02020603050405020304" pitchFamily="18" charset="0"/>
              </a:rPr>
              <a:t>Modules are of three types:</a:t>
            </a:r>
            <a:r>
              <a:rPr lang="en-US" dirty="0"/>
              <a:t/>
            </a:r>
            <a:br>
              <a:rPr lang="en-US" dirty="0"/>
            </a:br>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11</a:t>
            </a:fld>
            <a:endParaRPr lang="en-IN"/>
          </a:p>
        </p:txBody>
      </p:sp>
    </p:spTree>
    <p:extLst>
      <p:ext uri="{BB962C8B-B14F-4D97-AF65-F5344CB8AC3E}">
        <p14:creationId xmlns:p14="http://schemas.microsoft.com/office/powerpoint/2010/main" val="301846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75415"/>
            <a:ext cx="11260279" cy="6014300"/>
          </a:xfrm>
        </p:spPr>
        <p:txBody>
          <a:bodyPr/>
          <a:lstStyle/>
          <a:p>
            <a:r>
              <a:rPr lang="en-US" b="1" dirty="0">
                <a:latin typeface="Times New Roman" panose="02020603050405020304" pitchFamily="18" charset="0"/>
                <a:cs typeface="Times New Roman" panose="02020603050405020304" pitchFamily="18" charset="0"/>
              </a:rPr>
              <a:t>Core Modules	</a:t>
            </a:r>
            <a:r>
              <a:rPr lang="en-US" b="1" dirty="0" smtClean="0">
                <a:latin typeface="Times New Roman" panose="02020603050405020304" pitchFamily="18" charset="0"/>
                <a:cs typeface="Times New Roman" panose="02020603050405020304" pitchFamily="18" charset="0"/>
              </a:rPr>
              <a:t>            Description</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http	</a:t>
            </a:r>
            <a:r>
              <a:rPr lang="en-US" b="1" dirty="0" smtClean="0">
                <a:latin typeface="Times New Roman" panose="02020603050405020304" pitchFamily="18" charset="0"/>
                <a:cs typeface="Times New Roman" panose="02020603050405020304" pitchFamily="18" charset="0"/>
              </a:rPr>
              <a:t>               creates </a:t>
            </a:r>
            <a:r>
              <a:rPr lang="en-US" b="1" dirty="0">
                <a:latin typeface="Times New Roman" panose="02020603050405020304" pitchFamily="18" charset="0"/>
                <a:cs typeface="Times New Roman" panose="02020603050405020304" pitchFamily="18" charset="0"/>
              </a:rPr>
              <a:t>an HTTP server in Node.js.</a:t>
            </a:r>
          </a:p>
          <a:p>
            <a:r>
              <a:rPr lang="en-US" b="1" dirty="0">
                <a:latin typeface="Times New Roman" panose="02020603050405020304" pitchFamily="18" charset="0"/>
                <a:cs typeface="Times New Roman" panose="02020603050405020304" pitchFamily="18" charset="0"/>
              </a:rPr>
              <a:t>assert	</a:t>
            </a:r>
            <a:r>
              <a:rPr lang="en-US" b="1" dirty="0" smtClean="0">
                <a:latin typeface="Times New Roman" panose="02020603050405020304" pitchFamily="18" charset="0"/>
                <a:cs typeface="Times New Roman" panose="02020603050405020304" pitchFamily="18" charset="0"/>
              </a:rPr>
              <a:t>               set </a:t>
            </a:r>
            <a:r>
              <a:rPr lang="en-US" b="1" dirty="0">
                <a:latin typeface="Times New Roman" panose="02020603050405020304" pitchFamily="18" charset="0"/>
                <a:cs typeface="Times New Roman" panose="02020603050405020304" pitchFamily="18" charset="0"/>
              </a:rPr>
              <a:t>of assertion functions useful for testing.</a:t>
            </a:r>
          </a:p>
          <a:p>
            <a:r>
              <a:rPr lang="en-US" b="1" dirty="0">
                <a:latin typeface="Times New Roman" panose="02020603050405020304" pitchFamily="18" charset="0"/>
                <a:cs typeface="Times New Roman" panose="02020603050405020304" pitchFamily="18" charset="0"/>
              </a:rPr>
              <a:t>fs	</a:t>
            </a:r>
            <a:r>
              <a:rPr lang="en-US" b="1" dirty="0" smtClean="0">
                <a:latin typeface="Times New Roman" panose="02020603050405020304" pitchFamily="18" charset="0"/>
                <a:cs typeface="Times New Roman" panose="02020603050405020304" pitchFamily="18" charset="0"/>
              </a:rPr>
              <a:t>               used </a:t>
            </a:r>
            <a:r>
              <a:rPr lang="en-US" b="1" dirty="0">
                <a:latin typeface="Times New Roman" panose="02020603050405020304" pitchFamily="18" charset="0"/>
                <a:cs typeface="Times New Roman" panose="02020603050405020304" pitchFamily="18" charset="0"/>
              </a:rPr>
              <a:t>to handle file system.</a:t>
            </a:r>
          </a:p>
          <a:p>
            <a:r>
              <a:rPr lang="en-US" b="1" dirty="0">
                <a:latin typeface="Times New Roman" panose="02020603050405020304" pitchFamily="18" charset="0"/>
                <a:cs typeface="Times New Roman" panose="02020603050405020304" pitchFamily="18" charset="0"/>
              </a:rPr>
              <a:t>path	</a:t>
            </a:r>
            <a:r>
              <a:rPr lang="en-US" b="1" dirty="0" smtClean="0">
                <a:latin typeface="Times New Roman" panose="02020603050405020304" pitchFamily="18" charset="0"/>
                <a:cs typeface="Times New Roman" panose="02020603050405020304" pitchFamily="18" charset="0"/>
              </a:rPr>
              <a:t>               includes </a:t>
            </a:r>
            <a:r>
              <a:rPr lang="en-US" b="1" dirty="0">
                <a:latin typeface="Times New Roman" panose="02020603050405020304" pitchFamily="18" charset="0"/>
                <a:cs typeface="Times New Roman" panose="02020603050405020304" pitchFamily="18" charset="0"/>
              </a:rPr>
              <a:t>methods to deal with file paths.</a:t>
            </a:r>
          </a:p>
          <a:p>
            <a:r>
              <a:rPr lang="en-US" b="1" dirty="0">
                <a:latin typeface="Times New Roman" panose="02020603050405020304" pitchFamily="18" charset="0"/>
                <a:cs typeface="Times New Roman" panose="02020603050405020304" pitchFamily="18" charset="0"/>
              </a:rPr>
              <a:t>process	</a:t>
            </a:r>
            <a:r>
              <a:rPr lang="en-US" b="1" dirty="0" smtClean="0">
                <a:latin typeface="Times New Roman" panose="02020603050405020304" pitchFamily="18" charset="0"/>
                <a:cs typeface="Times New Roman" panose="02020603050405020304" pitchFamily="18" charset="0"/>
              </a:rPr>
              <a:t>               provides </a:t>
            </a:r>
            <a:r>
              <a:rPr lang="en-US" b="1" dirty="0">
                <a:latin typeface="Times New Roman" panose="02020603050405020304" pitchFamily="18" charset="0"/>
                <a:cs typeface="Times New Roman" panose="02020603050405020304" pitchFamily="18" charset="0"/>
              </a:rPr>
              <a:t>information and control about the current Node.js process.</a:t>
            </a:r>
          </a:p>
          <a:p>
            <a:r>
              <a:rPr lang="en-US" b="1" dirty="0" err="1">
                <a:latin typeface="Times New Roman" panose="02020603050405020304" pitchFamily="18" charset="0"/>
                <a:cs typeface="Times New Roman" panose="02020603050405020304" pitchFamily="18" charset="0"/>
              </a:rPr>
              <a:t>os</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provides </a:t>
            </a:r>
            <a:r>
              <a:rPr lang="en-US" b="1" dirty="0">
                <a:latin typeface="Times New Roman" panose="02020603050405020304" pitchFamily="18" charset="0"/>
                <a:cs typeface="Times New Roman" panose="02020603050405020304" pitchFamily="18" charset="0"/>
              </a:rPr>
              <a:t>information about the operating system.</a:t>
            </a:r>
          </a:p>
          <a:p>
            <a:r>
              <a:rPr lang="en-US" b="1" dirty="0" err="1">
                <a:latin typeface="Times New Roman" panose="02020603050405020304" pitchFamily="18" charset="0"/>
                <a:cs typeface="Times New Roman" panose="02020603050405020304" pitchFamily="18" charset="0"/>
              </a:rPr>
              <a:t>querystring</a:t>
            </a:r>
            <a:r>
              <a:rPr lang="en-US" b="1" dirty="0">
                <a:latin typeface="Times New Roman" panose="02020603050405020304" pitchFamily="18" charset="0"/>
                <a:cs typeface="Times New Roman" panose="02020603050405020304" pitchFamily="18" charset="0"/>
              </a:rPr>
              <a:t>	utility used for parsing and formatting URL query strings.</a:t>
            </a:r>
          </a:p>
          <a:p>
            <a:r>
              <a:rPr lang="en-US" b="1" dirty="0" err="1">
                <a:latin typeface="Times New Roman" panose="02020603050405020304" pitchFamily="18" charset="0"/>
                <a:cs typeface="Times New Roman" panose="02020603050405020304" pitchFamily="18" charset="0"/>
              </a:rPr>
              <a:t>url</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module </a:t>
            </a:r>
            <a:r>
              <a:rPr lang="en-US" b="1" dirty="0">
                <a:latin typeface="Times New Roman" panose="02020603050405020304" pitchFamily="18" charset="0"/>
                <a:cs typeface="Times New Roman" panose="02020603050405020304" pitchFamily="18" charset="0"/>
              </a:rPr>
              <a:t>provides utilities for URL resolution and parsing</a:t>
            </a:r>
            <a:r>
              <a:rPr lang="en-US" b="1" dirty="0" smtClean="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Local Modules: Unlike built-in and external modules, local modules are created locally in your Node.js application. Let’s create a simple calculating module that calculates various operations. Create a calc.js file that has the following code: </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12</a:t>
            </a:fld>
            <a:endParaRPr lang="en-IN"/>
          </a:p>
        </p:txBody>
      </p:sp>
    </p:spTree>
    <p:extLst>
      <p:ext uri="{BB962C8B-B14F-4D97-AF65-F5344CB8AC3E}">
        <p14:creationId xmlns:p14="http://schemas.microsoft.com/office/powerpoint/2010/main" val="1726944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88536"/>
            <a:ext cx="11260279" cy="6052007"/>
          </a:xfrm>
        </p:spPr>
        <p:txBody>
          <a:bodyPr>
            <a:normAutofit/>
          </a:bodyPr>
          <a:lstStyle/>
          <a:p>
            <a:r>
              <a:rPr lang="en-IN" b="1" dirty="0" err="1">
                <a:latin typeface="Times New Roman" panose="02020603050405020304" pitchFamily="18" charset="0"/>
                <a:cs typeface="Times New Roman" panose="02020603050405020304" pitchFamily="18" charset="0"/>
              </a:rPr>
              <a:t>exports.add</a:t>
            </a:r>
            <a:r>
              <a:rPr lang="en-IN" b="1" dirty="0">
                <a:latin typeface="Times New Roman" panose="02020603050405020304" pitchFamily="18" charset="0"/>
                <a:cs typeface="Times New Roman" panose="02020603050405020304" pitchFamily="18" charset="0"/>
              </a:rPr>
              <a:t> = function (x, y) {</a:t>
            </a:r>
          </a:p>
          <a:p>
            <a:r>
              <a:rPr lang="en-IN" b="1" dirty="0">
                <a:latin typeface="Times New Roman" panose="02020603050405020304" pitchFamily="18" charset="0"/>
                <a:cs typeface="Times New Roman" panose="02020603050405020304" pitchFamily="18" charset="0"/>
              </a:rPr>
              <a:t>	return x + y;</a:t>
            </a:r>
          </a:p>
          <a:p>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r>
              <a:rPr lang="en-IN" b="1" dirty="0" err="1">
                <a:latin typeface="Times New Roman" panose="02020603050405020304" pitchFamily="18" charset="0"/>
                <a:cs typeface="Times New Roman" panose="02020603050405020304" pitchFamily="18" charset="0"/>
              </a:rPr>
              <a:t>exports.sub</a:t>
            </a:r>
            <a:r>
              <a:rPr lang="en-IN" b="1" dirty="0">
                <a:latin typeface="Times New Roman" panose="02020603050405020304" pitchFamily="18" charset="0"/>
                <a:cs typeface="Times New Roman" panose="02020603050405020304" pitchFamily="18" charset="0"/>
              </a:rPr>
              <a:t> = function (x, y) {</a:t>
            </a:r>
          </a:p>
          <a:p>
            <a:r>
              <a:rPr lang="en-IN" b="1" dirty="0">
                <a:latin typeface="Times New Roman" panose="02020603050405020304" pitchFamily="18" charset="0"/>
                <a:cs typeface="Times New Roman" panose="02020603050405020304" pitchFamily="18" charset="0"/>
              </a:rPr>
              <a:t>	return x - y;</a:t>
            </a:r>
          </a:p>
          <a:p>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r>
              <a:rPr lang="en-IN" b="1" dirty="0" err="1">
                <a:latin typeface="Times New Roman" panose="02020603050405020304" pitchFamily="18" charset="0"/>
                <a:cs typeface="Times New Roman" panose="02020603050405020304" pitchFamily="18" charset="0"/>
              </a:rPr>
              <a:t>exports.mult</a:t>
            </a:r>
            <a:r>
              <a:rPr lang="en-IN" b="1" dirty="0">
                <a:latin typeface="Times New Roman" panose="02020603050405020304" pitchFamily="18" charset="0"/>
                <a:cs typeface="Times New Roman" panose="02020603050405020304" pitchFamily="18" charset="0"/>
              </a:rPr>
              <a:t> = function (x, y) {</a:t>
            </a:r>
          </a:p>
          <a:p>
            <a:r>
              <a:rPr lang="en-IN" b="1" dirty="0">
                <a:latin typeface="Times New Roman" panose="02020603050405020304" pitchFamily="18" charset="0"/>
                <a:cs typeface="Times New Roman" panose="02020603050405020304" pitchFamily="18" charset="0"/>
              </a:rPr>
              <a:t>	return x * y;</a:t>
            </a:r>
          </a:p>
          <a:p>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r>
              <a:rPr lang="en-IN" b="1" dirty="0" err="1">
                <a:latin typeface="Times New Roman" panose="02020603050405020304" pitchFamily="18" charset="0"/>
                <a:cs typeface="Times New Roman" panose="02020603050405020304" pitchFamily="18" charset="0"/>
              </a:rPr>
              <a:t>exports.div</a:t>
            </a:r>
            <a:r>
              <a:rPr lang="en-IN" b="1" dirty="0">
                <a:latin typeface="Times New Roman" panose="02020603050405020304" pitchFamily="18" charset="0"/>
                <a:cs typeface="Times New Roman" panose="02020603050405020304" pitchFamily="18" charset="0"/>
              </a:rPr>
              <a:t> = function (x, y) {</a:t>
            </a:r>
          </a:p>
          <a:p>
            <a:r>
              <a:rPr lang="en-IN" b="1" dirty="0">
                <a:latin typeface="Times New Roman" panose="02020603050405020304" pitchFamily="18" charset="0"/>
                <a:cs typeface="Times New Roman" panose="02020603050405020304" pitchFamily="18" charset="0"/>
              </a:rPr>
              <a:t>	return x / y;</a:t>
            </a:r>
          </a:p>
          <a:p>
            <a:r>
              <a:rPr lang="en-IN"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Since this file provides attributes to the outer world via exports, another file can use its exported functionality using the require() function</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13</a:t>
            </a:fld>
            <a:endParaRPr lang="en-IN"/>
          </a:p>
        </p:txBody>
      </p:sp>
    </p:spTree>
    <p:extLst>
      <p:ext uri="{BB962C8B-B14F-4D97-AF65-F5344CB8AC3E}">
        <p14:creationId xmlns:p14="http://schemas.microsoft.com/office/powerpoint/2010/main" val="2515299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4915169"/>
          </a:xfrm>
        </p:spPr>
        <p:txBody>
          <a:bodyPr>
            <a:normAutofit/>
          </a:bodyPr>
          <a:lstStyle/>
          <a:p>
            <a:r>
              <a:rPr lang="en-IN" b="1" dirty="0" err="1">
                <a:latin typeface="Times New Roman" panose="02020603050405020304" pitchFamily="18" charset="0"/>
                <a:cs typeface="Times New Roman" panose="02020603050405020304" pitchFamily="18" charset="0"/>
              </a:rPr>
              <a:t>const</a:t>
            </a:r>
            <a:r>
              <a:rPr lang="en-IN" b="1" dirty="0">
                <a:latin typeface="Times New Roman" panose="02020603050405020304" pitchFamily="18" charset="0"/>
                <a:cs typeface="Times New Roman" panose="02020603050405020304" pitchFamily="18" charset="0"/>
              </a:rPr>
              <a:t> calculator = require('./</a:t>
            </a:r>
            <a:r>
              <a:rPr lang="en-IN" b="1" dirty="0" err="1">
                <a:latin typeface="Times New Roman" panose="02020603050405020304" pitchFamily="18" charset="0"/>
                <a:cs typeface="Times New Roman" panose="02020603050405020304" pitchFamily="18" charset="0"/>
              </a:rPr>
              <a:t>calc</a:t>
            </a:r>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let x = 50, y = 10</a:t>
            </a:r>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console.log("Addition of 50 and 10 is "</a:t>
            </a:r>
          </a:p>
          <a:p>
            <a:r>
              <a:rPr lang="en-IN" b="1" dirty="0">
                <a:latin typeface="Times New Roman" panose="02020603050405020304" pitchFamily="18" charset="0"/>
                <a:cs typeface="Times New Roman" panose="02020603050405020304" pitchFamily="18" charset="0"/>
              </a:rPr>
              <a:t>			+ </a:t>
            </a:r>
            <a:r>
              <a:rPr lang="en-IN" b="1" dirty="0" err="1">
                <a:latin typeface="Times New Roman" panose="02020603050405020304" pitchFamily="18" charset="0"/>
                <a:cs typeface="Times New Roman" panose="02020603050405020304" pitchFamily="18" charset="0"/>
              </a:rPr>
              <a:t>calculator.add</a:t>
            </a:r>
            <a:r>
              <a:rPr lang="en-IN" b="1" dirty="0">
                <a:latin typeface="Times New Roman" panose="02020603050405020304" pitchFamily="18" charset="0"/>
                <a:cs typeface="Times New Roman" panose="02020603050405020304" pitchFamily="18" charset="0"/>
              </a:rPr>
              <a:t>(x, y</a:t>
            </a:r>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console.log("Subtraction of 50 and 10 is "</a:t>
            </a:r>
          </a:p>
          <a:p>
            <a:r>
              <a:rPr lang="en-IN" b="1" dirty="0">
                <a:latin typeface="Times New Roman" panose="02020603050405020304" pitchFamily="18" charset="0"/>
                <a:cs typeface="Times New Roman" panose="02020603050405020304" pitchFamily="18" charset="0"/>
              </a:rPr>
              <a:t>			+ </a:t>
            </a:r>
            <a:r>
              <a:rPr lang="en-IN" b="1" dirty="0" err="1">
                <a:latin typeface="Times New Roman" panose="02020603050405020304" pitchFamily="18" charset="0"/>
                <a:cs typeface="Times New Roman" panose="02020603050405020304" pitchFamily="18" charset="0"/>
              </a:rPr>
              <a:t>calculator.sub</a:t>
            </a:r>
            <a:r>
              <a:rPr lang="en-IN" b="1" dirty="0">
                <a:latin typeface="Times New Roman" panose="02020603050405020304" pitchFamily="18" charset="0"/>
                <a:cs typeface="Times New Roman" panose="02020603050405020304" pitchFamily="18" charset="0"/>
              </a:rPr>
              <a:t>(x, y</a:t>
            </a:r>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console.log("Multiplication of 50 and 10 is "</a:t>
            </a:r>
          </a:p>
          <a:p>
            <a:r>
              <a:rPr lang="en-IN" b="1" dirty="0">
                <a:latin typeface="Times New Roman" panose="02020603050405020304" pitchFamily="18" charset="0"/>
                <a:cs typeface="Times New Roman" panose="02020603050405020304" pitchFamily="18" charset="0"/>
              </a:rPr>
              <a:t>			+ </a:t>
            </a:r>
            <a:r>
              <a:rPr lang="en-IN" b="1" dirty="0" err="1">
                <a:latin typeface="Times New Roman" panose="02020603050405020304" pitchFamily="18" charset="0"/>
                <a:cs typeface="Times New Roman" panose="02020603050405020304" pitchFamily="18" charset="0"/>
              </a:rPr>
              <a:t>calculator.mult</a:t>
            </a:r>
            <a:r>
              <a:rPr lang="en-IN" b="1" dirty="0">
                <a:latin typeface="Times New Roman" panose="02020603050405020304" pitchFamily="18" charset="0"/>
                <a:cs typeface="Times New Roman" panose="02020603050405020304" pitchFamily="18" charset="0"/>
              </a:rPr>
              <a:t>(x, y</a:t>
            </a:r>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console.log("Division of 50 and 10 is "</a:t>
            </a:r>
          </a:p>
          <a:p>
            <a:r>
              <a:rPr lang="en-IN" b="1" dirty="0">
                <a:latin typeface="Times New Roman" panose="02020603050405020304" pitchFamily="18" charset="0"/>
                <a:cs typeface="Times New Roman" panose="02020603050405020304" pitchFamily="18" charset="0"/>
              </a:rPr>
              <a:t>			+ </a:t>
            </a:r>
            <a:r>
              <a:rPr lang="en-IN" b="1" dirty="0" err="1">
                <a:latin typeface="Times New Roman" panose="02020603050405020304" pitchFamily="18" charset="0"/>
                <a:cs typeface="Times New Roman" panose="02020603050405020304" pitchFamily="18" charset="0"/>
              </a:rPr>
              <a:t>calculator.div</a:t>
            </a:r>
            <a:r>
              <a:rPr lang="en-IN" b="1" dirty="0">
                <a:latin typeface="Times New Roman" panose="02020603050405020304" pitchFamily="18" charset="0"/>
                <a:cs typeface="Times New Roman" panose="02020603050405020304" pitchFamily="18" charset="0"/>
              </a:rPr>
              <a:t>(x, y));</a:t>
            </a:r>
          </a:p>
          <a:p>
            <a:r>
              <a:rPr lang="en-US" b="1" dirty="0">
                <a:latin typeface="Times New Roman" panose="02020603050405020304" pitchFamily="18" charset="0"/>
                <a:cs typeface="Times New Roman" panose="02020603050405020304" pitchFamily="18" charset="0"/>
              </a:rPr>
              <a:t>Step to run this program: Run the index.js file using the following command</a:t>
            </a:r>
            <a:r>
              <a:rPr lang="en-US" dirty="0" smtClean="0"/>
              <a:t>:</a:t>
            </a:r>
          </a:p>
          <a:p>
            <a:r>
              <a:rPr lang="en-IN" b="1" dirty="0">
                <a:latin typeface="Times New Roman" panose="02020603050405020304" pitchFamily="18" charset="0"/>
                <a:cs typeface="Times New Roman" panose="02020603050405020304" pitchFamily="18" charset="0"/>
              </a:rPr>
              <a:t>node index.js</a:t>
            </a:r>
          </a:p>
        </p:txBody>
      </p:sp>
      <p:sp>
        <p:nvSpPr>
          <p:cNvPr id="3" name="Title 2"/>
          <p:cNvSpPr>
            <a:spLocks noGrp="1"/>
          </p:cNvSpPr>
          <p:nvPr>
            <p:ph type="title"/>
          </p:nvPr>
        </p:nvSpPr>
        <p:spPr/>
        <p:txBody>
          <a:bodyPr/>
          <a:lstStyle/>
          <a:p>
            <a:r>
              <a:rPr lang="en-IN" dirty="0">
                <a:effectLst/>
                <a:latin typeface="Times New Roman" panose="02020603050405020304" pitchFamily="18" charset="0"/>
                <a:cs typeface="Times New Roman" panose="02020603050405020304" pitchFamily="18" charset="0"/>
              </a:rPr>
              <a:t>Filename: index.js</a:t>
            </a:r>
            <a:r>
              <a:rPr lang="en-IN" b="0" dirty="0">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14</a:t>
            </a:fld>
            <a:endParaRPr lang="en-IN"/>
          </a:p>
        </p:txBody>
      </p:sp>
    </p:spTree>
    <p:extLst>
      <p:ext uri="{BB962C8B-B14F-4D97-AF65-F5344CB8AC3E}">
        <p14:creationId xmlns:p14="http://schemas.microsoft.com/office/powerpoint/2010/main" val="2249388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301659"/>
            <a:ext cx="11260279" cy="5712642"/>
          </a:xfrm>
        </p:spPr>
        <p:txBody>
          <a:bodyPr/>
          <a:lstStyle/>
          <a:p>
            <a:pPr fontAlgn="base"/>
            <a:endParaRPr lang="en-US" b="1" dirty="0">
              <a:solidFill>
                <a:srgbClr val="FF0000"/>
              </a:solidFill>
              <a:latin typeface="Times New Roman" panose="02020603050405020304" pitchFamily="18" charset="0"/>
              <a:cs typeface="Times New Roman" panose="02020603050405020304" pitchFamily="18" charset="0"/>
            </a:endParaRPr>
          </a:p>
          <a:p>
            <a:pPr fontAlgn="base"/>
            <a:r>
              <a:rPr lang="en-US" b="1" dirty="0" smtClean="0">
                <a:solidFill>
                  <a:srgbClr val="FF0000"/>
                </a:solidFill>
                <a:latin typeface="Times New Roman" panose="02020603050405020304" pitchFamily="18" charset="0"/>
                <a:cs typeface="Times New Roman" panose="02020603050405020304" pitchFamily="18" charset="0"/>
              </a:rPr>
              <a:t>Third-party </a:t>
            </a:r>
            <a:r>
              <a:rPr lang="en-US" b="1" dirty="0">
                <a:solidFill>
                  <a:srgbClr val="FF0000"/>
                </a:solidFill>
                <a:latin typeface="Times New Roman" panose="02020603050405020304" pitchFamily="18" charset="0"/>
                <a:cs typeface="Times New Roman" panose="02020603050405020304" pitchFamily="18" charset="0"/>
              </a:rPr>
              <a:t>modules:</a:t>
            </a:r>
            <a:r>
              <a:rPr lang="en-US" b="1" dirty="0">
                <a:latin typeface="Times New Roman" panose="02020603050405020304" pitchFamily="18" charset="0"/>
                <a:cs typeface="Times New Roman" panose="02020603050405020304" pitchFamily="18" charset="0"/>
              </a:rPr>
              <a:t> Third-party modules are modules that are available online using the Node Package Manager(NPM). These modules can be installed in the project folder or globally. Some of the popular third-party modules are Mongoose, express, angular, and React. </a:t>
            </a:r>
          </a:p>
          <a:p>
            <a:pPr fontAlgn="base"/>
            <a:r>
              <a:rPr lang="en-US" b="1" dirty="0">
                <a:latin typeface="Times New Roman" panose="02020603050405020304" pitchFamily="18" charset="0"/>
                <a:cs typeface="Times New Roman" panose="02020603050405020304" pitchFamily="18" charset="0"/>
              </a:rPr>
              <a:t>Example:</a:t>
            </a:r>
          </a:p>
          <a:p>
            <a:pPr fontAlgn="base"/>
            <a:r>
              <a:rPr lang="en-US" b="1" dirty="0" err="1">
                <a:latin typeface="Times New Roman" panose="02020603050405020304" pitchFamily="18" charset="0"/>
                <a:cs typeface="Times New Roman" panose="02020603050405020304" pitchFamily="18" charset="0"/>
              </a:rPr>
              <a:t>npm</a:t>
            </a:r>
            <a:r>
              <a:rPr lang="en-US" b="1" dirty="0">
                <a:latin typeface="Times New Roman" panose="02020603050405020304" pitchFamily="18" charset="0"/>
                <a:cs typeface="Times New Roman" panose="02020603050405020304" pitchFamily="18" charset="0"/>
              </a:rPr>
              <a:t> install express</a:t>
            </a:r>
          </a:p>
          <a:p>
            <a:pPr fontAlgn="base"/>
            <a:r>
              <a:rPr lang="en-US" b="1" dirty="0" err="1">
                <a:latin typeface="Times New Roman" panose="02020603050405020304" pitchFamily="18" charset="0"/>
                <a:cs typeface="Times New Roman" panose="02020603050405020304" pitchFamily="18" charset="0"/>
              </a:rPr>
              <a:t>npm</a:t>
            </a:r>
            <a:r>
              <a:rPr lang="en-US" b="1" dirty="0">
                <a:latin typeface="Times New Roman" panose="02020603050405020304" pitchFamily="18" charset="0"/>
                <a:cs typeface="Times New Roman" panose="02020603050405020304" pitchFamily="18" charset="0"/>
              </a:rPr>
              <a:t> install mongoose</a:t>
            </a:r>
          </a:p>
          <a:p>
            <a:pPr fontAlgn="base"/>
            <a:r>
              <a:rPr lang="en-US" b="1" dirty="0" err="1">
                <a:latin typeface="Times New Roman" panose="02020603050405020304" pitchFamily="18" charset="0"/>
                <a:cs typeface="Times New Roman" panose="02020603050405020304" pitchFamily="18" charset="0"/>
              </a:rPr>
              <a:t>npm</a:t>
            </a:r>
            <a:r>
              <a:rPr lang="en-US" b="1" dirty="0">
                <a:latin typeface="Times New Roman" panose="02020603050405020304" pitchFamily="18" charset="0"/>
                <a:cs typeface="Times New Roman" panose="02020603050405020304" pitchFamily="18" charset="0"/>
              </a:rPr>
              <a:t> install -g @angular/cli</a:t>
            </a:r>
          </a:p>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15</a:t>
            </a:fld>
            <a:endParaRPr lang="en-IN"/>
          </a:p>
        </p:txBody>
      </p:sp>
    </p:spTree>
    <p:extLst>
      <p:ext uri="{BB962C8B-B14F-4D97-AF65-F5344CB8AC3E}">
        <p14:creationId xmlns:p14="http://schemas.microsoft.com/office/powerpoint/2010/main" val="1711551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2"/>
            <a:ext cx="11260279" cy="4849181"/>
          </a:xfrm>
        </p:spPr>
        <p:txBody>
          <a:bodyPr/>
          <a:lstStyle/>
          <a:p>
            <a:r>
              <a:rPr lang="en-US" b="1" dirty="0">
                <a:latin typeface="Times New Roman" panose="02020603050405020304" pitchFamily="18" charset="0"/>
                <a:cs typeface="Times New Roman" panose="02020603050405020304" pitchFamily="18" charset="0"/>
              </a:rPr>
              <a:t>Node.js Path </a:t>
            </a:r>
            <a:r>
              <a:rPr lang="en-US" b="1" dirty="0" smtClean="0">
                <a:latin typeface="Times New Roman" panose="02020603050405020304" pitchFamily="18" charset="0"/>
                <a:cs typeface="Times New Roman" panose="02020603050405020304" pitchFamily="18" charset="0"/>
              </a:rPr>
              <a:t>Modules:</a:t>
            </a:r>
          </a:p>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node:path</a:t>
            </a:r>
            <a:r>
              <a:rPr lang="en-US" dirty="0">
                <a:latin typeface="Times New Roman" panose="02020603050405020304" pitchFamily="18" charset="0"/>
                <a:cs typeface="Times New Roman" panose="02020603050405020304" pitchFamily="18" charset="0"/>
              </a:rPr>
              <a:t> module provides utilities for working with file and directory paths. It can be accessed using</a:t>
            </a:r>
            <a:r>
              <a:rPr lang="en-US" dirty="0" smtClean="0">
                <a:latin typeface="Times New Roman" panose="02020603050405020304" pitchFamily="18" charset="0"/>
                <a:cs typeface="Times New Roman" panose="02020603050405020304" pitchFamily="18" charset="0"/>
              </a:rPr>
              <a:t>:</a:t>
            </a:r>
          </a:p>
          <a:p>
            <a:r>
              <a:rPr lang="en-IN" b="1" dirty="0" err="1">
                <a:latin typeface="Times New Roman" panose="02020603050405020304" pitchFamily="18" charset="0"/>
                <a:cs typeface="Times New Roman" panose="02020603050405020304" pitchFamily="18" charset="0"/>
              </a:rPr>
              <a:t>const</a:t>
            </a:r>
            <a:r>
              <a:rPr lang="en-IN" b="1" dirty="0">
                <a:latin typeface="Times New Roman" panose="02020603050405020304" pitchFamily="18" charset="0"/>
                <a:cs typeface="Times New Roman" panose="02020603050405020304" pitchFamily="18" charset="0"/>
              </a:rPr>
              <a:t> path = require('</a:t>
            </a:r>
            <a:r>
              <a:rPr lang="en-IN" b="1" dirty="0" err="1">
                <a:latin typeface="Times New Roman" panose="02020603050405020304" pitchFamily="18" charset="0"/>
                <a:cs typeface="Times New Roman" panose="02020603050405020304" pitchFamily="18" charset="0"/>
              </a:rPr>
              <a:t>node:path</a:t>
            </a:r>
            <a:r>
              <a:rPr lang="en-IN" b="1" dirty="0" smtClean="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Windows vs. POSIX</a:t>
            </a:r>
          </a:p>
          <a:p>
            <a:r>
              <a:rPr lang="en-US" dirty="0">
                <a:latin typeface="Times New Roman" panose="02020603050405020304" pitchFamily="18" charset="0"/>
                <a:cs typeface="Times New Roman" panose="02020603050405020304" pitchFamily="18" charset="0"/>
              </a:rPr>
              <a:t>The default operation of the </a:t>
            </a:r>
            <a:r>
              <a:rPr lang="en-US" dirty="0" err="1">
                <a:latin typeface="Times New Roman" panose="02020603050405020304" pitchFamily="18" charset="0"/>
                <a:cs typeface="Times New Roman" panose="02020603050405020304" pitchFamily="18" charset="0"/>
              </a:rPr>
              <a:t>node:path</a:t>
            </a:r>
            <a:r>
              <a:rPr lang="en-US" dirty="0">
                <a:latin typeface="Times New Roman" panose="02020603050405020304" pitchFamily="18" charset="0"/>
                <a:cs typeface="Times New Roman" panose="02020603050405020304" pitchFamily="18" charset="0"/>
              </a:rPr>
              <a:t> module varies based on the operating system on which a Node.js application is running. Specifically, when running on a Windows operating system, the </a:t>
            </a:r>
            <a:r>
              <a:rPr lang="en-US" dirty="0" err="1">
                <a:latin typeface="Times New Roman" panose="02020603050405020304" pitchFamily="18" charset="0"/>
                <a:cs typeface="Times New Roman" panose="02020603050405020304" pitchFamily="18" charset="0"/>
              </a:rPr>
              <a:t>node:path</a:t>
            </a:r>
            <a:r>
              <a:rPr lang="en-US" dirty="0">
                <a:latin typeface="Times New Roman" panose="02020603050405020304" pitchFamily="18" charset="0"/>
                <a:cs typeface="Times New Roman" panose="02020603050405020304" pitchFamily="18" charset="0"/>
              </a:rPr>
              <a:t> module will assume that Windows-style paths are being used.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 using </a:t>
            </a:r>
            <a:r>
              <a:rPr lang="en-US" dirty="0" err="1">
                <a:latin typeface="Times New Roman" panose="02020603050405020304" pitchFamily="18" charset="0"/>
                <a:cs typeface="Times New Roman" panose="02020603050405020304" pitchFamily="18" charset="0"/>
              </a:rPr>
              <a:t>path.basename</a:t>
            </a:r>
            <a:r>
              <a:rPr lang="en-US" dirty="0">
                <a:latin typeface="Times New Roman" panose="02020603050405020304" pitchFamily="18" charset="0"/>
                <a:cs typeface="Times New Roman" panose="02020603050405020304" pitchFamily="18" charset="0"/>
              </a:rPr>
              <a:t>() might yield different results on POSIX and Windows</a:t>
            </a:r>
            <a:r>
              <a:rPr lang="en-US" dirty="0" smtClean="0">
                <a:latin typeface="Times New Roman" panose="02020603050405020304" pitchFamily="18" charset="0"/>
                <a:cs typeface="Times New Roman" panose="02020603050405020304" pitchFamily="18" charset="0"/>
              </a:rPr>
              <a:t>:</a:t>
            </a:r>
          </a:p>
          <a:p>
            <a:r>
              <a:rPr lang="en-IN" b="1" dirty="0" err="1">
                <a:latin typeface="Times New Roman" panose="02020603050405020304" pitchFamily="18" charset="0"/>
                <a:cs typeface="Times New Roman" panose="02020603050405020304" pitchFamily="18" charset="0"/>
              </a:rPr>
              <a:t>path.basename</a:t>
            </a:r>
            <a:r>
              <a:rPr lang="en-IN" b="1" dirty="0">
                <a:latin typeface="Times New Roman" panose="02020603050405020304" pitchFamily="18" charset="0"/>
                <a:cs typeface="Times New Roman" panose="02020603050405020304" pitchFamily="18" charset="0"/>
              </a:rPr>
              <a:t>('C:\\temp\\myfile.html');</a:t>
            </a:r>
          </a:p>
          <a:p>
            <a:r>
              <a:rPr lang="en-IN" b="1" dirty="0">
                <a:latin typeface="Times New Roman" panose="02020603050405020304" pitchFamily="18" charset="0"/>
                <a:cs typeface="Times New Roman" panose="02020603050405020304" pitchFamily="18" charset="0"/>
              </a:rPr>
              <a:t>// Returns: 'C:\\temp\\</a:t>
            </a:r>
            <a:r>
              <a:rPr lang="en-IN" b="1" dirty="0" smtClean="0">
                <a:latin typeface="Times New Roman" panose="02020603050405020304" pitchFamily="18" charset="0"/>
                <a:cs typeface="Times New Roman" panose="02020603050405020304" pitchFamily="18" charset="0"/>
              </a:rPr>
              <a:t>myfile.html‘</a:t>
            </a:r>
          </a:p>
          <a:p>
            <a:r>
              <a:rPr lang="en-IN" b="1" dirty="0">
                <a:latin typeface="Times New Roman" panose="02020603050405020304" pitchFamily="18" charset="0"/>
                <a:cs typeface="Times New Roman" panose="02020603050405020304" pitchFamily="18" charset="0"/>
              </a:rPr>
              <a:t>Reference Link : https://nodejs.org/api/path.html</a:t>
            </a:r>
          </a:p>
        </p:txBody>
      </p:sp>
      <p:sp>
        <p:nvSpPr>
          <p:cNvPr id="3" name="Title 2"/>
          <p:cNvSpPr>
            <a:spLocks noGrp="1"/>
          </p:cNvSpPr>
          <p:nvPr>
            <p:ph type="title"/>
          </p:nvPr>
        </p:nvSpPr>
        <p:spPr/>
        <p:txBody>
          <a:bodyPr>
            <a:normAutofit/>
          </a:bodyPr>
          <a:lstStyle/>
          <a:p>
            <a:r>
              <a:rPr lang="en-IN" dirty="0" smtClean="0">
                <a:effectLst/>
                <a:latin typeface="Times New Roman" panose="02020603050405020304" pitchFamily="18" charset="0"/>
                <a:cs typeface="Times New Roman" panose="02020603050405020304" pitchFamily="18" charset="0"/>
              </a:rPr>
              <a:t>Path Modules : </a:t>
            </a:r>
            <a:endParaRPr lang="en-IN"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16</a:t>
            </a:fld>
            <a:endParaRPr lang="en-IN"/>
          </a:p>
        </p:txBody>
      </p:sp>
    </p:spTree>
    <p:extLst>
      <p:ext uri="{BB962C8B-B14F-4D97-AF65-F5344CB8AC3E}">
        <p14:creationId xmlns:p14="http://schemas.microsoft.com/office/powerpoint/2010/main" val="3369263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79109"/>
            <a:ext cx="11260279" cy="5938887"/>
          </a:xfrm>
        </p:spPr>
        <p:txBody>
          <a:bodyPr/>
          <a:lstStyle/>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17</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1101266087"/>
              </p:ext>
            </p:extLst>
          </p:nvPr>
        </p:nvGraphicFramePr>
        <p:xfrm>
          <a:off x="0" y="0"/>
          <a:ext cx="12192000" cy="6411574"/>
        </p:xfrm>
        <a:graphic>
          <a:graphicData uri="http://schemas.openxmlformats.org/drawingml/2006/table">
            <a:tbl>
              <a:tblPr firstRow="1" bandRow="1">
                <a:tableStyleId>{5C22544A-7EE6-4342-B048-85BDC9FD1C3A}</a:tableStyleId>
              </a:tblPr>
              <a:tblGrid>
                <a:gridCol w="4293718">
                  <a:extLst>
                    <a:ext uri="{9D8B030D-6E8A-4147-A177-3AD203B41FA5}">
                      <a16:colId xmlns:a16="http://schemas.microsoft.com/office/drawing/2014/main" val="1394096073"/>
                    </a:ext>
                  </a:extLst>
                </a:gridCol>
                <a:gridCol w="7898282">
                  <a:extLst>
                    <a:ext uri="{9D8B030D-6E8A-4147-A177-3AD203B41FA5}">
                      <a16:colId xmlns:a16="http://schemas.microsoft.com/office/drawing/2014/main" val="514787690"/>
                    </a:ext>
                  </a:extLst>
                </a:gridCol>
              </a:tblGrid>
              <a:tr h="493291">
                <a:tc>
                  <a:txBody>
                    <a:bodyPr/>
                    <a:lstStyle/>
                    <a:p>
                      <a:endParaRPr lang="en-IN" dirty="0"/>
                    </a:p>
                  </a:txBody>
                  <a:tcPr/>
                </a:tc>
                <a:tc>
                  <a:txBody>
                    <a:bodyPr/>
                    <a:lstStyle/>
                    <a:p>
                      <a:endParaRPr lang="en-IN"/>
                    </a:p>
                  </a:txBody>
                  <a:tcPr/>
                </a:tc>
                <a:extLst>
                  <a:ext uri="{0D108BD9-81ED-4DB2-BD59-A6C34878D82A}">
                    <a16:rowId xmlns:a16="http://schemas.microsoft.com/office/drawing/2014/main" val="3111269009"/>
                  </a:ext>
                </a:extLst>
              </a:tr>
              <a:tr h="493291">
                <a:tc>
                  <a:txBody>
                    <a:bodyPr/>
                    <a:lstStyle/>
                    <a:p>
                      <a:r>
                        <a:rPr lang="en-IN" b="1" dirty="0" smtClean="0">
                          <a:latin typeface="Times New Roman" panose="02020603050405020304" pitchFamily="18" charset="0"/>
                          <a:cs typeface="Times New Roman" panose="02020603050405020304" pitchFamily="18" charset="0"/>
                        </a:rPr>
                        <a:t>Node.js </a:t>
                      </a:r>
                      <a:r>
                        <a:rPr lang="en-IN" b="1" dirty="0" err="1" smtClean="0">
                          <a:latin typeface="Times New Roman" panose="02020603050405020304" pitchFamily="18" charset="0"/>
                          <a:cs typeface="Times New Roman" panose="02020603050405020304" pitchFamily="18" charset="0"/>
                        </a:rPr>
                        <a:t>path.basename</a:t>
                      </a:r>
                      <a:r>
                        <a:rPr lang="en-IN" b="1" dirty="0" smtClean="0">
                          <a:latin typeface="Times New Roman" panose="02020603050405020304" pitchFamily="18" charset="0"/>
                          <a:cs typeface="Times New Roman" panose="02020603050405020304" pitchFamily="18" charset="0"/>
                        </a:rPr>
                        <a:t>() Method</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smtClean="0">
                          <a:latin typeface="Times New Roman" panose="02020603050405020304" pitchFamily="18" charset="0"/>
                          <a:cs typeface="Times New Roman" panose="02020603050405020304" pitchFamily="18" charset="0"/>
                        </a:rPr>
                        <a:t>This is used to get the filename portion of a path to the file.</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66238716"/>
                  </a:ext>
                </a:extLst>
              </a:tr>
              <a:tr h="493291">
                <a:tc>
                  <a:txBody>
                    <a:bodyPr/>
                    <a:lstStyle/>
                    <a:p>
                      <a:r>
                        <a:rPr lang="en-IN" b="1" dirty="0" smtClean="0">
                          <a:latin typeface="Times New Roman" panose="02020603050405020304" pitchFamily="18" charset="0"/>
                          <a:cs typeface="Times New Roman" panose="02020603050405020304" pitchFamily="18" charset="0"/>
                        </a:rPr>
                        <a:t>Node.js </a:t>
                      </a:r>
                      <a:r>
                        <a:rPr lang="en-IN" b="1" dirty="0" err="1" smtClean="0">
                          <a:latin typeface="Times New Roman" panose="02020603050405020304" pitchFamily="18" charset="0"/>
                          <a:cs typeface="Times New Roman" panose="02020603050405020304" pitchFamily="18" charset="0"/>
                        </a:rPr>
                        <a:t>path.dirname</a:t>
                      </a:r>
                      <a:r>
                        <a:rPr lang="en-IN" b="1" dirty="0" smtClean="0">
                          <a:latin typeface="Times New Roman" panose="02020603050405020304" pitchFamily="18" charset="0"/>
                          <a:cs typeface="Times New Roman" panose="02020603050405020304" pitchFamily="18" charset="0"/>
                        </a:rPr>
                        <a:t>() Method</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smtClean="0">
                          <a:latin typeface="Times New Roman" panose="02020603050405020304" pitchFamily="18" charset="0"/>
                          <a:cs typeface="Times New Roman" panose="02020603050405020304" pitchFamily="18" charset="0"/>
                        </a:rPr>
                        <a:t>This is used to get the directory name of the given path.</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0844486"/>
                  </a:ext>
                </a:extLst>
              </a:tr>
              <a:tr h="493291">
                <a:tc>
                  <a:txBody>
                    <a:bodyPr/>
                    <a:lstStyle/>
                    <a:p>
                      <a:r>
                        <a:rPr lang="en-IN" b="1" dirty="0" smtClean="0">
                          <a:latin typeface="Times New Roman" panose="02020603050405020304" pitchFamily="18" charset="0"/>
                          <a:cs typeface="Times New Roman" panose="02020603050405020304" pitchFamily="18" charset="0"/>
                        </a:rPr>
                        <a:t>Node.js </a:t>
                      </a:r>
                      <a:r>
                        <a:rPr lang="en-IN" b="1" dirty="0" err="1" smtClean="0">
                          <a:latin typeface="Times New Roman" panose="02020603050405020304" pitchFamily="18" charset="0"/>
                          <a:cs typeface="Times New Roman" panose="02020603050405020304" pitchFamily="18" charset="0"/>
                        </a:rPr>
                        <a:t>path.extname</a:t>
                      </a:r>
                      <a:r>
                        <a:rPr lang="en-IN" b="1" dirty="0" smtClean="0">
                          <a:latin typeface="Times New Roman" panose="02020603050405020304" pitchFamily="18" charset="0"/>
                          <a:cs typeface="Times New Roman" panose="02020603050405020304" pitchFamily="18" charset="0"/>
                        </a:rPr>
                        <a:t>() Method</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smtClean="0">
                          <a:latin typeface="Times New Roman" panose="02020603050405020304" pitchFamily="18" charset="0"/>
                          <a:cs typeface="Times New Roman" panose="02020603050405020304" pitchFamily="18" charset="0"/>
                        </a:rPr>
                        <a:t>This is used to get the extension portion of a file path.</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9074776"/>
                  </a:ext>
                </a:extLst>
              </a:tr>
              <a:tr h="493291">
                <a:tc>
                  <a:txBody>
                    <a:bodyPr/>
                    <a:lstStyle/>
                    <a:p>
                      <a:r>
                        <a:rPr lang="en-IN" b="1" dirty="0" smtClean="0">
                          <a:latin typeface="Times New Roman" panose="02020603050405020304" pitchFamily="18" charset="0"/>
                          <a:cs typeface="Times New Roman" panose="02020603050405020304" pitchFamily="18" charset="0"/>
                        </a:rPr>
                        <a:t>Node.js </a:t>
                      </a:r>
                      <a:r>
                        <a:rPr lang="en-IN" b="1" dirty="0" err="1" smtClean="0">
                          <a:latin typeface="Times New Roman" panose="02020603050405020304" pitchFamily="18" charset="0"/>
                          <a:cs typeface="Times New Roman" panose="02020603050405020304" pitchFamily="18" charset="0"/>
                        </a:rPr>
                        <a:t>path.format</a:t>
                      </a:r>
                      <a:r>
                        <a:rPr lang="en-IN" b="1" dirty="0" smtClean="0">
                          <a:latin typeface="Times New Roman" panose="02020603050405020304" pitchFamily="18" charset="0"/>
                          <a:cs typeface="Times New Roman" panose="02020603050405020304" pitchFamily="18" charset="0"/>
                        </a:rPr>
                        <a:t>() Method</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smtClean="0">
                          <a:latin typeface="Times New Roman" panose="02020603050405020304" pitchFamily="18" charset="0"/>
                          <a:cs typeface="Times New Roman" panose="02020603050405020304" pitchFamily="18" charset="0"/>
                        </a:rPr>
                        <a:t>This is used to return a path string from the given path object.</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37735080"/>
                  </a:ext>
                </a:extLst>
              </a:tr>
              <a:tr h="493291">
                <a:tc>
                  <a:txBody>
                    <a:bodyPr/>
                    <a:lstStyle/>
                    <a:p>
                      <a:r>
                        <a:rPr lang="en-IN" b="1" dirty="0" smtClean="0">
                          <a:latin typeface="Times New Roman" panose="02020603050405020304" pitchFamily="18" charset="0"/>
                          <a:cs typeface="Times New Roman" panose="02020603050405020304" pitchFamily="18" charset="0"/>
                        </a:rPr>
                        <a:t>Node.js </a:t>
                      </a:r>
                      <a:r>
                        <a:rPr lang="en-IN" b="1" dirty="0" err="1" smtClean="0">
                          <a:latin typeface="Times New Roman" panose="02020603050405020304" pitchFamily="18" charset="0"/>
                          <a:cs typeface="Times New Roman" panose="02020603050405020304" pitchFamily="18" charset="0"/>
                        </a:rPr>
                        <a:t>path.isAbsolute</a:t>
                      </a:r>
                      <a:r>
                        <a:rPr lang="en-IN" b="1" dirty="0" smtClean="0">
                          <a:latin typeface="Times New Roman" panose="02020603050405020304" pitchFamily="18" charset="0"/>
                          <a:cs typeface="Times New Roman" panose="02020603050405020304" pitchFamily="18" charset="0"/>
                        </a:rPr>
                        <a:t>() Method</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smtClean="0">
                          <a:latin typeface="Times New Roman" panose="02020603050405020304" pitchFamily="18" charset="0"/>
                          <a:cs typeface="Times New Roman" panose="02020603050405020304" pitchFamily="18" charset="0"/>
                        </a:rPr>
                        <a:t>This is used to check whether the given path is an absolute path or not.</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66763446"/>
                  </a:ext>
                </a:extLst>
              </a:tr>
              <a:tr h="691795">
                <a:tc>
                  <a:txBody>
                    <a:bodyPr/>
                    <a:lstStyle/>
                    <a:p>
                      <a:r>
                        <a:rPr lang="en-IN" b="1" dirty="0" smtClean="0">
                          <a:latin typeface="Times New Roman" panose="02020603050405020304" pitchFamily="18" charset="0"/>
                          <a:cs typeface="Times New Roman" panose="02020603050405020304" pitchFamily="18" charset="0"/>
                        </a:rPr>
                        <a:t>Node.js </a:t>
                      </a:r>
                      <a:r>
                        <a:rPr lang="en-IN" b="1" dirty="0" err="1" smtClean="0">
                          <a:latin typeface="Times New Roman" panose="02020603050405020304" pitchFamily="18" charset="0"/>
                          <a:cs typeface="Times New Roman" panose="02020603050405020304" pitchFamily="18" charset="0"/>
                        </a:rPr>
                        <a:t>path.join</a:t>
                      </a:r>
                      <a:r>
                        <a:rPr lang="en-IN" b="1" dirty="0" smtClean="0">
                          <a:latin typeface="Times New Roman" panose="02020603050405020304" pitchFamily="18" charset="0"/>
                          <a:cs typeface="Times New Roman" panose="02020603050405020304" pitchFamily="18" charset="0"/>
                        </a:rPr>
                        <a:t>() Method</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smtClean="0">
                          <a:latin typeface="Times New Roman" panose="02020603050405020304" pitchFamily="18" charset="0"/>
                          <a:cs typeface="Times New Roman" panose="02020603050405020304" pitchFamily="18" charset="0"/>
                        </a:rPr>
                        <a:t>This is used to join a number of path segments using the platform-specific delimiter to form a single path. </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60597707"/>
                  </a:ext>
                </a:extLst>
              </a:tr>
              <a:tr h="493291">
                <a:tc>
                  <a:txBody>
                    <a:bodyPr/>
                    <a:lstStyle/>
                    <a:p>
                      <a:r>
                        <a:rPr lang="en-IN" b="1" dirty="0" smtClean="0">
                          <a:latin typeface="Times New Roman" panose="02020603050405020304" pitchFamily="18" charset="0"/>
                          <a:cs typeface="Times New Roman" panose="02020603050405020304" pitchFamily="18" charset="0"/>
                        </a:rPr>
                        <a:t>Node.js </a:t>
                      </a:r>
                      <a:r>
                        <a:rPr lang="en-IN" b="1" dirty="0" err="1" smtClean="0">
                          <a:latin typeface="Times New Roman" panose="02020603050405020304" pitchFamily="18" charset="0"/>
                          <a:cs typeface="Times New Roman" panose="02020603050405020304" pitchFamily="18" charset="0"/>
                        </a:rPr>
                        <a:t>path.normalize</a:t>
                      </a:r>
                      <a:r>
                        <a:rPr lang="en-IN" b="1" dirty="0" smtClean="0">
                          <a:latin typeface="Times New Roman" panose="02020603050405020304" pitchFamily="18" charset="0"/>
                          <a:cs typeface="Times New Roman" panose="02020603050405020304" pitchFamily="18" charset="0"/>
                        </a:rPr>
                        <a:t>() Method</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smtClean="0">
                          <a:latin typeface="Times New Roman" panose="02020603050405020304" pitchFamily="18" charset="0"/>
                          <a:cs typeface="Times New Roman" panose="02020603050405020304" pitchFamily="18" charset="0"/>
                        </a:rPr>
                        <a:t>This is used to normalize the given path.</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168413"/>
                  </a:ext>
                </a:extLst>
              </a:tr>
              <a:tr h="493291">
                <a:tc>
                  <a:txBody>
                    <a:bodyPr/>
                    <a:lstStyle/>
                    <a:p>
                      <a:r>
                        <a:rPr lang="en-IN" b="1" dirty="0" smtClean="0">
                          <a:latin typeface="Times New Roman" panose="02020603050405020304" pitchFamily="18" charset="0"/>
                          <a:cs typeface="Times New Roman" panose="02020603050405020304" pitchFamily="18" charset="0"/>
                        </a:rPr>
                        <a:t>Node.js </a:t>
                      </a:r>
                      <a:r>
                        <a:rPr lang="en-IN" b="1" dirty="0" err="1" smtClean="0">
                          <a:latin typeface="Times New Roman" panose="02020603050405020304" pitchFamily="18" charset="0"/>
                          <a:cs typeface="Times New Roman" panose="02020603050405020304" pitchFamily="18" charset="0"/>
                        </a:rPr>
                        <a:t>path.parse</a:t>
                      </a:r>
                      <a:r>
                        <a:rPr lang="en-IN" b="1" dirty="0" smtClean="0">
                          <a:latin typeface="Times New Roman" panose="02020603050405020304" pitchFamily="18" charset="0"/>
                          <a:cs typeface="Times New Roman" panose="02020603050405020304" pitchFamily="18" charset="0"/>
                        </a:rPr>
                        <a:t>() Method</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smtClean="0">
                          <a:latin typeface="Times New Roman" panose="02020603050405020304" pitchFamily="18" charset="0"/>
                          <a:cs typeface="Times New Roman" panose="02020603050405020304" pitchFamily="18" charset="0"/>
                        </a:rPr>
                        <a:t>This s used to return an object whose properties represent the given path.</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3760184"/>
                  </a:ext>
                </a:extLst>
              </a:tr>
              <a:tr h="493291">
                <a:tc>
                  <a:txBody>
                    <a:bodyPr/>
                    <a:lstStyle/>
                    <a:p>
                      <a:r>
                        <a:rPr lang="en-IN" b="1" dirty="0" smtClean="0">
                          <a:latin typeface="Times New Roman" panose="02020603050405020304" pitchFamily="18" charset="0"/>
                          <a:cs typeface="Times New Roman" panose="02020603050405020304" pitchFamily="18" charset="0"/>
                        </a:rPr>
                        <a:t>Node.js </a:t>
                      </a:r>
                      <a:r>
                        <a:rPr lang="en-IN" b="1" dirty="0" err="1" smtClean="0">
                          <a:latin typeface="Times New Roman" panose="02020603050405020304" pitchFamily="18" charset="0"/>
                          <a:cs typeface="Times New Roman" panose="02020603050405020304" pitchFamily="18" charset="0"/>
                        </a:rPr>
                        <a:t>path.relative</a:t>
                      </a:r>
                      <a:r>
                        <a:rPr lang="en-IN" b="1" dirty="0" smtClean="0">
                          <a:latin typeface="Times New Roman" panose="02020603050405020304" pitchFamily="18" charset="0"/>
                          <a:cs typeface="Times New Roman" panose="02020603050405020304" pitchFamily="18" charset="0"/>
                        </a:rPr>
                        <a:t>() Method</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smtClean="0">
                          <a:latin typeface="Times New Roman" panose="02020603050405020304" pitchFamily="18" charset="0"/>
                          <a:cs typeface="Times New Roman" panose="02020603050405020304" pitchFamily="18" charset="0"/>
                        </a:rPr>
                        <a:t>This is used to find the relative path from a given path to another path based on the current working directory.</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77572384"/>
                  </a:ext>
                </a:extLst>
              </a:tr>
              <a:tr h="493291">
                <a:tc>
                  <a:txBody>
                    <a:bodyPr/>
                    <a:lstStyle/>
                    <a:p>
                      <a:r>
                        <a:rPr lang="en-IN" b="1" dirty="0" smtClean="0">
                          <a:latin typeface="Times New Roman" panose="02020603050405020304" pitchFamily="18" charset="0"/>
                          <a:cs typeface="Times New Roman" panose="02020603050405020304" pitchFamily="18" charset="0"/>
                        </a:rPr>
                        <a:t>Node.js </a:t>
                      </a:r>
                      <a:r>
                        <a:rPr lang="en-IN" b="1" dirty="0" err="1" smtClean="0">
                          <a:latin typeface="Times New Roman" panose="02020603050405020304" pitchFamily="18" charset="0"/>
                          <a:cs typeface="Times New Roman" panose="02020603050405020304" pitchFamily="18" charset="0"/>
                        </a:rPr>
                        <a:t>path.resolve</a:t>
                      </a:r>
                      <a:r>
                        <a:rPr lang="en-IN" b="1" dirty="0" smtClean="0">
                          <a:latin typeface="Times New Roman" panose="02020603050405020304" pitchFamily="18" charset="0"/>
                          <a:cs typeface="Times New Roman" panose="02020603050405020304" pitchFamily="18" charset="0"/>
                        </a:rPr>
                        <a:t>() Method</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smtClean="0">
                          <a:latin typeface="Times New Roman" panose="02020603050405020304" pitchFamily="18" charset="0"/>
                          <a:cs typeface="Times New Roman" panose="02020603050405020304" pitchFamily="18" charset="0"/>
                        </a:rPr>
                        <a:t>This is used to resolve a sequence of path segments to an absolute path.</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94427567"/>
                  </a:ext>
                </a:extLst>
              </a:tr>
              <a:tr h="493291">
                <a:tc>
                  <a:txBody>
                    <a:bodyPr/>
                    <a:lstStyle/>
                    <a:p>
                      <a:r>
                        <a:rPr lang="en-IN" b="1" dirty="0" smtClean="0">
                          <a:latin typeface="Times New Roman" panose="02020603050405020304" pitchFamily="18" charset="0"/>
                          <a:cs typeface="Times New Roman" panose="02020603050405020304" pitchFamily="18" charset="0"/>
                        </a:rPr>
                        <a:t>Node.js </a:t>
                      </a:r>
                      <a:r>
                        <a:rPr lang="en-IN" b="1" dirty="0" err="1" smtClean="0">
                          <a:latin typeface="Times New Roman" panose="02020603050405020304" pitchFamily="18" charset="0"/>
                          <a:cs typeface="Times New Roman" panose="02020603050405020304" pitchFamily="18" charset="0"/>
                        </a:rPr>
                        <a:t>path.toNamespacedPath</a:t>
                      </a:r>
                      <a:r>
                        <a:rPr lang="en-IN" b="1" dirty="0" smtClean="0">
                          <a:latin typeface="Times New Roman" panose="02020603050405020304" pitchFamily="18" charset="0"/>
                          <a:cs typeface="Times New Roman" panose="02020603050405020304" pitchFamily="18" charset="0"/>
                        </a:rPr>
                        <a:t>() Method</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smtClean="0">
                          <a:latin typeface="Times New Roman" panose="02020603050405020304" pitchFamily="18" charset="0"/>
                          <a:cs typeface="Times New Roman" panose="02020603050405020304" pitchFamily="18" charset="0"/>
                        </a:rPr>
                        <a:t>This is used to find the equivalent namespace-prefixed path from the given path.</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1660727"/>
                  </a:ext>
                </a:extLst>
              </a:tr>
            </a:tbl>
          </a:graphicData>
        </a:graphic>
      </p:graphicFrame>
    </p:spTree>
    <p:extLst>
      <p:ext uri="{BB962C8B-B14F-4D97-AF65-F5344CB8AC3E}">
        <p14:creationId xmlns:p14="http://schemas.microsoft.com/office/powerpoint/2010/main" val="107263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4745486"/>
          </a:xfrm>
        </p:spPr>
        <p:txBody>
          <a:bodyPr>
            <a:normAutofit fontScale="85000" lnSpcReduction="20000"/>
          </a:bodyPr>
          <a:lstStyle/>
          <a:p>
            <a:r>
              <a:rPr lang="en-US" b="1" dirty="0">
                <a:latin typeface="Times New Roman" panose="02020603050405020304" pitchFamily="18" charset="0"/>
                <a:cs typeface="Times New Roman" panose="02020603050405020304" pitchFamily="18" charset="0"/>
              </a:rPr>
              <a:t>The Node.js file system module allows you to work with the file system on your computer</a:t>
            </a:r>
            <a:r>
              <a:rPr lang="en-US" b="1" dirty="0" smtClean="0">
                <a:latin typeface="Times New Roman" panose="02020603050405020304" pitchFamily="18" charset="0"/>
                <a:cs typeface="Times New Roman" panose="02020603050405020304" pitchFamily="18" charset="0"/>
              </a:rPr>
              <a:t>.</a:t>
            </a:r>
          </a:p>
          <a:p>
            <a:endParaRPr lang="en-US" b="1" dirty="0" smtClean="0">
              <a:latin typeface="Times New Roman" panose="02020603050405020304" pitchFamily="18" charset="0"/>
              <a:cs typeface="Times New Roman" panose="02020603050405020304" pitchFamily="18" charset="0"/>
            </a:endParaRPr>
          </a:p>
          <a:p>
            <a:pPr fontAlgn="base"/>
            <a:r>
              <a:rPr lang="en-US" b="1" dirty="0">
                <a:latin typeface="Times New Roman" panose="02020603050405020304" pitchFamily="18" charset="0"/>
                <a:cs typeface="Times New Roman" panose="02020603050405020304" pitchFamily="18" charset="0"/>
              </a:rPr>
              <a:t>Node.js is a JavaScript runtime built on Chrome’s V8 JavaScript engine. Node.js helps developers to write JavaScript code to run on the server-side, to generate dynamic content and deliver to the web clients. The two features that make Node.js stand-out are</a:t>
            </a:r>
            <a:r>
              <a:rPr lang="en-US" b="1" dirty="0" smtClean="0">
                <a:latin typeface="Times New Roman" panose="02020603050405020304" pitchFamily="18" charset="0"/>
                <a:cs typeface="Times New Roman" panose="02020603050405020304" pitchFamily="18" charset="0"/>
              </a:rPr>
              <a:t>:</a:t>
            </a:r>
          </a:p>
          <a:p>
            <a:pPr fontAlgn="base"/>
            <a:endParaRPr lang="en-US" b="1" dirty="0">
              <a:latin typeface="Times New Roman" panose="02020603050405020304" pitchFamily="18" charset="0"/>
              <a:cs typeface="Times New Roman" panose="02020603050405020304" pitchFamily="18" charset="0"/>
            </a:endParaRPr>
          </a:p>
          <a:p>
            <a:pPr fontAlgn="base"/>
            <a:r>
              <a:rPr lang="en-US" b="1" dirty="0">
                <a:latin typeface="Times New Roman" panose="02020603050405020304" pitchFamily="18" charset="0"/>
                <a:cs typeface="Times New Roman" panose="02020603050405020304" pitchFamily="18" charset="0"/>
              </a:rPr>
              <a:t>Event-driven</a:t>
            </a:r>
          </a:p>
          <a:p>
            <a:pPr fontAlgn="base"/>
            <a:r>
              <a:rPr lang="en-US" b="1" dirty="0">
                <a:latin typeface="Times New Roman" panose="02020603050405020304" pitchFamily="18" charset="0"/>
                <a:cs typeface="Times New Roman" panose="02020603050405020304" pitchFamily="18" charset="0"/>
              </a:rPr>
              <a:t>Non-blocking I/O model</a:t>
            </a:r>
          </a:p>
          <a:p>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To include the File System module, use the require() method</a:t>
            </a:r>
            <a:r>
              <a:rPr lang="en-US" b="1" dirty="0" smtClean="0">
                <a:latin typeface="Times New Roman" panose="02020603050405020304" pitchFamily="18" charset="0"/>
                <a:cs typeface="Times New Roman" panose="02020603050405020304" pitchFamily="18" charset="0"/>
              </a:rPr>
              <a:t>:</a:t>
            </a:r>
          </a:p>
          <a:p>
            <a:r>
              <a:rPr lang="en-IN" b="1" dirty="0" err="1">
                <a:solidFill>
                  <a:srgbClr val="FF0000"/>
                </a:solidFill>
                <a:latin typeface="Times New Roman" panose="02020603050405020304" pitchFamily="18" charset="0"/>
                <a:cs typeface="Times New Roman" panose="02020603050405020304" pitchFamily="18" charset="0"/>
              </a:rPr>
              <a:t>var</a:t>
            </a:r>
            <a:r>
              <a:rPr lang="en-IN" b="1" dirty="0">
                <a:solidFill>
                  <a:srgbClr val="FF0000"/>
                </a:solidFill>
                <a:latin typeface="Times New Roman" panose="02020603050405020304" pitchFamily="18" charset="0"/>
                <a:cs typeface="Times New Roman" panose="02020603050405020304" pitchFamily="18" charset="0"/>
              </a:rPr>
              <a:t> fs = require('fs</a:t>
            </a:r>
            <a:r>
              <a:rPr lang="en-IN" b="1" dirty="0" smtClean="0">
                <a:solidFill>
                  <a:srgbClr val="FF0000"/>
                </a:solidFill>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Common use for the File System module:</a:t>
            </a:r>
          </a:p>
          <a:p>
            <a:pPr lvl="1"/>
            <a:r>
              <a:rPr lang="en-US" b="1" dirty="0">
                <a:latin typeface="Times New Roman" panose="02020603050405020304" pitchFamily="18" charset="0"/>
                <a:cs typeface="Times New Roman" panose="02020603050405020304" pitchFamily="18" charset="0"/>
              </a:rPr>
              <a:t>Read files</a:t>
            </a:r>
          </a:p>
          <a:p>
            <a:pPr lvl="1"/>
            <a:r>
              <a:rPr lang="en-US" b="1" dirty="0">
                <a:latin typeface="Times New Roman" panose="02020603050405020304" pitchFamily="18" charset="0"/>
                <a:cs typeface="Times New Roman" panose="02020603050405020304" pitchFamily="18" charset="0"/>
              </a:rPr>
              <a:t>Create files</a:t>
            </a:r>
          </a:p>
          <a:p>
            <a:pPr lvl="1"/>
            <a:r>
              <a:rPr lang="en-US" b="1" dirty="0">
                <a:latin typeface="Times New Roman" panose="02020603050405020304" pitchFamily="18" charset="0"/>
                <a:cs typeface="Times New Roman" panose="02020603050405020304" pitchFamily="18" charset="0"/>
              </a:rPr>
              <a:t>Update files</a:t>
            </a:r>
          </a:p>
          <a:p>
            <a:pPr lvl="1"/>
            <a:r>
              <a:rPr lang="en-US" b="1" dirty="0">
                <a:latin typeface="Times New Roman" panose="02020603050405020304" pitchFamily="18" charset="0"/>
                <a:cs typeface="Times New Roman" panose="02020603050405020304" pitchFamily="18" charset="0"/>
              </a:rPr>
              <a:t>Delete files</a:t>
            </a:r>
          </a:p>
          <a:p>
            <a:pPr lvl="1"/>
            <a:r>
              <a:rPr lang="en-US" b="1" dirty="0">
                <a:latin typeface="Times New Roman" panose="02020603050405020304" pitchFamily="18" charset="0"/>
                <a:cs typeface="Times New Roman" panose="02020603050405020304" pitchFamily="18" charset="0"/>
              </a:rPr>
              <a:t>Rename files</a:t>
            </a:r>
          </a:p>
          <a:p>
            <a:endParaRPr lang="en-IN"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a:effectLst/>
                <a:latin typeface="Times New Roman" panose="02020603050405020304" pitchFamily="18" charset="0"/>
                <a:cs typeface="Times New Roman" panose="02020603050405020304" pitchFamily="18" charset="0"/>
              </a:rPr>
              <a:t>FS Module and </a:t>
            </a:r>
            <a:r>
              <a:rPr lang="en-IN" dirty="0" smtClean="0">
                <a:effectLst/>
                <a:latin typeface="Times New Roman" panose="02020603050405020304" pitchFamily="18" charset="0"/>
                <a:cs typeface="Times New Roman" panose="02020603050405020304" pitchFamily="18" charset="0"/>
              </a:rPr>
              <a:t>Files:</a:t>
            </a:r>
            <a:endParaRPr lang="en-IN"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18</a:t>
            </a:fld>
            <a:endParaRPr lang="en-IN"/>
          </a:p>
        </p:txBody>
      </p:sp>
    </p:spTree>
    <p:extLst>
      <p:ext uri="{BB962C8B-B14F-4D97-AF65-F5344CB8AC3E}">
        <p14:creationId xmlns:p14="http://schemas.microsoft.com/office/powerpoint/2010/main" val="2079452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69682"/>
            <a:ext cx="11260279" cy="6218491"/>
          </a:xfrm>
        </p:spPr>
        <p:txBody>
          <a:bodyPr/>
          <a:lstStyle/>
          <a:p>
            <a:pPr fontAlgn="base"/>
            <a:r>
              <a:rPr lang="en-US" b="1" dirty="0">
                <a:latin typeface="Times New Roman" panose="02020603050405020304" pitchFamily="18" charset="0"/>
                <a:cs typeface="Times New Roman" panose="02020603050405020304" pitchFamily="18" charset="0"/>
              </a:rPr>
              <a:t>Synchronous approach: They are called blocking functions as it waits for each operation to complete, only after that, it executes the next operation, hence blocking the next command from execution i.e. a command will not be executed until &amp; unless the query has finished executing to get all the result from previous commands.</a:t>
            </a:r>
          </a:p>
          <a:p>
            <a:pPr fontAlgn="base"/>
            <a:r>
              <a:rPr lang="en-US" b="1" dirty="0">
                <a:latin typeface="Times New Roman" panose="02020603050405020304" pitchFamily="18" charset="0"/>
                <a:cs typeface="Times New Roman" panose="02020603050405020304" pitchFamily="18" charset="0"/>
              </a:rPr>
              <a:t>Asynchronous approach: They are called non-blocking functions as it never waits for each operation to complete, rather it executes all operations in the first go itself. The result of each operation will be handled once the result is available i.e. each command will be executed soon after the execution of the previous command. While the previous command runs in the background and loads the result once it is finished processing the data.</a:t>
            </a:r>
          </a:p>
          <a:p>
            <a:pPr fontAlgn="base"/>
            <a:r>
              <a:rPr lang="en-US" b="1" dirty="0">
                <a:latin typeface="Times New Roman" panose="02020603050405020304" pitchFamily="18" charset="0"/>
                <a:cs typeface="Times New Roman" panose="02020603050405020304" pitchFamily="18" charset="0"/>
              </a:rPr>
              <a:t>Use cases:</a:t>
            </a:r>
          </a:p>
          <a:p>
            <a:pPr lvl="1" fontAlgn="base"/>
            <a:r>
              <a:rPr lang="en-US" b="1" dirty="0">
                <a:latin typeface="Times New Roman" panose="02020603050405020304" pitchFamily="18" charset="0"/>
                <a:cs typeface="Times New Roman" panose="02020603050405020304" pitchFamily="18" charset="0"/>
              </a:rPr>
              <a:t>If your operations are not doing very heavy lifting like querying huge data from DB then go ahead with Synchronous way otherwise Asynchronous way.</a:t>
            </a:r>
          </a:p>
          <a:p>
            <a:pPr lvl="1" fontAlgn="base"/>
            <a:r>
              <a:rPr lang="en-US" b="1" dirty="0">
                <a:latin typeface="Times New Roman" panose="02020603050405020304" pitchFamily="18" charset="0"/>
                <a:cs typeface="Times New Roman" panose="02020603050405020304" pitchFamily="18" charset="0"/>
              </a:rPr>
              <a:t>In an Asynchronous way, you can show some progress indicator to the user while in the background you can continue with your heavyweight works. This is an ideal scenario for GUI based apps.</a:t>
            </a:r>
          </a:p>
          <a:p>
            <a:pPr fontAlgn="base"/>
            <a:r>
              <a:rPr lang="en-US" b="1" dirty="0">
                <a:latin typeface="Times New Roman" panose="02020603050405020304" pitchFamily="18" charset="0"/>
                <a:cs typeface="Times New Roman" panose="02020603050405020304" pitchFamily="18" charset="0"/>
              </a:rPr>
              <a:t>Example of asynchronous and synchronous: Create a text file named input.txt with the following content</a:t>
            </a:r>
            <a:r>
              <a:rPr lang="en-US" b="1" dirty="0" smtClean="0">
                <a:latin typeface="Times New Roman" panose="02020603050405020304" pitchFamily="18" charset="0"/>
                <a:cs typeface="Times New Roman" panose="02020603050405020304" pitchFamily="18" charset="0"/>
              </a:rPr>
              <a:t>:</a:t>
            </a:r>
          </a:p>
          <a:p>
            <a:pPr fontAlgn="base"/>
            <a:r>
              <a:rPr lang="en-US" b="1" dirty="0" smtClean="0">
                <a:latin typeface="Times New Roman" panose="02020603050405020304" pitchFamily="18" charset="0"/>
                <a:cs typeface="Times New Roman" panose="02020603050405020304" pitchFamily="18" charset="0"/>
              </a:rPr>
              <a:t>Create file with input.txt : DevOps Training </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Now let us create a </a:t>
            </a:r>
            <a:r>
              <a:rPr lang="en-US" b="1" dirty="0" err="1">
                <a:latin typeface="Times New Roman" panose="02020603050405020304" pitchFamily="18" charset="0"/>
                <a:cs typeface="Times New Roman" panose="02020603050405020304" pitchFamily="18" charset="0"/>
              </a:rPr>
              <a:t>js</a:t>
            </a:r>
            <a:r>
              <a:rPr lang="en-US" b="1" dirty="0">
                <a:latin typeface="Times New Roman" panose="02020603050405020304" pitchFamily="18" charset="0"/>
                <a:cs typeface="Times New Roman" panose="02020603050405020304" pitchFamily="18" charset="0"/>
              </a:rPr>
              <a:t> file named main.js with the following code: </a:t>
            </a:r>
          </a:p>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19</a:t>
            </a:fld>
            <a:endParaRPr lang="en-IN"/>
          </a:p>
        </p:txBody>
      </p:sp>
    </p:spTree>
    <p:extLst>
      <p:ext uri="{BB962C8B-B14F-4D97-AF65-F5344CB8AC3E}">
        <p14:creationId xmlns:p14="http://schemas.microsoft.com/office/powerpoint/2010/main" val="3362788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3060F4-138D-443D-863B-B2E68501BB0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 to </a:t>
            </a:r>
            <a:r>
              <a:rPr lang="en-IN" dirty="0" smtClean="0">
                <a:latin typeface="Times New Roman" panose="02020603050405020304" pitchFamily="18" charset="0"/>
                <a:cs typeface="Times New Roman" panose="02020603050405020304" pitchFamily="18" charset="0"/>
              </a:rPr>
              <a:t>Node.js :</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B78F59F-7F70-4D93-A9B7-BB930F8F3606}"/>
              </a:ext>
            </a:extLst>
          </p:cNvPr>
          <p:cNvSpPr>
            <a:spLocks noGrp="1"/>
          </p:cNvSpPr>
          <p:nvPr>
            <p:ph type="sldNum" sz="quarter" idx="15"/>
          </p:nvPr>
        </p:nvSpPr>
        <p:spPr/>
        <p:txBody>
          <a:bodyPr/>
          <a:lstStyle/>
          <a:p>
            <a:fld id="{0879F475-59B1-4993-848A-C2B683DE9AF5}" type="slidenum">
              <a:rPr lang="en-IN" smtClean="0"/>
              <a:pPr/>
              <a:t>2</a:t>
            </a:fld>
            <a:endParaRPr lang="en-IN"/>
          </a:p>
        </p:txBody>
      </p:sp>
      <p:sp>
        <p:nvSpPr>
          <p:cNvPr id="17" name="Rounded Rectangle 4">
            <a:extLst>
              <a:ext uri="{FF2B5EF4-FFF2-40B4-BE49-F238E27FC236}">
                <a16:creationId xmlns:a16="http://schemas.microsoft.com/office/drawing/2014/main" id="{32605DF5-ED85-4DCC-9353-58089B19C4D2}"/>
              </a:ext>
            </a:extLst>
          </p:cNvPr>
          <p:cNvSpPr/>
          <p:nvPr/>
        </p:nvSpPr>
        <p:spPr>
          <a:xfrm>
            <a:off x="572407" y="1420841"/>
            <a:ext cx="10058870" cy="4642501"/>
          </a:xfrm>
          <a:prstGeom prst="rect">
            <a:avLst/>
          </a:prstGeom>
          <a:noFill/>
          <a:effectLst/>
          <a:scene3d>
            <a:camera prst="orthographicFront"/>
            <a:lightRig rig="threePt" dir="t"/>
          </a:scene3d>
          <a:sp3d>
            <a:bevelT prst="angle"/>
          </a:sp3d>
        </p:spPr>
        <p:style>
          <a:lnRef idx="0">
            <a:scrgbClr r="0" g="0" b="0"/>
          </a:lnRef>
          <a:fillRef idx="1001">
            <a:schemeClr val="dk1"/>
          </a:fillRef>
          <a:effectRef idx="0">
            <a:scrgbClr r="0" g="0" b="0"/>
          </a:effectRef>
          <a:fontRef idx="minor">
            <a:schemeClr val="lt1"/>
          </a:fontRef>
        </p:style>
        <p:txBody>
          <a:bodyPr spcFirstLastPara="0" vert="horz" lIns="91440" tIns="324000" rIns="91440" bIns="72000" numCol="1" spcCol="1270" rtlCol="0" anchorCtr="0">
            <a:normAutofit/>
          </a:bodyPr>
          <a:lstStyle/>
          <a:p>
            <a:pPr marL="342900" indent="-342900">
              <a:lnSpc>
                <a:spcPct val="90000"/>
              </a:lnSpc>
              <a:spcAft>
                <a:spcPct val="35000"/>
              </a:spcAft>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Node.js is an open-source and cross-platform JavaScript runtime environment</a:t>
            </a:r>
            <a:r>
              <a:rPr lang="en-US" sz="2400" b="1" dirty="0" smtClean="0">
                <a:solidFill>
                  <a:schemeClr val="tx1"/>
                </a:solidFill>
                <a:latin typeface="Times New Roman" panose="02020603050405020304" pitchFamily="18" charset="0"/>
                <a:cs typeface="Times New Roman" panose="02020603050405020304" pitchFamily="18" charset="0"/>
              </a:rPr>
              <a:t>.</a:t>
            </a:r>
          </a:p>
          <a:p>
            <a:pPr marL="342900" indent="-342900">
              <a:lnSpc>
                <a:spcPct val="90000"/>
              </a:lnSpc>
              <a:spcAft>
                <a:spcPct val="35000"/>
              </a:spcAft>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It is a popular tool for almost any kind of </a:t>
            </a:r>
            <a:r>
              <a:rPr lang="en-US" sz="2400" b="1" dirty="0" smtClean="0">
                <a:solidFill>
                  <a:schemeClr val="tx1"/>
                </a:solidFill>
                <a:latin typeface="Times New Roman" panose="02020603050405020304" pitchFamily="18" charset="0"/>
                <a:cs typeface="Times New Roman" panose="02020603050405020304" pitchFamily="18" charset="0"/>
              </a:rPr>
              <a:t>project.</a:t>
            </a:r>
          </a:p>
          <a:p>
            <a:pPr marL="342900" indent="-342900">
              <a:lnSpc>
                <a:spcPct val="90000"/>
              </a:lnSpc>
              <a:spcAft>
                <a:spcPct val="35000"/>
              </a:spcAft>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Node.js runs the V8 JavaScript engine, the core of Google Chrome, outside of the browser</a:t>
            </a:r>
            <a:r>
              <a:rPr lang="en-US" sz="2400" b="1" dirty="0" smtClean="0">
                <a:solidFill>
                  <a:schemeClr val="tx1"/>
                </a:solidFill>
                <a:latin typeface="Times New Roman" panose="02020603050405020304" pitchFamily="18" charset="0"/>
                <a:cs typeface="Times New Roman" panose="02020603050405020304" pitchFamily="18" charset="0"/>
              </a:rPr>
              <a:t>.</a:t>
            </a:r>
          </a:p>
          <a:p>
            <a:pPr marL="342900" indent="-342900">
              <a:lnSpc>
                <a:spcPct val="90000"/>
              </a:lnSpc>
              <a:spcAft>
                <a:spcPct val="35000"/>
              </a:spcAft>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 A Node.js app runs in a single process, without creating a new thread for every request</a:t>
            </a:r>
            <a:r>
              <a:rPr lang="en-US" sz="2400" b="1" dirty="0" smtClean="0">
                <a:solidFill>
                  <a:schemeClr val="tx1"/>
                </a:solidFill>
                <a:latin typeface="Times New Roman" panose="02020603050405020304" pitchFamily="18" charset="0"/>
                <a:cs typeface="Times New Roman" panose="02020603050405020304" pitchFamily="18" charset="0"/>
              </a:rPr>
              <a:t>.</a:t>
            </a:r>
          </a:p>
          <a:p>
            <a:pPr marL="342900" indent="-342900">
              <a:lnSpc>
                <a:spcPct val="90000"/>
              </a:lnSpc>
              <a:spcAft>
                <a:spcPct val="35000"/>
              </a:spcAft>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Node.js provides a set of asynchronous I/O primitives in its standard library that prevent JavaScript code from </a:t>
            </a:r>
            <a:r>
              <a:rPr lang="en-US" sz="2400" b="1" dirty="0" smtClean="0">
                <a:solidFill>
                  <a:schemeClr val="tx1"/>
                </a:solidFill>
                <a:latin typeface="Times New Roman" panose="02020603050405020304" pitchFamily="18" charset="0"/>
                <a:cs typeface="Times New Roman" panose="02020603050405020304" pitchFamily="18" charset="0"/>
              </a:rPr>
              <a:t>blocking.</a:t>
            </a:r>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525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1000"/>
                                        <p:tgtEl>
                                          <p:spTgt spid="17">
                                            <p:txEl>
                                              <p:pRg st="0" end="0"/>
                                            </p:txEl>
                                          </p:spTgt>
                                        </p:tgtEl>
                                      </p:cBhvr>
                                    </p:animEffect>
                                    <p:anim calcmode="lin" valueType="num">
                                      <p:cBhvr>
                                        <p:cTn id="8"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xEl>
                                              <p:pRg st="1" end="1"/>
                                            </p:txEl>
                                          </p:spTgt>
                                        </p:tgtEl>
                                        <p:attrNameLst>
                                          <p:attrName>style.visibility</p:attrName>
                                        </p:attrNameLst>
                                      </p:cBhvr>
                                      <p:to>
                                        <p:strVal val="visible"/>
                                      </p:to>
                                    </p:set>
                                    <p:animEffect transition="in" filter="fade">
                                      <p:cBhvr>
                                        <p:cTn id="14" dur="1000"/>
                                        <p:tgtEl>
                                          <p:spTgt spid="17">
                                            <p:txEl>
                                              <p:pRg st="1" end="1"/>
                                            </p:txEl>
                                          </p:spTgt>
                                        </p:tgtEl>
                                      </p:cBhvr>
                                    </p:animEffect>
                                    <p:anim calcmode="lin" valueType="num">
                                      <p:cBhvr>
                                        <p:cTn id="15" dur="10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7">
                                            <p:txEl>
                                              <p:pRg st="2" end="2"/>
                                            </p:txEl>
                                          </p:spTgt>
                                        </p:tgtEl>
                                        <p:attrNameLst>
                                          <p:attrName>style.visibility</p:attrName>
                                        </p:attrNameLst>
                                      </p:cBhvr>
                                      <p:to>
                                        <p:strVal val="visible"/>
                                      </p:to>
                                    </p:set>
                                    <p:animEffect transition="in" filter="fade">
                                      <p:cBhvr>
                                        <p:cTn id="21" dur="1000"/>
                                        <p:tgtEl>
                                          <p:spTgt spid="17">
                                            <p:txEl>
                                              <p:pRg st="2" end="2"/>
                                            </p:txEl>
                                          </p:spTgt>
                                        </p:tgtEl>
                                      </p:cBhvr>
                                    </p:animEffect>
                                    <p:anim calcmode="lin" valueType="num">
                                      <p:cBhvr>
                                        <p:cTn id="22" dur="10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7">
                                            <p:txEl>
                                              <p:pRg st="3" end="3"/>
                                            </p:txEl>
                                          </p:spTgt>
                                        </p:tgtEl>
                                        <p:attrNameLst>
                                          <p:attrName>style.visibility</p:attrName>
                                        </p:attrNameLst>
                                      </p:cBhvr>
                                      <p:to>
                                        <p:strVal val="visible"/>
                                      </p:to>
                                    </p:set>
                                    <p:animEffect transition="in" filter="fade">
                                      <p:cBhvr>
                                        <p:cTn id="28" dur="1000"/>
                                        <p:tgtEl>
                                          <p:spTgt spid="17">
                                            <p:txEl>
                                              <p:pRg st="3" end="3"/>
                                            </p:txEl>
                                          </p:spTgt>
                                        </p:tgtEl>
                                      </p:cBhvr>
                                    </p:animEffect>
                                    <p:anim calcmode="lin" valueType="num">
                                      <p:cBhvr>
                                        <p:cTn id="29" dur="1000" fill="hold"/>
                                        <p:tgtEl>
                                          <p:spTgt spid="1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7">
                                            <p:txEl>
                                              <p:pRg st="4" end="4"/>
                                            </p:txEl>
                                          </p:spTgt>
                                        </p:tgtEl>
                                        <p:attrNameLst>
                                          <p:attrName>style.visibility</p:attrName>
                                        </p:attrNameLst>
                                      </p:cBhvr>
                                      <p:to>
                                        <p:strVal val="visible"/>
                                      </p:to>
                                    </p:set>
                                    <p:animEffect transition="in" filter="fade">
                                      <p:cBhvr>
                                        <p:cTn id="35" dur="1000"/>
                                        <p:tgtEl>
                                          <p:spTgt spid="17">
                                            <p:txEl>
                                              <p:pRg st="4" end="4"/>
                                            </p:txEl>
                                          </p:spTgt>
                                        </p:tgtEl>
                                      </p:cBhvr>
                                    </p:animEffect>
                                    <p:anim calcmode="lin" valueType="num">
                                      <p:cBhvr>
                                        <p:cTn id="36" dur="1000" fill="hold"/>
                                        <p:tgtEl>
                                          <p:spTgt spid="1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311085"/>
            <a:ext cx="11260279" cy="4128940"/>
          </a:xfrm>
        </p:spPr>
        <p:txBody>
          <a:bodyPr/>
          <a:lstStyle/>
          <a:p>
            <a:r>
              <a:rPr lang="en-IN" b="1" dirty="0" err="1">
                <a:latin typeface="Times New Roman" panose="02020603050405020304" pitchFamily="18" charset="0"/>
                <a:cs typeface="Times New Roman" panose="02020603050405020304" pitchFamily="18" charset="0"/>
              </a:rPr>
              <a:t>var</a:t>
            </a:r>
            <a:r>
              <a:rPr lang="en-IN" b="1" dirty="0">
                <a:latin typeface="Times New Roman" panose="02020603050405020304" pitchFamily="18" charset="0"/>
                <a:cs typeface="Times New Roman" panose="02020603050405020304" pitchFamily="18" charset="0"/>
              </a:rPr>
              <a:t> fs = require("fs</a:t>
            </a:r>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Asynchronous read</a:t>
            </a:r>
          </a:p>
          <a:p>
            <a:r>
              <a:rPr lang="en-IN" b="1" dirty="0" err="1">
                <a:latin typeface="Times New Roman" panose="02020603050405020304" pitchFamily="18" charset="0"/>
                <a:cs typeface="Times New Roman" panose="02020603050405020304" pitchFamily="18" charset="0"/>
              </a:rPr>
              <a:t>fs.readFile</a:t>
            </a:r>
            <a:r>
              <a:rPr lang="en-IN" b="1" dirty="0">
                <a:latin typeface="Times New Roman" panose="02020603050405020304" pitchFamily="18" charset="0"/>
                <a:cs typeface="Times New Roman" panose="02020603050405020304" pitchFamily="18" charset="0"/>
              </a:rPr>
              <a:t>('input.txt', function (err, data) {</a:t>
            </a:r>
          </a:p>
          <a:p>
            <a:r>
              <a:rPr lang="en-IN" b="1" dirty="0">
                <a:latin typeface="Times New Roman" panose="02020603050405020304" pitchFamily="18" charset="0"/>
                <a:cs typeface="Times New Roman" panose="02020603050405020304" pitchFamily="18" charset="0"/>
              </a:rPr>
              <a:t>if (err) {</a:t>
            </a:r>
          </a:p>
          <a:p>
            <a:r>
              <a:rPr lang="en-IN" b="1" dirty="0">
                <a:latin typeface="Times New Roman" panose="02020603050405020304" pitchFamily="18" charset="0"/>
                <a:cs typeface="Times New Roman" panose="02020603050405020304" pitchFamily="18" charset="0"/>
              </a:rPr>
              <a:t>	return </a:t>
            </a:r>
            <a:r>
              <a:rPr lang="en-IN" b="1" dirty="0" err="1">
                <a:latin typeface="Times New Roman" panose="02020603050405020304" pitchFamily="18" charset="0"/>
                <a:cs typeface="Times New Roman" panose="02020603050405020304" pitchFamily="18" charset="0"/>
              </a:rPr>
              <a:t>console.error</a:t>
            </a:r>
            <a:r>
              <a:rPr lang="en-IN" b="1" dirty="0">
                <a:latin typeface="Times New Roman" panose="02020603050405020304" pitchFamily="18" charset="0"/>
                <a:cs typeface="Times New Roman" panose="02020603050405020304" pitchFamily="18" charset="0"/>
              </a:rPr>
              <a:t>(err);</a:t>
            </a:r>
          </a:p>
          <a:p>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console.log("Asynchronous read: " + </a:t>
            </a:r>
            <a:r>
              <a:rPr lang="en-IN" b="1" dirty="0" err="1">
                <a:latin typeface="Times New Roman" panose="02020603050405020304" pitchFamily="18" charset="0"/>
                <a:cs typeface="Times New Roman" panose="02020603050405020304" pitchFamily="18" charset="0"/>
              </a:rPr>
              <a:t>data.toString</a:t>
            </a:r>
            <a:r>
              <a:rPr lang="en-IN" b="1" dirty="0">
                <a:latin typeface="Times New Roman" panose="02020603050405020304" pitchFamily="18" charset="0"/>
                <a:cs typeface="Times New Roman" panose="02020603050405020304" pitchFamily="18" charset="0"/>
              </a:rPr>
              <a:t>());</a:t>
            </a:r>
          </a:p>
          <a:p>
            <a:r>
              <a:rPr lang="en-IN" b="1" dirty="0" smtClean="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Output:</a:t>
            </a:r>
          </a:p>
          <a:p>
            <a:r>
              <a:rPr lang="en-IN" b="1" dirty="0">
                <a:latin typeface="Times New Roman" panose="02020603050405020304" pitchFamily="18" charset="0"/>
                <a:cs typeface="Times New Roman" panose="02020603050405020304" pitchFamily="18" charset="0"/>
              </a:rPr>
              <a:t>Asynchronous </a:t>
            </a:r>
            <a:r>
              <a:rPr lang="en-IN" b="1" dirty="0" err="1">
                <a:latin typeface="Times New Roman" panose="02020603050405020304" pitchFamily="18" charset="0"/>
                <a:cs typeface="Times New Roman" panose="02020603050405020304" pitchFamily="18" charset="0"/>
              </a:rPr>
              <a:t>read:DevOps</a:t>
            </a:r>
            <a:r>
              <a:rPr lang="en-IN" b="1" dirty="0">
                <a:latin typeface="Times New Roman" panose="02020603050405020304" pitchFamily="18" charset="0"/>
                <a:cs typeface="Times New Roman" panose="02020603050405020304" pitchFamily="18" charset="0"/>
              </a:rPr>
              <a:t> Training</a:t>
            </a:r>
          </a:p>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20</a:t>
            </a:fld>
            <a:endParaRPr lang="en-IN"/>
          </a:p>
        </p:txBody>
      </p:sp>
    </p:spTree>
    <p:extLst>
      <p:ext uri="{BB962C8B-B14F-4D97-AF65-F5344CB8AC3E}">
        <p14:creationId xmlns:p14="http://schemas.microsoft.com/office/powerpoint/2010/main" val="4255741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707010"/>
            <a:ext cx="11260279" cy="5476973"/>
          </a:xfrm>
        </p:spPr>
        <p:txBody>
          <a:bodyPr/>
          <a:lstStyle/>
          <a:p>
            <a:r>
              <a:rPr lang="en-IN" b="1" dirty="0" err="1">
                <a:latin typeface="Times New Roman" panose="02020603050405020304" pitchFamily="18" charset="0"/>
                <a:cs typeface="Times New Roman" panose="02020603050405020304" pitchFamily="18" charset="0"/>
              </a:rPr>
              <a:t>var</a:t>
            </a:r>
            <a:r>
              <a:rPr lang="en-IN" b="1" dirty="0">
                <a:latin typeface="Times New Roman" panose="02020603050405020304" pitchFamily="18" charset="0"/>
                <a:cs typeface="Times New Roman" panose="02020603050405020304" pitchFamily="18" charset="0"/>
              </a:rPr>
              <a:t> fs = require("fs</a:t>
            </a:r>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Synchronous read</a:t>
            </a:r>
          </a:p>
          <a:p>
            <a:r>
              <a:rPr lang="en-IN" b="1" dirty="0" err="1">
                <a:latin typeface="Times New Roman" panose="02020603050405020304" pitchFamily="18" charset="0"/>
                <a:cs typeface="Times New Roman" panose="02020603050405020304" pitchFamily="18" charset="0"/>
              </a:rPr>
              <a:t>var</a:t>
            </a:r>
            <a:r>
              <a:rPr lang="en-IN" b="1" dirty="0">
                <a:latin typeface="Times New Roman" panose="02020603050405020304" pitchFamily="18" charset="0"/>
                <a:cs typeface="Times New Roman" panose="02020603050405020304" pitchFamily="18" charset="0"/>
              </a:rPr>
              <a:t> data = </a:t>
            </a:r>
            <a:r>
              <a:rPr lang="en-IN" b="1" dirty="0" err="1">
                <a:latin typeface="Times New Roman" panose="02020603050405020304" pitchFamily="18" charset="0"/>
                <a:cs typeface="Times New Roman" panose="02020603050405020304" pitchFamily="18" charset="0"/>
              </a:rPr>
              <a:t>fs.readFileSync</a:t>
            </a:r>
            <a:r>
              <a:rPr lang="en-IN" b="1" dirty="0">
                <a:latin typeface="Times New Roman" panose="02020603050405020304" pitchFamily="18" charset="0"/>
                <a:cs typeface="Times New Roman" panose="02020603050405020304" pitchFamily="18" charset="0"/>
              </a:rPr>
              <a:t>('input.txt');</a:t>
            </a:r>
          </a:p>
          <a:p>
            <a:r>
              <a:rPr lang="en-IN" b="1" dirty="0">
                <a:latin typeface="Times New Roman" panose="02020603050405020304" pitchFamily="18" charset="0"/>
                <a:cs typeface="Times New Roman" panose="02020603050405020304" pitchFamily="18" charset="0"/>
              </a:rPr>
              <a:t>console.log("Synchronous read: " + </a:t>
            </a:r>
            <a:r>
              <a:rPr lang="en-IN" b="1" dirty="0" err="1">
                <a:latin typeface="Times New Roman" panose="02020603050405020304" pitchFamily="18" charset="0"/>
                <a:cs typeface="Times New Roman" panose="02020603050405020304" pitchFamily="18" charset="0"/>
              </a:rPr>
              <a:t>data.toString</a:t>
            </a:r>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Output:</a:t>
            </a:r>
          </a:p>
          <a:p>
            <a:r>
              <a:rPr lang="en-US" b="1" dirty="0">
                <a:latin typeface="Times New Roman" panose="02020603050405020304" pitchFamily="18" charset="0"/>
                <a:cs typeface="Times New Roman" panose="02020603050405020304" pitchFamily="18" charset="0"/>
              </a:rPr>
              <a:t>Synchronous read: DevOps </a:t>
            </a:r>
            <a:r>
              <a:rPr lang="en-US" b="1" dirty="0" smtClean="0">
                <a:latin typeface="Times New Roman" panose="02020603050405020304" pitchFamily="18" charset="0"/>
                <a:cs typeface="Times New Roman" panose="02020603050405020304" pitchFamily="18" charset="0"/>
              </a:rPr>
              <a:t>Training</a:t>
            </a:r>
          </a:p>
          <a:p>
            <a:r>
              <a:rPr lang="en-US" b="1" dirty="0">
                <a:latin typeface="Times New Roman" panose="02020603050405020304" pitchFamily="18" charset="0"/>
                <a:cs typeface="Times New Roman" panose="02020603050405020304" pitchFamily="18" charset="0"/>
              </a:rPr>
              <a:t>Open a File: The </a:t>
            </a:r>
            <a:r>
              <a:rPr lang="en-US" b="1" dirty="0" err="1">
                <a:latin typeface="Times New Roman" panose="02020603050405020304" pitchFamily="18" charset="0"/>
                <a:cs typeface="Times New Roman" panose="02020603050405020304" pitchFamily="18" charset="0"/>
              </a:rPr>
              <a:t>fs.open</a:t>
            </a:r>
            <a:r>
              <a:rPr lang="en-US" b="1" dirty="0">
                <a:latin typeface="Times New Roman" panose="02020603050405020304" pitchFamily="18" charset="0"/>
                <a:cs typeface="Times New Roman" panose="02020603050405020304" pitchFamily="18" charset="0"/>
              </a:rPr>
              <a:t>() method is used to create, read, or write a file. The </a:t>
            </a:r>
            <a:r>
              <a:rPr lang="en-US" b="1" dirty="0" err="1">
                <a:latin typeface="Times New Roman" panose="02020603050405020304" pitchFamily="18" charset="0"/>
                <a:cs typeface="Times New Roman" panose="02020603050405020304" pitchFamily="18" charset="0"/>
              </a:rPr>
              <a:t>fs.readFile</a:t>
            </a:r>
            <a:r>
              <a:rPr lang="en-US" b="1" dirty="0">
                <a:latin typeface="Times New Roman" panose="02020603050405020304" pitchFamily="18" charset="0"/>
                <a:cs typeface="Times New Roman" panose="02020603050405020304" pitchFamily="18" charset="0"/>
              </a:rPr>
              <a:t>() method is only for reading the file and </a:t>
            </a:r>
            <a:r>
              <a:rPr lang="en-US" b="1" dirty="0" err="1">
                <a:latin typeface="Times New Roman" panose="02020603050405020304" pitchFamily="18" charset="0"/>
                <a:cs typeface="Times New Roman" panose="02020603050405020304" pitchFamily="18" charset="0"/>
              </a:rPr>
              <a:t>fs.writeFile</a:t>
            </a:r>
            <a:r>
              <a:rPr lang="en-US" b="1" dirty="0">
                <a:latin typeface="Times New Roman" panose="02020603050405020304" pitchFamily="18" charset="0"/>
                <a:cs typeface="Times New Roman" panose="02020603050405020304" pitchFamily="18" charset="0"/>
              </a:rPr>
              <a:t>() method is only for writing to the file, whereas </a:t>
            </a:r>
            <a:r>
              <a:rPr lang="en-US" b="1" dirty="0" err="1">
                <a:latin typeface="Times New Roman" panose="02020603050405020304" pitchFamily="18" charset="0"/>
                <a:cs typeface="Times New Roman" panose="02020603050405020304" pitchFamily="18" charset="0"/>
              </a:rPr>
              <a:t>fs.open</a:t>
            </a:r>
            <a:r>
              <a:rPr lang="en-US" b="1" dirty="0">
                <a:latin typeface="Times New Roman" panose="02020603050405020304" pitchFamily="18" charset="0"/>
                <a:cs typeface="Times New Roman" panose="02020603050405020304" pitchFamily="18" charset="0"/>
              </a:rPr>
              <a:t>() method does several operations on a file. First, we need to load the fs class which is a module to access the physical file system. </a:t>
            </a:r>
            <a:endParaRPr lang="en-US" b="1" dirty="0" smtClean="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Syntax</a:t>
            </a:r>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r>
              <a:rPr lang="en-IN" b="1" dirty="0" err="1">
                <a:latin typeface="Times New Roman" panose="02020603050405020304" pitchFamily="18" charset="0"/>
                <a:cs typeface="Times New Roman" panose="02020603050405020304" pitchFamily="18" charset="0"/>
              </a:rPr>
              <a:t>fs.open</a:t>
            </a:r>
            <a:r>
              <a:rPr lang="en-IN" b="1" dirty="0">
                <a:latin typeface="Times New Roman" panose="02020603050405020304" pitchFamily="18" charset="0"/>
                <a:cs typeface="Times New Roman" panose="02020603050405020304" pitchFamily="18" charset="0"/>
              </a:rPr>
              <a:t>(path, flags, mode, </a:t>
            </a:r>
            <a:r>
              <a:rPr lang="en-IN" b="1" dirty="0" err="1">
                <a:latin typeface="Times New Roman" panose="02020603050405020304" pitchFamily="18" charset="0"/>
                <a:cs typeface="Times New Roman" panose="02020603050405020304" pitchFamily="18" charset="0"/>
              </a:rPr>
              <a:t>callback</a:t>
            </a:r>
            <a:r>
              <a:rPr lang="en-IN" b="1" dirty="0">
                <a:latin typeface="Times New Roman" panose="02020603050405020304" pitchFamily="18" charset="0"/>
                <a:cs typeface="Times New Roman" panose="02020603050405020304" pitchFamily="18" charset="0"/>
              </a:rPr>
              <a:t>)</a:t>
            </a:r>
          </a:p>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21</a:t>
            </a:fld>
            <a:endParaRPr lang="en-IN"/>
          </a:p>
        </p:txBody>
      </p:sp>
    </p:spTree>
    <p:extLst>
      <p:ext uri="{BB962C8B-B14F-4D97-AF65-F5344CB8AC3E}">
        <p14:creationId xmlns:p14="http://schemas.microsoft.com/office/powerpoint/2010/main" val="3802601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
            <a:ext cx="11260279" cy="6495068"/>
          </a:xfrm>
        </p:spPr>
        <p:txBody>
          <a:bodyPr>
            <a:normAutofit fontScale="85000" lnSpcReduction="20000"/>
          </a:bodyPr>
          <a:lstStyle/>
          <a:p>
            <a:pPr fontAlgn="base"/>
            <a:r>
              <a:rPr lang="en-US" b="1" dirty="0">
                <a:latin typeface="Times New Roman" panose="02020603050405020304" pitchFamily="18" charset="0"/>
                <a:cs typeface="Times New Roman" panose="02020603050405020304" pitchFamily="18" charset="0"/>
              </a:rPr>
              <a:t>Parameters:</a:t>
            </a:r>
          </a:p>
          <a:p>
            <a:pPr fontAlgn="base"/>
            <a:r>
              <a:rPr lang="en-US" b="1" dirty="0">
                <a:latin typeface="Times New Roman" panose="02020603050405020304" pitchFamily="18" charset="0"/>
                <a:cs typeface="Times New Roman" panose="02020603050405020304" pitchFamily="18" charset="0"/>
              </a:rPr>
              <a:t>path: It holds the name of the file to read or the entire path if stored at other locations.</a:t>
            </a:r>
          </a:p>
          <a:p>
            <a:pPr fontAlgn="base"/>
            <a:r>
              <a:rPr lang="en-US" b="1" dirty="0">
                <a:latin typeface="Times New Roman" panose="02020603050405020304" pitchFamily="18" charset="0"/>
                <a:cs typeface="Times New Roman" panose="02020603050405020304" pitchFamily="18" charset="0"/>
              </a:rPr>
              <a:t>flags: Flags indicate the behavior of the file to be opened. All possible values are ( r, r+, </a:t>
            </a:r>
            <a:r>
              <a:rPr lang="en-US" b="1" dirty="0" err="1">
                <a:latin typeface="Times New Roman" panose="02020603050405020304" pitchFamily="18" charset="0"/>
                <a:cs typeface="Times New Roman" panose="02020603050405020304" pitchFamily="18" charset="0"/>
              </a:rPr>
              <a:t>rs</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rs</a:t>
            </a:r>
            <a:r>
              <a:rPr lang="en-US" b="1" dirty="0">
                <a:latin typeface="Times New Roman" panose="02020603050405020304" pitchFamily="18" charset="0"/>
                <a:cs typeface="Times New Roman" panose="02020603050405020304" pitchFamily="18" charset="0"/>
              </a:rPr>
              <a:t>+, w, </a:t>
            </a:r>
            <a:r>
              <a:rPr lang="en-US" b="1" dirty="0" err="1">
                <a:latin typeface="Times New Roman" panose="02020603050405020304" pitchFamily="18" charset="0"/>
                <a:cs typeface="Times New Roman" panose="02020603050405020304" pitchFamily="18" charset="0"/>
              </a:rPr>
              <a:t>wx</a:t>
            </a:r>
            <a:r>
              <a:rPr lang="en-US" b="1" dirty="0">
                <a:latin typeface="Times New Roman" panose="02020603050405020304" pitchFamily="18" charset="0"/>
                <a:cs typeface="Times New Roman" panose="02020603050405020304" pitchFamily="18" charset="0"/>
              </a:rPr>
              <a:t>, w+, </a:t>
            </a:r>
            <a:r>
              <a:rPr lang="en-US" b="1" dirty="0" err="1">
                <a:latin typeface="Times New Roman" panose="02020603050405020304" pitchFamily="18" charset="0"/>
                <a:cs typeface="Times New Roman" panose="02020603050405020304" pitchFamily="18" charset="0"/>
              </a:rPr>
              <a:t>wx</a:t>
            </a:r>
            <a:r>
              <a:rPr lang="en-US" b="1" dirty="0">
                <a:latin typeface="Times New Roman" panose="02020603050405020304" pitchFamily="18" charset="0"/>
                <a:cs typeface="Times New Roman" panose="02020603050405020304" pitchFamily="18" charset="0"/>
              </a:rPr>
              <a:t>+, a, ax, a+, ax+).</a:t>
            </a:r>
          </a:p>
          <a:p>
            <a:pPr fontAlgn="base"/>
            <a:r>
              <a:rPr lang="en-US" b="1" dirty="0">
                <a:latin typeface="Times New Roman" panose="02020603050405020304" pitchFamily="18" charset="0"/>
                <a:cs typeface="Times New Roman" panose="02020603050405020304" pitchFamily="18" charset="0"/>
              </a:rPr>
              <a:t>mode: Sets the mode of file i.e. r-read, w-write, r+ -</a:t>
            </a:r>
            <a:r>
              <a:rPr lang="en-US" b="1" dirty="0" err="1">
                <a:latin typeface="Times New Roman" panose="02020603050405020304" pitchFamily="18" charset="0"/>
                <a:cs typeface="Times New Roman" panose="02020603050405020304" pitchFamily="18" charset="0"/>
              </a:rPr>
              <a:t>readwrite</a:t>
            </a:r>
            <a:r>
              <a:rPr lang="en-US" b="1" dirty="0">
                <a:latin typeface="Times New Roman" panose="02020603050405020304" pitchFamily="18" charset="0"/>
                <a:cs typeface="Times New Roman" panose="02020603050405020304" pitchFamily="18" charset="0"/>
              </a:rPr>
              <a:t>. It sets to default as </a:t>
            </a:r>
            <a:r>
              <a:rPr lang="en-US" b="1" dirty="0" err="1">
                <a:latin typeface="Times New Roman" panose="02020603050405020304" pitchFamily="18" charset="0"/>
                <a:cs typeface="Times New Roman" panose="02020603050405020304" pitchFamily="18" charset="0"/>
              </a:rPr>
              <a:t>readwrite</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fontAlgn="base"/>
            <a:r>
              <a:rPr lang="en-US" b="1" dirty="0">
                <a:latin typeface="Times New Roman" panose="02020603050405020304" pitchFamily="18" charset="0"/>
                <a:cs typeface="Times New Roman" panose="02020603050405020304" pitchFamily="18" charset="0"/>
              </a:rPr>
              <a:t>err: If any error occurs.</a:t>
            </a:r>
          </a:p>
          <a:p>
            <a:pPr fontAlgn="base"/>
            <a:r>
              <a:rPr lang="en-US" b="1" dirty="0">
                <a:latin typeface="Times New Roman" panose="02020603050405020304" pitchFamily="18" charset="0"/>
                <a:cs typeface="Times New Roman" panose="02020603050405020304" pitchFamily="18" charset="0"/>
              </a:rPr>
              <a:t>data: Contents of the file. It is called after the open operation is executed</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fontAlgn="base"/>
            <a:r>
              <a:rPr lang="en-US" b="1" dirty="0">
                <a:latin typeface="Times New Roman" panose="02020603050405020304" pitchFamily="18" charset="0"/>
                <a:cs typeface="Times New Roman" panose="02020603050405020304" pitchFamily="18" charset="0"/>
              </a:rPr>
              <a:t>Example: Let us create a </a:t>
            </a:r>
            <a:r>
              <a:rPr lang="en-US" b="1" dirty="0" err="1">
                <a:latin typeface="Times New Roman" panose="02020603050405020304" pitchFamily="18" charset="0"/>
                <a:cs typeface="Times New Roman" panose="02020603050405020304" pitchFamily="18" charset="0"/>
              </a:rPr>
              <a:t>js</a:t>
            </a:r>
            <a:r>
              <a:rPr lang="en-US" b="1" dirty="0">
                <a:latin typeface="Times New Roman" panose="02020603050405020304" pitchFamily="18" charset="0"/>
                <a:cs typeface="Times New Roman" panose="02020603050405020304" pitchFamily="18" charset="0"/>
              </a:rPr>
              <a:t> file named main.js having the following code to open a file input.txt for reading and writing. </a:t>
            </a:r>
            <a:endParaRPr lang="en-US" b="1" dirty="0" smtClean="0">
              <a:latin typeface="Times New Roman" panose="02020603050405020304" pitchFamily="18" charset="0"/>
              <a:cs typeface="Times New Roman" panose="02020603050405020304" pitchFamily="18" charset="0"/>
            </a:endParaRPr>
          </a:p>
          <a:p>
            <a:pPr fontAlgn="base"/>
            <a:r>
              <a:rPr lang="en-US" b="1" dirty="0" err="1">
                <a:latin typeface="Times New Roman" panose="02020603050405020304" pitchFamily="18" charset="0"/>
                <a:cs typeface="Times New Roman" panose="02020603050405020304" pitchFamily="18" charset="0"/>
              </a:rPr>
              <a:t>var</a:t>
            </a:r>
            <a:r>
              <a:rPr lang="en-US" b="1" dirty="0">
                <a:latin typeface="Times New Roman" panose="02020603050405020304" pitchFamily="18" charset="0"/>
                <a:cs typeface="Times New Roman" panose="02020603050405020304" pitchFamily="18" charset="0"/>
              </a:rPr>
              <a:t> fs = require("fs</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fontAlgn="base"/>
            <a:r>
              <a:rPr lang="en-US" b="1" dirty="0">
                <a:latin typeface="Times New Roman" panose="02020603050405020304" pitchFamily="18" charset="0"/>
                <a:cs typeface="Times New Roman" panose="02020603050405020304" pitchFamily="18" charset="0"/>
              </a:rPr>
              <a:t>// Asynchronous - Opening File</a:t>
            </a:r>
          </a:p>
          <a:p>
            <a:pPr fontAlgn="base"/>
            <a:r>
              <a:rPr lang="en-US" b="1" dirty="0">
                <a:latin typeface="Times New Roman" panose="02020603050405020304" pitchFamily="18" charset="0"/>
                <a:cs typeface="Times New Roman" panose="02020603050405020304" pitchFamily="18" charset="0"/>
              </a:rPr>
              <a:t>console.log("opening file!");</a:t>
            </a:r>
          </a:p>
          <a:p>
            <a:pPr fontAlgn="base"/>
            <a:r>
              <a:rPr lang="en-US" b="1" dirty="0" err="1">
                <a:latin typeface="Times New Roman" panose="02020603050405020304" pitchFamily="18" charset="0"/>
                <a:cs typeface="Times New Roman" panose="02020603050405020304" pitchFamily="18" charset="0"/>
              </a:rPr>
              <a:t>fs.open</a:t>
            </a:r>
            <a:r>
              <a:rPr lang="en-US" b="1" dirty="0">
                <a:latin typeface="Times New Roman" panose="02020603050405020304" pitchFamily="18" charset="0"/>
                <a:cs typeface="Times New Roman" panose="02020603050405020304" pitchFamily="18" charset="0"/>
              </a:rPr>
              <a:t>('input.txt', 'r+', function(err, </a:t>
            </a:r>
            <a:r>
              <a:rPr lang="en-US" b="1" dirty="0" err="1">
                <a:latin typeface="Times New Roman" panose="02020603050405020304" pitchFamily="18" charset="0"/>
                <a:cs typeface="Times New Roman" panose="02020603050405020304" pitchFamily="18" charset="0"/>
              </a:rPr>
              <a:t>fd</a:t>
            </a:r>
            <a:r>
              <a:rPr lang="en-US" b="1" dirty="0">
                <a:latin typeface="Times New Roman" panose="02020603050405020304" pitchFamily="18" charset="0"/>
                <a:cs typeface="Times New Roman" panose="02020603050405020304" pitchFamily="18" charset="0"/>
              </a:rPr>
              <a:t>) {</a:t>
            </a:r>
          </a:p>
          <a:p>
            <a:pPr fontAlgn="base"/>
            <a:r>
              <a:rPr lang="en-US" b="1" dirty="0">
                <a:latin typeface="Times New Roman" panose="02020603050405020304" pitchFamily="18" charset="0"/>
                <a:cs typeface="Times New Roman" panose="02020603050405020304" pitchFamily="18" charset="0"/>
              </a:rPr>
              <a:t>if (err) {</a:t>
            </a:r>
          </a:p>
          <a:p>
            <a:pPr fontAlgn="base"/>
            <a:r>
              <a:rPr lang="en-US" b="1" dirty="0">
                <a:latin typeface="Times New Roman" panose="02020603050405020304" pitchFamily="18" charset="0"/>
                <a:cs typeface="Times New Roman" panose="02020603050405020304" pitchFamily="18" charset="0"/>
              </a:rPr>
              <a:t>	return </a:t>
            </a:r>
            <a:r>
              <a:rPr lang="en-US" b="1" dirty="0" err="1">
                <a:latin typeface="Times New Roman" panose="02020603050405020304" pitchFamily="18" charset="0"/>
                <a:cs typeface="Times New Roman" panose="02020603050405020304" pitchFamily="18" charset="0"/>
              </a:rPr>
              <a:t>console.error</a:t>
            </a:r>
            <a:r>
              <a:rPr lang="en-US" b="1" dirty="0">
                <a:latin typeface="Times New Roman" panose="02020603050405020304" pitchFamily="18" charset="0"/>
                <a:cs typeface="Times New Roman" panose="02020603050405020304" pitchFamily="18" charset="0"/>
              </a:rPr>
              <a:t>(err);</a:t>
            </a:r>
          </a:p>
          <a:p>
            <a:pPr fontAlgn="base"/>
            <a:r>
              <a:rPr lang="en-US" b="1" dirty="0">
                <a:latin typeface="Times New Roman" panose="02020603050405020304" pitchFamily="18" charset="0"/>
                <a:cs typeface="Times New Roman" panose="02020603050405020304" pitchFamily="18" charset="0"/>
              </a:rPr>
              <a:t>}</a:t>
            </a:r>
          </a:p>
          <a:p>
            <a:pPr fontAlgn="base"/>
            <a:r>
              <a:rPr lang="en-US" b="1" dirty="0">
                <a:latin typeface="Times New Roman" panose="02020603050405020304" pitchFamily="18" charset="0"/>
                <a:cs typeface="Times New Roman" panose="02020603050405020304" pitchFamily="18" charset="0"/>
              </a:rPr>
              <a:t>console.log("File open successfully");	 </a:t>
            </a:r>
          </a:p>
          <a:p>
            <a:pPr fontAlgn="base"/>
            <a:r>
              <a:rPr lang="en-US" b="1" dirty="0" smtClean="0">
                <a:latin typeface="Times New Roman" panose="02020603050405020304" pitchFamily="18" charset="0"/>
                <a:cs typeface="Times New Roman" panose="02020603050405020304" pitchFamily="18" charset="0"/>
              </a:rPr>
              <a:t>});  </a:t>
            </a:r>
          </a:p>
          <a:p>
            <a:pPr fontAlgn="base"/>
            <a:r>
              <a:rPr lang="en-US" b="1" dirty="0">
                <a:latin typeface="Times New Roman" panose="02020603050405020304" pitchFamily="18" charset="0"/>
                <a:cs typeface="Times New Roman" panose="02020603050405020304" pitchFamily="18" charset="0"/>
              </a:rPr>
              <a:t>Output:</a:t>
            </a:r>
          </a:p>
          <a:p>
            <a:pPr fontAlgn="base"/>
            <a:r>
              <a:rPr lang="en-US" b="1" dirty="0">
                <a:latin typeface="Times New Roman" panose="02020603050405020304" pitchFamily="18" charset="0"/>
                <a:cs typeface="Times New Roman" panose="02020603050405020304" pitchFamily="18" charset="0"/>
              </a:rPr>
              <a:t>opening file!</a:t>
            </a:r>
          </a:p>
          <a:p>
            <a:pPr fontAlgn="base"/>
            <a:r>
              <a:rPr lang="en-US" b="1" dirty="0">
                <a:latin typeface="Times New Roman" panose="02020603050405020304" pitchFamily="18" charset="0"/>
                <a:cs typeface="Times New Roman" panose="02020603050405020304" pitchFamily="18" charset="0"/>
              </a:rPr>
              <a:t>File open successfully</a:t>
            </a:r>
            <a:endParaRPr lang="en-US" b="1" dirty="0" smtClean="0">
              <a:latin typeface="Times New Roman" panose="02020603050405020304" pitchFamily="18" charset="0"/>
              <a:cs typeface="Times New Roman" panose="02020603050405020304" pitchFamily="18" charset="0"/>
            </a:endParaRPr>
          </a:p>
          <a:p>
            <a:pPr fontAlgn="base"/>
            <a:endParaRPr lang="en-US" b="1" dirty="0">
              <a:latin typeface="Times New Roman" panose="02020603050405020304" pitchFamily="18" charset="0"/>
              <a:cs typeface="Times New Roman" panose="02020603050405020304" pitchFamily="18" charset="0"/>
            </a:endParaRPr>
          </a:p>
          <a:p>
            <a:pPr fontAlgn="base"/>
            <a:endParaRPr lang="en-US" b="1" dirty="0">
              <a:latin typeface="Times New Roman" panose="02020603050405020304" pitchFamily="18" charset="0"/>
              <a:cs typeface="Times New Roman" panose="02020603050405020304" pitchFamily="18" charset="0"/>
            </a:endParaRPr>
          </a:p>
          <a:p>
            <a:pPr fontAlgn="base"/>
            <a:endParaRPr lang="en-US" b="1"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22</a:t>
            </a:fld>
            <a:endParaRPr lang="en-IN"/>
          </a:p>
        </p:txBody>
      </p:sp>
    </p:spTree>
    <p:extLst>
      <p:ext uri="{BB962C8B-B14F-4D97-AF65-F5344CB8AC3E}">
        <p14:creationId xmlns:p14="http://schemas.microsoft.com/office/powerpoint/2010/main" val="714726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226243"/>
            <a:ext cx="11260279" cy="5806912"/>
          </a:xfrm>
        </p:spPr>
        <p:txBody>
          <a:bodyPr/>
          <a:lstStyle/>
          <a:p>
            <a:r>
              <a:rPr lang="en-US" b="1" dirty="0">
                <a:latin typeface="Times New Roman" panose="02020603050405020304" pitchFamily="18" charset="0"/>
                <a:cs typeface="Times New Roman" panose="02020603050405020304" pitchFamily="18" charset="0"/>
              </a:rPr>
              <a:t>Reading a File: The </a:t>
            </a:r>
            <a:r>
              <a:rPr lang="en-US" b="1" dirty="0" err="1">
                <a:latin typeface="Times New Roman" panose="02020603050405020304" pitchFamily="18" charset="0"/>
                <a:cs typeface="Times New Roman" panose="02020603050405020304" pitchFamily="18" charset="0"/>
              </a:rPr>
              <a:t>fs.read</a:t>
            </a:r>
            <a:r>
              <a:rPr lang="en-US" b="1" dirty="0">
                <a:latin typeface="Times New Roman" panose="02020603050405020304" pitchFamily="18" charset="0"/>
                <a:cs typeface="Times New Roman" panose="02020603050405020304" pitchFamily="18" charset="0"/>
              </a:rPr>
              <a:t>() method is used to read the file specified by </a:t>
            </a:r>
            <a:r>
              <a:rPr lang="en-US" b="1" dirty="0" err="1">
                <a:latin typeface="Times New Roman" panose="02020603050405020304" pitchFamily="18" charset="0"/>
                <a:cs typeface="Times New Roman" panose="02020603050405020304" pitchFamily="18" charset="0"/>
              </a:rPr>
              <a:t>fd</a:t>
            </a:r>
            <a:r>
              <a:rPr lang="en-US" b="1" dirty="0">
                <a:latin typeface="Times New Roman" panose="02020603050405020304" pitchFamily="18" charset="0"/>
                <a:cs typeface="Times New Roman" panose="02020603050405020304" pitchFamily="18" charset="0"/>
              </a:rPr>
              <a:t>. This method reads the entire file into the buffer. </a:t>
            </a:r>
            <a:endParaRPr lang="en-US" b="1" dirty="0" smtClean="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fs.read</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fd</a:t>
            </a:r>
            <a:r>
              <a:rPr lang="en-US" b="1" dirty="0">
                <a:latin typeface="Times New Roman" panose="02020603050405020304" pitchFamily="18" charset="0"/>
                <a:cs typeface="Times New Roman" panose="02020603050405020304" pitchFamily="18" charset="0"/>
              </a:rPr>
              <a:t>, buffer, offset, length, position, callback</a:t>
            </a:r>
            <a:r>
              <a:rPr lang="en-US" b="1" dirty="0" smtClean="0">
                <a:latin typeface="Times New Roman" panose="02020603050405020304" pitchFamily="18" charset="0"/>
                <a:cs typeface="Times New Roman" panose="02020603050405020304" pitchFamily="18" charset="0"/>
              </a:rPr>
              <a:t>)</a:t>
            </a:r>
          </a:p>
          <a:p>
            <a:pPr fontAlgn="base"/>
            <a:r>
              <a:rPr lang="en-US" b="1" dirty="0">
                <a:latin typeface="Times New Roman" panose="02020603050405020304" pitchFamily="18" charset="0"/>
                <a:cs typeface="Times New Roman" panose="02020603050405020304" pitchFamily="18" charset="0"/>
              </a:rPr>
              <a:t>Parameters:</a:t>
            </a:r>
          </a:p>
          <a:p>
            <a:pPr fontAlgn="base"/>
            <a:r>
              <a:rPr lang="en-US" b="1" dirty="0" err="1">
                <a:latin typeface="Times New Roman" panose="02020603050405020304" pitchFamily="18" charset="0"/>
                <a:cs typeface="Times New Roman" panose="02020603050405020304" pitchFamily="18" charset="0"/>
              </a:rPr>
              <a:t>fd</a:t>
            </a:r>
            <a:r>
              <a:rPr lang="en-US" b="1" dirty="0">
                <a:latin typeface="Times New Roman" panose="02020603050405020304" pitchFamily="18" charset="0"/>
                <a:cs typeface="Times New Roman" panose="02020603050405020304" pitchFamily="18" charset="0"/>
              </a:rPr>
              <a:t>: This is the file descriptor returned by </a:t>
            </a:r>
            <a:r>
              <a:rPr lang="en-US" b="1" dirty="0" err="1">
                <a:latin typeface="Times New Roman" panose="02020603050405020304" pitchFamily="18" charset="0"/>
                <a:cs typeface="Times New Roman" panose="02020603050405020304" pitchFamily="18" charset="0"/>
              </a:rPr>
              <a:t>fs.open</a:t>
            </a:r>
            <a:r>
              <a:rPr lang="en-US" b="1" dirty="0">
                <a:latin typeface="Times New Roman" panose="02020603050405020304" pitchFamily="18" charset="0"/>
                <a:cs typeface="Times New Roman" panose="02020603050405020304" pitchFamily="18" charset="0"/>
              </a:rPr>
              <a:t>() method.</a:t>
            </a:r>
          </a:p>
          <a:p>
            <a:pPr fontAlgn="base"/>
            <a:r>
              <a:rPr lang="en-US" b="1" dirty="0">
                <a:latin typeface="Times New Roman" panose="02020603050405020304" pitchFamily="18" charset="0"/>
                <a:cs typeface="Times New Roman" panose="02020603050405020304" pitchFamily="18" charset="0"/>
              </a:rPr>
              <a:t>buffer: This is the buffer that the data will be written to.</a:t>
            </a:r>
          </a:p>
          <a:p>
            <a:pPr fontAlgn="base"/>
            <a:r>
              <a:rPr lang="en-US" b="1" dirty="0">
                <a:latin typeface="Times New Roman" panose="02020603050405020304" pitchFamily="18" charset="0"/>
                <a:cs typeface="Times New Roman" panose="02020603050405020304" pitchFamily="18" charset="0"/>
              </a:rPr>
              <a:t>offset: This is the offset in the buffer to start writing at.</a:t>
            </a:r>
          </a:p>
          <a:p>
            <a:pPr fontAlgn="base"/>
            <a:r>
              <a:rPr lang="en-US" b="1" dirty="0">
                <a:latin typeface="Times New Roman" panose="02020603050405020304" pitchFamily="18" charset="0"/>
                <a:cs typeface="Times New Roman" panose="02020603050405020304" pitchFamily="18" charset="0"/>
              </a:rPr>
              <a:t>length: This is an integer specifying the number of bytes to read.</a:t>
            </a:r>
          </a:p>
          <a:p>
            <a:pPr fontAlgn="base"/>
            <a:r>
              <a:rPr lang="en-US" b="1" dirty="0">
                <a:latin typeface="Times New Roman" panose="02020603050405020304" pitchFamily="18" charset="0"/>
                <a:cs typeface="Times New Roman" panose="02020603050405020304" pitchFamily="18" charset="0"/>
              </a:rPr>
              <a:t>position: This is an integer specifying where to begin reading from in the file. If the position is null, data will be read from the current file position.</a:t>
            </a:r>
          </a:p>
          <a:p>
            <a:pPr fontAlgn="base"/>
            <a:r>
              <a:rPr lang="en-US" b="1" dirty="0">
                <a:latin typeface="Times New Roman" panose="02020603050405020304" pitchFamily="18" charset="0"/>
                <a:cs typeface="Times New Roman" panose="02020603050405020304" pitchFamily="18" charset="0"/>
              </a:rPr>
              <a:t>callback: It is a callback function that is called after reading of the file. It takes two parameters:</a:t>
            </a:r>
          </a:p>
          <a:p>
            <a:pPr lvl="1" fontAlgn="base"/>
            <a:r>
              <a:rPr lang="en-US" b="1" dirty="0">
                <a:latin typeface="Times New Roman" panose="02020603050405020304" pitchFamily="18" charset="0"/>
                <a:cs typeface="Times New Roman" panose="02020603050405020304" pitchFamily="18" charset="0"/>
              </a:rPr>
              <a:t>err: If any error occurs.</a:t>
            </a:r>
          </a:p>
          <a:p>
            <a:pPr lvl="1" fontAlgn="base"/>
            <a:r>
              <a:rPr lang="en-US" b="1" dirty="0">
                <a:latin typeface="Times New Roman" panose="02020603050405020304" pitchFamily="18" charset="0"/>
                <a:cs typeface="Times New Roman" panose="02020603050405020304" pitchFamily="18" charset="0"/>
              </a:rPr>
              <a:t>data: Contents of the file</a:t>
            </a:r>
          </a:p>
          <a:p>
            <a:r>
              <a:rPr lang="en-US" b="1" dirty="0">
                <a:latin typeface="Times New Roman" panose="02020603050405020304" pitchFamily="18" charset="0"/>
                <a:cs typeface="Times New Roman" panose="02020603050405020304" pitchFamily="18" charset="0"/>
              </a:rPr>
              <a:t>Example: Let us create a </a:t>
            </a:r>
            <a:r>
              <a:rPr lang="en-US" b="1" dirty="0" err="1">
                <a:latin typeface="Times New Roman" panose="02020603050405020304" pitchFamily="18" charset="0"/>
                <a:cs typeface="Times New Roman" panose="02020603050405020304" pitchFamily="18" charset="0"/>
              </a:rPr>
              <a:t>js</a:t>
            </a:r>
            <a:r>
              <a:rPr lang="en-US" b="1" dirty="0">
                <a:latin typeface="Times New Roman" panose="02020603050405020304" pitchFamily="18" charset="0"/>
                <a:cs typeface="Times New Roman" panose="02020603050405020304" pitchFamily="18" charset="0"/>
              </a:rPr>
              <a:t> file named main.js having the following code: </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23</a:t>
            </a:fld>
            <a:endParaRPr lang="en-IN"/>
          </a:p>
        </p:txBody>
      </p:sp>
    </p:spTree>
    <p:extLst>
      <p:ext uri="{BB962C8B-B14F-4D97-AF65-F5344CB8AC3E}">
        <p14:creationId xmlns:p14="http://schemas.microsoft.com/office/powerpoint/2010/main" val="3686085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1975"/>
            <a:ext cx="11260279" cy="6256198"/>
          </a:xfrm>
        </p:spPr>
        <p:txBody>
          <a:bodyPr>
            <a:normAutofit fontScale="62500" lnSpcReduction="20000"/>
          </a:bodyPr>
          <a:lstStyle/>
          <a:p>
            <a:r>
              <a:rPr lang="en-IN" b="1" dirty="0" err="1">
                <a:latin typeface="Times New Roman" panose="02020603050405020304" pitchFamily="18" charset="0"/>
                <a:cs typeface="Times New Roman" panose="02020603050405020304" pitchFamily="18" charset="0"/>
              </a:rPr>
              <a:t>var</a:t>
            </a:r>
            <a:r>
              <a:rPr lang="en-IN" b="1" dirty="0">
                <a:latin typeface="Times New Roman" panose="02020603050405020304" pitchFamily="18" charset="0"/>
                <a:cs typeface="Times New Roman" panose="02020603050405020304" pitchFamily="18" charset="0"/>
              </a:rPr>
              <a:t> fs = require("fs");</a:t>
            </a:r>
          </a:p>
          <a:p>
            <a:r>
              <a:rPr lang="en-IN" b="1" dirty="0" err="1">
                <a:latin typeface="Times New Roman" panose="02020603050405020304" pitchFamily="18" charset="0"/>
                <a:cs typeface="Times New Roman" panose="02020603050405020304" pitchFamily="18" charset="0"/>
              </a:rPr>
              <a:t>var</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buf</a:t>
            </a:r>
            <a:r>
              <a:rPr lang="en-IN" b="1" dirty="0">
                <a:latin typeface="Times New Roman" panose="02020603050405020304" pitchFamily="18" charset="0"/>
                <a:cs typeface="Times New Roman" panose="02020603050405020304" pitchFamily="18" charset="0"/>
              </a:rPr>
              <a:t> = new Buffer(1024);</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console.log("opening an existing file");</a:t>
            </a:r>
          </a:p>
          <a:p>
            <a:r>
              <a:rPr lang="en-IN" b="1" dirty="0" err="1">
                <a:latin typeface="Times New Roman" panose="02020603050405020304" pitchFamily="18" charset="0"/>
                <a:cs typeface="Times New Roman" panose="02020603050405020304" pitchFamily="18" charset="0"/>
              </a:rPr>
              <a:t>fs.open</a:t>
            </a:r>
            <a:r>
              <a:rPr lang="en-IN" b="1" dirty="0">
                <a:latin typeface="Times New Roman" panose="02020603050405020304" pitchFamily="18" charset="0"/>
                <a:cs typeface="Times New Roman" panose="02020603050405020304" pitchFamily="18" charset="0"/>
              </a:rPr>
              <a:t>('input.txt', 'r+', function(err, </a:t>
            </a:r>
            <a:r>
              <a:rPr lang="en-IN" b="1" dirty="0" err="1">
                <a:latin typeface="Times New Roman" panose="02020603050405020304" pitchFamily="18" charset="0"/>
                <a:cs typeface="Times New Roman" panose="02020603050405020304" pitchFamily="18" charset="0"/>
              </a:rPr>
              <a:t>fd</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if (err) {</a:t>
            </a:r>
          </a:p>
          <a:p>
            <a:r>
              <a:rPr lang="en-IN" b="1" dirty="0">
                <a:latin typeface="Times New Roman" panose="02020603050405020304" pitchFamily="18" charset="0"/>
                <a:cs typeface="Times New Roman" panose="02020603050405020304" pitchFamily="18" charset="0"/>
              </a:rPr>
              <a:t>	return </a:t>
            </a:r>
            <a:r>
              <a:rPr lang="en-IN" b="1" dirty="0" err="1">
                <a:latin typeface="Times New Roman" panose="02020603050405020304" pitchFamily="18" charset="0"/>
                <a:cs typeface="Times New Roman" panose="02020603050405020304" pitchFamily="18" charset="0"/>
              </a:rPr>
              <a:t>console.error</a:t>
            </a:r>
            <a:r>
              <a:rPr lang="en-IN" b="1" dirty="0">
                <a:latin typeface="Times New Roman" panose="02020603050405020304" pitchFamily="18" charset="0"/>
                <a:cs typeface="Times New Roman" panose="02020603050405020304" pitchFamily="18" charset="0"/>
              </a:rPr>
              <a:t>(err);</a:t>
            </a:r>
          </a:p>
          <a:p>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console.log("File opened successfully!");</a:t>
            </a:r>
          </a:p>
          <a:p>
            <a:r>
              <a:rPr lang="en-IN" b="1" dirty="0">
                <a:latin typeface="Times New Roman" panose="02020603050405020304" pitchFamily="18" charset="0"/>
                <a:cs typeface="Times New Roman" panose="02020603050405020304" pitchFamily="18" charset="0"/>
              </a:rPr>
              <a:t>console.log("reading the file");</a:t>
            </a:r>
          </a:p>
          <a:p>
            <a:r>
              <a:rPr lang="en-IN" b="1" dirty="0">
                <a:latin typeface="Times New Roman" panose="02020603050405020304" pitchFamily="18" charset="0"/>
                <a:cs typeface="Times New Roman" panose="02020603050405020304" pitchFamily="18" charset="0"/>
              </a:rPr>
              <a:t>	</a:t>
            </a:r>
          </a:p>
          <a:p>
            <a:r>
              <a:rPr lang="en-IN" b="1" dirty="0" err="1">
                <a:latin typeface="Times New Roman" panose="02020603050405020304" pitchFamily="18" charset="0"/>
                <a:cs typeface="Times New Roman" panose="02020603050405020304" pitchFamily="18" charset="0"/>
              </a:rPr>
              <a:t>fs.read</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fd</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buf</a:t>
            </a:r>
            <a:r>
              <a:rPr lang="en-IN" b="1" dirty="0">
                <a:latin typeface="Times New Roman" panose="02020603050405020304" pitchFamily="18" charset="0"/>
                <a:cs typeface="Times New Roman" panose="02020603050405020304" pitchFamily="18" charset="0"/>
              </a:rPr>
              <a:t>, 0, </a:t>
            </a:r>
            <a:r>
              <a:rPr lang="en-IN" b="1" dirty="0" err="1">
                <a:latin typeface="Times New Roman" panose="02020603050405020304" pitchFamily="18" charset="0"/>
                <a:cs typeface="Times New Roman" panose="02020603050405020304" pitchFamily="18" charset="0"/>
              </a:rPr>
              <a:t>buf.length</a:t>
            </a:r>
            <a:r>
              <a:rPr lang="en-IN" b="1" dirty="0">
                <a:latin typeface="Times New Roman" panose="02020603050405020304" pitchFamily="18" charset="0"/>
                <a:cs typeface="Times New Roman" panose="02020603050405020304" pitchFamily="18" charset="0"/>
              </a:rPr>
              <a:t>, 0, function(err, bytes){</a:t>
            </a:r>
          </a:p>
          <a:p>
            <a:r>
              <a:rPr lang="en-IN" b="1" dirty="0">
                <a:latin typeface="Times New Roman" panose="02020603050405020304" pitchFamily="18" charset="0"/>
                <a:cs typeface="Times New Roman" panose="02020603050405020304" pitchFamily="18" charset="0"/>
              </a:rPr>
              <a:t>	if (err){</a:t>
            </a:r>
          </a:p>
          <a:p>
            <a:r>
              <a:rPr lang="en-IN" b="1" dirty="0">
                <a:latin typeface="Times New Roman" panose="02020603050405020304" pitchFamily="18" charset="0"/>
                <a:cs typeface="Times New Roman" panose="02020603050405020304" pitchFamily="18" charset="0"/>
              </a:rPr>
              <a:t>		console.log(err);</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console.log(bytes + " bytes read");</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 Print only read bytes to avoid junk.</a:t>
            </a:r>
          </a:p>
          <a:p>
            <a:r>
              <a:rPr lang="en-IN" b="1" dirty="0">
                <a:latin typeface="Times New Roman" panose="02020603050405020304" pitchFamily="18" charset="0"/>
                <a:cs typeface="Times New Roman" panose="02020603050405020304" pitchFamily="18" charset="0"/>
              </a:rPr>
              <a:t>	if(bytes &gt; 0){</a:t>
            </a:r>
          </a:p>
          <a:p>
            <a:r>
              <a:rPr lang="en-IN" b="1" dirty="0">
                <a:latin typeface="Times New Roman" panose="02020603050405020304" pitchFamily="18" charset="0"/>
                <a:cs typeface="Times New Roman" panose="02020603050405020304" pitchFamily="18" charset="0"/>
              </a:rPr>
              <a:t>		console.log(</a:t>
            </a:r>
            <a:r>
              <a:rPr lang="en-IN" b="1" dirty="0" err="1">
                <a:latin typeface="Times New Roman" panose="02020603050405020304" pitchFamily="18" charset="0"/>
                <a:cs typeface="Times New Roman" panose="02020603050405020304" pitchFamily="18" charset="0"/>
              </a:rPr>
              <a:t>buf.slice</a:t>
            </a:r>
            <a:r>
              <a:rPr lang="en-IN" b="1" dirty="0">
                <a:latin typeface="Times New Roman" panose="02020603050405020304" pitchFamily="18" charset="0"/>
                <a:cs typeface="Times New Roman" panose="02020603050405020304" pitchFamily="18" charset="0"/>
              </a:rPr>
              <a:t>(0, bytes).</a:t>
            </a:r>
            <a:r>
              <a:rPr lang="en-IN" b="1" dirty="0" err="1">
                <a:latin typeface="Times New Roman" panose="02020603050405020304" pitchFamily="18" charset="0"/>
                <a:cs typeface="Times New Roman" panose="02020603050405020304" pitchFamily="18" charset="0"/>
              </a:rPr>
              <a:t>toString</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a:t>
            </a:r>
          </a:p>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24</a:t>
            </a:fld>
            <a:endParaRPr lang="en-IN"/>
          </a:p>
        </p:txBody>
      </p:sp>
    </p:spTree>
    <p:extLst>
      <p:ext uri="{BB962C8B-B14F-4D97-AF65-F5344CB8AC3E}">
        <p14:creationId xmlns:p14="http://schemas.microsoft.com/office/powerpoint/2010/main" val="3509499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60256"/>
            <a:ext cx="11260279" cy="6052007"/>
          </a:xfrm>
        </p:spPr>
        <p:txBody>
          <a:bodyPr>
            <a:normAutofit lnSpcReduction="10000"/>
          </a:bodyPr>
          <a:lstStyle/>
          <a:p>
            <a:r>
              <a:rPr lang="en-US" b="1" dirty="0">
                <a:latin typeface="Times New Roman" panose="02020603050405020304" pitchFamily="18" charset="0"/>
                <a:cs typeface="Times New Roman" panose="02020603050405020304" pitchFamily="18" charset="0"/>
              </a:rPr>
              <a:t>Writing to a File: This method will overwrite the file if the file already exists. The </a:t>
            </a:r>
            <a:r>
              <a:rPr lang="en-US" b="1" dirty="0" err="1">
                <a:latin typeface="Times New Roman" panose="02020603050405020304" pitchFamily="18" charset="0"/>
                <a:cs typeface="Times New Roman" panose="02020603050405020304" pitchFamily="18" charset="0"/>
              </a:rPr>
              <a:t>fs.writeFile</a:t>
            </a:r>
            <a:r>
              <a:rPr lang="en-US" b="1" dirty="0">
                <a:latin typeface="Times New Roman" panose="02020603050405020304" pitchFamily="18" charset="0"/>
                <a:cs typeface="Times New Roman" panose="02020603050405020304" pitchFamily="18" charset="0"/>
              </a:rPr>
              <a:t>() method is used to asynchronously write the specified data to a file. By default, the file would be replaced if it exists. The ‘options’ parameter can be used to modify the functionality of the method</a:t>
            </a:r>
            <a:r>
              <a:rPr lang="en-US" b="1" dirty="0" smtClean="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Syntax</a:t>
            </a:r>
            <a:r>
              <a:rPr lang="en-IN" b="1" dirty="0" smtClean="0">
                <a:latin typeface="Times New Roman" panose="02020603050405020304" pitchFamily="18" charset="0"/>
                <a:cs typeface="Times New Roman" panose="02020603050405020304" pitchFamily="18" charset="0"/>
              </a:rPr>
              <a:t>:</a:t>
            </a:r>
          </a:p>
          <a:p>
            <a:r>
              <a:rPr lang="en-US" b="1" dirty="0" err="1">
                <a:latin typeface="Times New Roman" panose="02020603050405020304" pitchFamily="18" charset="0"/>
                <a:cs typeface="Times New Roman" panose="02020603050405020304" pitchFamily="18" charset="0"/>
              </a:rPr>
              <a:t>fs.writeFile</a:t>
            </a:r>
            <a:r>
              <a:rPr lang="en-US" b="1" dirty="0">
                <a:latin typeface="Times New Roman" panose="02020603050405020304" pitchFamily="18" charset="0"/>
                <a:cs typeface="Times New Roman" panose="02020603050405020304" pitchFamily="18" charset="0"/>
              </a:rPr>
              <a:t>(path, data, options, callback</a:t>
            </a:r>
            <a:r>
              <a:rPr lang="en-US" b="1" dirty="0" smtClean="0">
                <a:latin typeface="Times New Roman" panose="02020603050405020304" pitchFamily="18" charset="0"/>
                <a:cs typeface="Times New Roman" panose="02020603050405020304" pitchFamily="18" charset="0"/>
              </a:rPr>
              <a:t>)</a:t>
            </a:r>
          </a:p>
          <a:p>
            <a:pPr fontAlgn="base"/>
            <a:r>
              <a:rPr lang="en-US" b="1" dirty="0">
                <a:latin typeface="Times New Roman" panose="02020603050405020304" pitchFamily="18" charset="0"/>
                <a:cs typeface="Times New Roman" panose="02020603050405020304" pitchFamily="18" charset="0"/>
              </a:rPr>
              <a:t>Parameters:</a:t>
            </a:r>
          </a:p>
          <a:p>
            <a:pPr fontAlgn="base"/>
            <a:r>
              <a:rPr lang="en-US" b="1" dirty="0">
                <a:latin typeface="Times New Roman" panose="02020603050405020304" pitchFamily="18" charset="0"/>
                <a:cs typeface="Times New Roman" panose="02020603050405020304" pitchFamily="18" charset="0"/>
              </a:rPr>
              <a:t>path: It is a string, Buffer, URL, or file description integer that denotes the path of the file where it has to be written. Using a file descriptor will make it behave similarly to </a:t>
            </a:r>
            <a:r>
              <a:rPr lang="en-US" b="1" dirty="0" err="1">
                <a:latin typeface="Times New Roman" panose="02020603050405020304" pitchFamily="18" charset="0"/>
                <a:cs typeface="Times New Roman" panose="02020603050405020304" pitchFamily="18" charset="0"/>
              </a:rPr>
              <a:t>fs.write</a:t>
            </a:r>
            <a:r>
              <a:rPr lang="en-US" b="1" dirty="0">
                <a:latin typeface="Times New Roman" panose="02020603050405020304" pitchFamily="18" charset="0"/>
                <a:cs typeface="Times New Roman" panose="02020603050405020304" pitchFamily="18" charset="0"/>
              </a:rPr>
              <a:t>() method.</a:t>
            </a:r>
          </a:p>
          <a:p>
            <a:pPr fontAlgn="base"/>
            <a:r>
              <a:rPr lang="en-US" b="1" dirty="0">
                <a:latin typeface="Times New Roman" panose="02020603050405020304" pitchFamily="18" charset="0"/>
                <a:cs typeface="Times New Roman" panose="02020603050405020304" pitchFamily="18" charset="0"/>
              </a:rPr>
              <a:t>data: It is a string, Buffer, </a:t>
            </a:r>
            <a:r>
              <a:rPr lang="en-US" b="1" dirty="0" err="1">
                <a:latin typeface="Times New Roman" panose="02020603050405020304" pitchFamily="18" charset="0"/>
                <a:cs typeface="Times New Roman" panose="02020603050405020304" pitchFamily="18" charset="0"/>
              </a:rPr>
              <a:t>TypedArray</a:t>
            </a:r>
            <a:r>
              <a:rPr lang="en-US" b="1" dirty="0">
                <a:latin typeface="Times New Roman" panose="02020603050405020304" pitchFamily="18" charset="0"/>
                <a:cs typeface="Times New Roman" panose="02020603050405020304" pitchFamily="18" charset="0"/>
              </a:rPr>
              <a:t>, or </a:t>
            </a:r>
            <a:r>
              <a:rPr lang="en-US" b="1" dirty="0" err="1">
                <a:latin typeface="Times New Roman" panose="02020603050405020304" pitchFamily="18" charset="0"/>
                <a:cs typeface="Times New Roman" panose="02020603050405020304" pitchFamily="18" charset="0"/>
              </a:rPr>
              <a:t>DataView</a:t>
            </a:r>
            <a:r>
              <a:rPr lang="en-US" b="1" dirty="0">
                <a:latin typeface="Times New Roman" panose="02020603050405020304" pitchFamily="18" charset="0"/>
                <a:cs typeface="Times New Roman" panose="02020603050405020304" pitchFamily="18" charset="0"/>
              </a:rPr>
              <a:t> that will be written to the file.</a:t>
            </a:r>
          </a:p>
          <a:p>
            <a:pPr fontAlgn="base"/>
            <a:r>
              <a:rPr lang="en-US" b="1" dirty="0">
                <a:latin typeface="Times New Roman" panose="02020603050405020304" pitchFamily="18" charset="0"/>
                <a:cs typeface="Times New Roman" panose="02020603050405020304" pitchFamily="18" charset="0"/>
              </a:rPr>
              <a:t>options: It is a string or object that can be used to specify optional parameters that will affect the output. It has three optional parameters:</a:t>
            </a:r>
          </a:p>
          <a:p>
            <a:pPr lvl="1" fontAlgn="base"/>
            <a:r>
              <a:rPr lang="en-US" b="1" dirty="0">
                <a:latin typeface="Times New Roman" panose="02020603050405020304" pitchFamily="18" charset="0"/>
                <a:cs typeface="Times New Roman" panose="02020603050405020304" pitchFamily="18" charset="0"/>
              </a:rPr>
              <a:t>encoding: It is a string value that specifies the encoding of the file. The default value is ‘utf8’.</a:t>
            </a:r>
          </a:p>
          <a:p>
            <a:pPr lvl="1" fontAlgn="base"/>
            <a:r>
              <a:rPr lang="en-US" b="1" dirty="0">
                <a:latin typeface="Times New Roman" panose="02020603050405020304" pitchFamily="18" charset="0"/>
                <a:cs typeface="Times New Roman" panose="02020603050405020304" pitchFamily="18" charset="0"/>
              </a:rPr>
              <a:t>mode: It is an integer value that specifies the file mode. The default value is 0o666.</a:t>
            </a:r>
          </a:p>
          <a:p>
            <a:pPr lvl="1" fontAlgn="base"/>
            <a:r>
              <a:rPr lang="en-US" b="1" dirty="0">
                <a:latin typeface="Times New Roman" panose="02020603050405020304" pitchFamily="18" charset="0"/>
                <a:cs typeface="Times New Roman" panose="02020603050405020304" pitchFamily="18" charset="0"/>
              </a:rPr>
              <a:t>flag: It is a string value that specifies the flag used while writing to the file. The default value is ‘w’.</a:t>
            </a:r>
          </a:p>
          <a:p>
            <a:pPr fontAlgn="base"/>
            <a:r>
              <a:rPr lang="en-US" b="1" dirty="0">
                <a:latin typeface="Times New Roman" panose="02020603050405020304" pitchFamily="18" charset="0"/>
                <a:cs typeface="Times New Roman" panose="02020603050405020304" pitchFamily="18" charset="0"/>
              </a:rPr>
              <a:t>callback: It is the function that would be called when the method is executed.</a:t>
            </a:r>
          </a:p>
          <a:p>
            <a:pPr lvl="1" fontAlgn="base"/>
            <a:r>
              <a:rPr lang="en-US" b="1" dirty="0">
                <a:latin typeface="Times New Roman" panose="02020603050405020304" pitchFamily="18" charset="0"/>
                <a:cs typeface="Times New Roman" panose="02020603050405020304" pitchFamily="18" charset="0"/>
              </a:rPr>
              <a:t>err: It is an error that would be thrown if the operation fails.</a:t>
            </a:r>
          </a:p>
          <a:p>
            <a:r>
              <a:rPr lang="en-US" dirty="0"/>
              <a:t> </a:t>
            </a: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Let us create a </a:t>
            </a:r>
            <a:r>
              <a:rPr lang="en-US" dirty="0" err="1">
                <a:latin typeface="Times New Roman" panose="02020603050405020304" pitchFamily="18" charset="0"/>
                <a:cs typeface="Times New Roman" panose="02020603050405020304" pitchFamily="18" charset="0"/>
              </a:rPr>
              <a:t>js</a:t>
            </a:r>
            <a:r>
              <a:rPr lang="en-US" dirty="0">
                <a:latin typeface="Times New Roman" panose="02020603050405020304" pitchFamily="18" charset="0"/>
                <a:cs typeface="Times New Roman" panose="02020603050405020304" pitchFamily="18" charset="0"/>
              </a:rPr>
              <a:t> file named </a:t>
            </a:r>
            <a:r>
              <a:rPr lang="en-US" b="1" dirty="0">
                <a:latin typeface="Times New Roman" panose="02020603050405020304" pitchFamily="18" charset="0"/>
                <a:cs typeface="Times New Roman" panose="02020603050405020304" pitchFamily="18" charset="0"/>
              </a:rPr>
              <a:t>main.js</a:t>
            </a:r>
            <a:r>
              <a:rPr lang="en-US" dirty="0">
                <a:latin typeface="Times New Roman" panose="02020603050405020304" pitchFamily="18" charset="0"/>
                <a:cs typeface="Times New Roman" panose="02020603050405020304" pitchFamily="18" charset="0"/>
              </a:rPr>
              <a:t> having the following code: </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25</a:t>
            </a:fld>
            <a:endParaRPr lang="en-IN"/>
          </a:p>
        </p:txBody>
      </p:sp>
    </p:spTree>
    <p:extLst>
      <p:ext uri="{BB962C8B-B14F-4D97-AF65-F5344CB8AC3E}">
        <p14:creationId xmlns:p14="http://schemas.microsoft.com/office/powerpoint/2010/main" val="4225454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88536"/>
            <a:ext cx="11260279" cy="6023727"/>
          </a:xfrm>
        </p:spPr>
        <p:txBody>
          <a:bodyPr>
            <a:normAutofit fontScale="92500" lnSpcReduction="20000"/>
          </a:bodyPr>
          <a:lstStyle/>
          <a:p>
            <a:r>
              <a:rPr lang="en-IN" b="1" dirty="0" err="1">
                <a:latin typeface="Times New Roman" panose="02020603050405020304" pitchFamily="18" charset="0"/>
                <a:cs typeface="Times New Roman" panose="02020603050405020304" pitchFamily="18" charset="0"/>
              </a:rPr>
              <a:t>var</a:t>
            </a:r>
            <a:r>
              <a:rPr lang="en-IN" b="1" dirty="0">
                <a:latin typeface="Times New Roman" panose="02020603050405020304" pitchFamily="18" charset="0"/>
                <a:cs typeface="Times New Roman" panose="02020603050405020304" pitchFamily="18" charset="0"/>
              </a:rPr>
              <a:t> fs = require("fs");</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console.log("writing into existing file");</a:t>
            </a:r>
          </a:p>
          <a:p>
            <a:r>
              <a:rPr lang="en-IN" b="1" dirty="0" err="1">
                <a:latin typeface="Times New Roman" panose="02020603050405020304" pitchFamily="18" charset="0"/>
                <a:cs typeface="Times New Roman" panose="02020603050405020304" pitchFamily="18" charset="0"/>
              </a:rPr>
              <a:t>fs.writeFile</a:t>
            </a:r>
            <a:r>
              <a:rPr lang="en-IN" b="1" dirty="0">
                <a:latin typeface="Times New Roman" panose="02020603050405020304" pitchFamily="18" charset="0"/>
                <a:cs typeface="Times New Roman" panose="02020603050405020304" pitchFamily="18" charset="0"/>
              </a:rPr>
              <a:t>('input.txt', 'Geeks For Geeks', function(err) {</a:t>
            </a:r>
          </a:p>
          <a:p>
            <a:r>
              <a:rPr lang="en-IN" b="1" dirty="0">
                <a:latin typeface="Times New Roman" panose="02020603050405020304" pitchFamily="18" charset="0"/>
                <a:cs typeface="Times New Roman" panose="02020603050405020304" pitchFamily="18" charset="0"/>
              </a:rPr>
              <a:t>if (err) {</a:t>
            </a:r>
          </a:p>
          <a:p>
            <a:r>
              <a:rPr lang="en-IN" b="1" dirty="0">
                <a:latin typeface="Times New Roman" panose="02020603050405020304" pitchFamily="18" charset="0"/>
                <a:cs typeface="Times New Roman" panose="02020603050405020304" pitchFamily="18" charset="0"/>
              </a:rPr>
              <a:t>	return </a:t>
            </a:r>
            <a:r>
              <a:rPr lang="en-IN" b="1" dirty="0" err="1">
                <a:latin typeface="Times New Roman" panose="02020603050405020304" pitchFamily="18" charset="0"/>
                <a:cs typeface="Times New Roman" panose="02020603050405020304" pitchFamily="18" charset="0"/>
              </a:rPr>
              <a:t>console.error</a:t>
            </a:r>
            <a:r>
              <a:rPr lang="en-IN" b="1" dirty="0">
                <a:latin typeface="Times New Roman" panose="02020603050405020304" pitchFamily="18" charset="0"/>
                <a:cs typeface="Times New Roman" panose="02020603050405020304" pitchFamily="18" charset="0"/>
              </a:rPr>
              <a:t>(err);</a:t>
            </a:r>
          </a:p>
          <a:p>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console.log("Data written successfully!");</a:t>
            </a:r>
          </a:p>
          <a:p>
            <a:r>
              <a:rPr lang="en-IN" b="1" dirty="0">
                <a:latin typeface="Times New Roman" panose="02020603050405020304" pitchFamily="18" charset="0"/>
                <a:cs typeface="Times New Roman" panose="02020603050405020304" pitchFamily="18" charset="0"/>
              </a:rPr>
              <a:t>console.log("Let's read newly written data");</a:t>
            </a:r>
          </a:p>
          <a:p>
            <a:r>
              <a:rPr lang="en-IN" b="1" dirty="0">
                <a:latin typeface="Times New Roman" panose="02020603050405020304" pitchFamily="18" charset="0"/>
                <a:cs typeface="Times New Roman" panose="02020603050405020304" pitchFamily="18" charset="0"/>
              </a:rPr>
              <a:t>	</a:t>
            </a:r>
          </a:p>
          <a:p>
            <a:r>
              <a:rPr lang="en-IN" b="1" dirty="0" err="1">
                <a:latin typeface="Times New Roman" panose="02020603050405020304" pitchFamily="18" charset="0"/>
                <a:cs typeface="Times New Roman" panose="02020603050405020304" pitchFamily="18" charset="0"/>
              </a:rPr>
              <a:t>fs.readFile</a:t>
            </a:r>
            <a:r>
              <a:rPr lang="en-IN" b="1" dirty="0">
                <a:latin typeface="Times New Roman" panose="02020603050405020304" pitchFamily="18" charset="0"/>
                <a:cs typeface="Times New Roman" panose="02020603050405020304" pitchFamily="18" charset="0"/>
              </a:rPr>
              <a:t>('input.txt', function (err, data) {</a:t>
            </a:r>
          </a:p>
          <a:p>
            <a:r>
              <a:rPr lang="en-IN" b="1" dirty="0">
                <a:latin typeface="Times New Roman" panose="02020603050405020304" pitchFamily="18" charset="0"/>
                <a:cs typeface="Times New Roman" panose="02020603050405020304" pitchFamily="18" charset="0"/>
              </a:rPr>
              <a:t>	if (err) {</a:t>
            </a:r>
          </a:p>
          <a:p>
            <a:r>
              <a:rPr lang="en-IN" b="1" dirty="0">
                <a:latin typeface="Times New Roman" panose="02020603050405020304" pitchFamily="18" charset="0"/>
                <a:cs typeface="Times New Roman" panose="02020603050405020304" pitchFamily="18" charset="0"/>
              </a:rPr>
              <a:t>		return </a:t>
            </a:r>
            <a:r>
              <a:rPr lang="en-IN" b="1" dirty="0" err="1">
                <a:latin typeface="Times New Roman" panose="02020603050405020304" pitchFamily="18" charset="0"/>
                <a:cs typeface="Times New Roman" panose="02020603050405020304" pitchFamily="18" charset="0"/>
              </a:rPr>
              <a:t>console.error</a:t>
            </a:r>
            <a:r>
              <a:rPr lang="en-IN" b="1" dirty="0">
                <a:latin typeface="Times New Roman" panose="02020603050405020304" pitchFamily="18" charset="0"/>
                <a:cs typeface="Times New Roman" panose="02020603050405020304" pitchFamily="18" charset="0"/>
              </a:rPr>
              <a:t>(err);</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console.log("Asynchronous read: " + </a:t>
            </a:r>
            <a:r>
              <a:rPr lang="en-IN" b="1" dirty="0" err="1">
                <a:latin typeface="Times New Roman" panose="02020603050405020304" pitchFamily="18" charset="0"/>
                <a:cs typeface="Times New Roman" panose="02020603050405020304" pitchFamily="18" charset="0"/>
              </a:rPr>
              <a:t>data.toString</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a:t>
            </a:r>
          </a:p>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26</a:t>
            </a:fld>
            <a:endParaRPr lang="en-IN"/>
          </a:p>
        </p:txBody>
      </p:sp>
    </p:spTree>
    <p:extLst>
      <p:ext uri="{BB962C8B-B14F-4D97-AF65-F5344CB8AC3E}">
        <p14:creationId xmlns:p14="http://schemas.microsoft.com/office/powerpoint/2010/main" val="652556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292231"/>
            <a:ext cx="11260279" cy="6095942"/>
          </a:xfrm>
        </p:spPr>
        <p:txBody>
          <a:bodyPr/>
          <a:lstStyle/>
          <a:p>
            <a:r>
              <a:rPr lang="en-US" b="1" dirty="0">
                <a:latin typeface="Times New Roman" panose="02020603050405020304" pitchFamily="18" charset="0"/>
                <a:cs typeface="Times New Roman" panose="02020603050405020304" pitchFamily="18" charset="0"/>
              </a:rPr>
              <a:t>Appending to a File: The </a:t>
            </a:r>
            <a:r>
              <a:rPr lang="en-US" b="1" dirty="0" err="1">
                <a:latin typeface="Times New Roman" panose="02020603050405020304" pitchFamily="18" charset="0"/>
                <a:cs typeface="Times New Roman" panose="02020603050405020304" pitchFamily="18" charset="0"/>
              </a:rPr>
              <a:t>fs.appendFile</a:t>
            </a:r>
            <a:r>
              <a:rPr lang="en-US" b="1" dirty="0">
                <a:latin typeface="Times New Roman" panose="02020603050405020304" pitchFamily="18" charset="0"/>
                <a:cs typeface="Times New Roman" panose="02020603050405020304" pitchFamily="18" charset="0"/>
              </a:rPr>
              <a:t>() method is used to synchronously append the data to the file. </a:t>
            </a:r>
            <a:endParaRPr lang="en-US" b="1" dirty="0" smtClean="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Syntax</a:t>
            </a:r>
            <a:r>
              <a:rPr lang="en-IN" b="1" dirty="0" smtClean="0">
                <a:latin typeface="Times New Roman" panose="02020603050405020304" pitchFamily="18" charset="0"/>
                <a:cs typeface="Times New Roman" panose="02020603050405020304" pitchFamily="18" charset="0"/>
              </a:rPr>
              <a:t>:</a:t>
            </a:r>
          </a:p>
          <a:p>
            <a:r>
              <a:rPr lang="en-IN" b="1" dirty="0" err="1">
                <a:latin typeface="Times New Roman" panose="02020603050405020304" pitchFamily="18" charset="0"/>
                <a:cs typeface="Times New Roman" panose="02020603050405020304" pitchFamily="18" charset="0"/>
              </a:rPr>
              <a:t>fs.appendFile</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filepath</a:t>
            </a:r>
            <a:r>
              <a:rPr lang="en-IN" b="1" dirty="0">
                <a:latin typeface="Times New Roman" panose="02020603050405020304" pitchFamily="18" charset="0"/>
                <a:cs typeface="Times New Roman" panose="02020603050405020304" pitchFamily="18" charset="0"/>
              </a:rPr>
              <a:t>, data, options, </a:t>
            </a:r>
            <a:r>
              <a:rPr lang="en-IN" b="1" dirty="0" err="1">
                <a:latin typeface="Times New Roman" panose="02020603050405020304" pitchFamily="18" charset="0"/>
                <a:cs typeface="Times New Roman" panose="02020603050405020304" pitchFamily="18" charset="0"/>
              </a:rPr>
              <a:t>callback</a:t>
            </a:r>
            <a:r>
              <a:rPr lang="en-IN" b="1" dirty="0" smtClean="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                   OR</a:t>
            </a:r>
          </a:p>
          <a:p>
            <a:r>
              <a:rPr lang="en-IN" b="1" dirty="0" err="1">
                <a:latin typeface="Times New Roman" panose="02020603050405020304" pitchFamily="18" charset="0"/>
                <a:cs typeface="Times New Roman" panose="02020603050405020304" pitchFamily="18" charset="0"/>
              </a:rPr>
              <a:t>fs.appendFileSync</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filepath</a:t>
            </a:r>
            <a:r>
              <a:rPr lang="en-IN" b="1" dirty="0">
                <a:latin typeface="Times New Roman" panose="02020603050405020304" pitchFamily="18" charset="0"/>
                <a:cs typeface="Times New Roman" panose="02020603050405020304" pitchFamily="18" charset="0"/>
              </a:rPr>
              <a:t>, data, options</a:t>
            </a:r>
            <a:r>
              <a:rPr lang="en-IN" b="1" dirty="0" smtClean="0">
                <a:latin typeface="Times New Roman" panose="02020603050405020304" pitchFamily="18" charset="0"/>
                <a:cs typeface="Times New Roman" panose="02020603050405020304" pitchFamily="18" charset="0"/>
              </a:rPr>
              <a:t>);</a:t>
            </a:r>
          </a:p>
          <a:p>
            <a:pPr fontAlgn="base"/>
            <a:r>
              <a:rPr lang="en-US" b="1" dirty="0">
                <a:latin typeface="Times New Roman" panose="02020603050405020304" pitchFamily="18" charset="0"/>
                <a:cs typeface="Times New Roman" panose="02020603050405020304" pitchFamily="18" charset="0"/>
              </a:rPr>
              <a:t>Parameters:</a:t>
            </a:r>
          </a:p>
          <a:p>
            <a:pPr fontAlgn="base"/>
            <a:r>
              <a:rPr lang="en-US" b="1" dirty="0" err="1">
                <a:latin typeface="Times New Roman" panose="02020603050405020304" pitchFamily="18" charset="0"/>
                <a:cs typeface="Times New Roman" panose="02020603050405020304" pitchFamily="18" charset="0"/>
              </a:rPr>
              <a:t>filepath</a:t>
            </a:r>
            <a:r>
              <a:rPr lang="en-US" b="1" dirty="0">
                <a:latin typeface="Times New Roman" panose="02020603050405020304" pitchFamily="18" charset="0"/>
                <a:cs typeface="Times New Roman" panose="02020603050405020304" pitchFamily="18" charset="0"/>
              </a:rPr>
              <a:t>: It is a String that specifies the file path.</a:t>
            </a:r>
          </a:p>
          <a:p>
            <a:pPr fontAlgn="base"/>
            <a:r>
              <a:rPr lang="en-US" b="1" dirty="0">
                <a:latin typeface="Times New Roman" panose="02020603050405020304" pitchFamily="18" charset="0"/>
                <a:cs typeface="Times New Roman" panose="02020603050405020304" pitchFamily="18" charset="0"/>
              </a:rPr>
              <a:t>data: It is mandatory and it contains the data that you append to the file.</a:t>
            </a:r>
          </a:p>
          <a:p>
            <a:pPr fontAlgn="base"/>
            <a:r>
              <a:rPr lang="en-US" b="1" dirty="0">
                <a:latin typeface="Times New Roman" panose="02020603050405020304" pitchFamily="18" charset="0"/>
                <a:cs typeface="Times New Roman" panose="02020603050405020304" pitchFamily="18" charset="0"/>
              </a:rPr>
              <a:t>options: It is an optional parameter that specifies the encoding/mode/flag.</a:t>
            </a:r>
          </a:p>
          <a:p>
            <a:pPr fontAlgn="base"/>
            <a:r>
              <a:rPr lang="en-US" b="1" dirty="0">
                <a:latin typeface="Times New Roman" panose="02020603050405020304" pitchFamily="18" charset="0"/>
                <a:cs typeface="Times New Roman" panose="02020603050405020304" pitchFamily="18" charset="0"/>
              </a:rPr>
              <a:t>Callback: Function is mandatory and is called when appending data to file is completed</a:t>
            </a:r>
            <a:r>
              <a:rPr lang="en-US" b="1" dirty="0" smtClean="0">
                <a:latin typeface="Times New Roman" panose="02020603050405020304" pitchFamily="18" charset="0"/>
                <a:cs typeface="Times New Roman" panose="02020603050405020304" pitchFamily="18" charset="0"/>
              </a:rPr>
              <a:t>.</a:t>
            </a:r>
          </a:p>
          <a:p>
            <a:pPr fontAlgn="base"/>
            <a:endParaRPr lang="en-US" b="1" dirty="0">
              <a:latin typeface="Times New Roman" panose="02020603050405020304" pitchFamily="18" charset="0"/>
              <a:cs typeface="Times New Roman" panose="02020603050405020304" pitchFamily="18" charset="0"/>
            </a:endParaRPr>
          </a:p>
          <a:p>
            <a:pPr fontAlgn="base"/>
            <a:r>
              <a:rPr lang="en-US" b="1" dirty="0">
                <a:latin typeface="Times New Roman" panose="02020603050405020304" pitchFamily="18" charset="0"/>
                <a:cs typeface="Times New Roman" panose="02020603050405020304" pitchFamily="18" charset="0"/>
              </a:rPr>
              <a:t>Example 1: Let us create a </a:t>
            </a:r>
            <a:r>
              <a:rPr lang="en-US" b="1" dirty="0" err="1">
                <a:latin typeface="Times New Roman" panose="02020603050405020304" pitchFamily="18" charset="0"/>
                <a:cs typeface="Times New Roman" panose="02020603050405020304" pitchFamily="18" charset="0"/>
              </a:rPr>
              <a:t>js</a:t>
            </a:r>
            <a:r>
              <a:rPr lang="en-US" b="1" dirty="0">
                <a:latin typeface="Times New Roman" panose="02020603050405020304" pitchFamily="18" charset="0"/>
                <a:cs typeface="Times New Roman" panose="02020603050405020304" pitchFamily="18" charset="0"/>
              </a:rPr>
              <a:t> file named main.js having the following code: </a:t>
            </a:r>
          </a:p>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27</a:t>
            </a:fld>
            <a:endParaRPr lang="en-IN"/>
          </a:p>
        </p:txBody>
      </p:sp>
    </p:spTree>
    <p:extLst>
      <p:ext uri="{BB962C8B-B14F-4D97-AF65-F5344CB8AC3E}">
        <p14:creationId xmlns:p14="http://schemas.microsoft.com/office/powerpoint/2010/main" val="4076744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301658"/>
            <a:ext cx="11260279" cy="5392131"/>
          </a:xfrm>
        </p:spPr>
        <p:txBody>
          <a:bodyPr>
            <a:normAutofit lnSpcReduction="10000"/>
          </a:bodyPr>
          <a:lstStyle/>
          <a:p>
            <a:r>
              <a:rPr lang="en-IN" b="1" dirty="0" err="1">
                <a:latin typeface="Times New Roman" panose="02020603050405020304" pitchFamily="18" charset="0"/>
                <a:cs typeface="Times New Roman" panose="02020603050405020304" pitchFamily="18" charset="0"/>
              </a:rPr>
              <a:t>var</a:t>
            </a:r>
            <a:r>
              <a:rPr lang="en-IN" b="1" dirty="0">
                <a:latin typeface="Times New Roman" panose="02020603050405020304" pitchFamily="18" charset="0"/>
                <a:cs typeface="Times New Roman" panose="02020603050405020304" pitchFamily="18" charset="0"/>
              </a:rPr>
              <a:t> fs = require('fs');</a:t>
            </a:r>
          </a:p>
          <a:p>
            <a:endParaRPr lang="en-IN" b="1" dirty="0">
              <a:latin typeface="Times New Roman" panose="02020603050405020304" pitchFamily="18" charset="0"/>
              <a:cs typeface="Times New Roman" panose="02020603050405020304" pitchFamily="18" charset="0"/>
            </a:endParaRPr>
          </a:p>
          <a:p>
            <a:r>
              <a:rPr lang="en-IN" b="1" dirty="0" err="1">
                <a:latin typeface="Times New Roman" panose="02020603050405020304" pitchFamily="18" charset="0"/>
                <a:cs typeface="Times New Roman" panose="02020603050405020304" pitchFamily="18" charset="0"/>
              </a:rPr>
              <a:t>var</a:t>
            </a:r>
            <a:r>
              <a:rPr lang="en-IN" b="1" dirty="0">
                <a:latin typeface="Times New Roman" panose="02020603050405020304" pitchFamily="18" charset="0"/>
                <a:cs typeface="Times New Roman" panose="02020603050405020304" pitchFamily="18" charset="0"/>
              </a:rPr>
              <a:t> data = "\</a:t>
            </a:r>
            <a:r>
              <a:rPr lang="en-IN" b="1" dirty="0" err="1">
                <a:latin typeface="Times New Roman" panose="02020603050405020304" pitchFamily="18" charset="0"/>
                <a:cs typeface="Times New Roman" panose="02020603050405020304" pitchFamily="18" charset="0"/>
              </a:rPr>
              <a:t>nLearn</a:t>
            </a:r>
            <a:r>
              <a:rPr lang="en-IN" b="1" dirty="0">
                <a:latin typeface="Times New Roman" panose="02020603050405020304" pitchFamily="18" charset="0"/>
                <a:cs typeface="Times New Roman" panose="02020603050405020304" pitchFamily="18" charset="0"/>
              </a:rPr>
              <a:t> Node.js";</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Append data to file</a:t>
            </a:r>
          </a:p>
          <a:p>
            <a:r>
              <a:rPr lang="en-IN" b="1" dirty="0" err="1">
                <a:latin typeface="Times New Roman" panose="02020603050405020304" pitchFamily="18" charset="0"/>
                <a:cs typeface="Times New Roman" panose="02020603050405020304" pitchFamily="18" charset="0"/>
              </a:rPr>
              <a:t>fs.appendFile</a:t>
            </a:r>
            <a:r>
              <a:rPr lang="en-IN" b="1" dirty="0">
                <a:latin typeface="Times New Roman" panose="02020603050405020304" pitchFamily="18" charset="0"/>
                <a:cs typeface="Times New Roman" panose="02020603050405020304" pitchFamily="18" charset="0"/>
              </a:rPr>
              <a:t>('input.txt', data, 'utf8',</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 </a:t>
            </a:r>
            <a:r>
              <a:rPr lang="en-IN" b="1" dirty="0" err="1">
                <a:latin typeface="Times New Roman" panose="02020603050405020304" pitchFamily="18" charset="0"/>
                <a:cs typeface="Times New Roman" panose="02020603050405020304" pitchFamily="18" charset="0"/>
              </a:rPr>
              <a:t>Callback</a:t>
            </a:r>
            <a:r>
              <a:rPr lang="en-IN" b="1" dirty="0">
                <a:latin typeface="Times New Roman" panose="02020603050405020304" pitchFamily="18" charset="0"/>
                <a:cs typeface="Times New Roman" panose="02020603050405020304" pitchFamily="18" charset="0"/>
              </a:rPr>
              <a:t> function</a:t>
            </a:r>
          </a:p>
          <a:p>
            <a:r>
              <a:rPr lang="en-IN" b="1" dirty="0">
                <a:latin typeface="Times New Roman" panose="02020603050405020304" pitchFamily="18" charset="0"/>
                <a:cs typeface="Times New Roman" panose="02020603050405020304" pitchFamily="18" charset="0"/>
              </a:rPr>
              <a:t>	function(err) { </a:t>
            </a:r>
          </a:p>
          <a:p>
            <a:r>
              <a:rPr lang="en-IN" b="1" dirty="0">
                <a:latin typeface="Times New Roman" panose="02020603050405020304" pitchFamily="18" charset="0"/>
                <a:cs typeface="Times New Roman" panose="02020603050405020304" pitchFamily="18" charset="0"/>
              </a:rPr>
              <a:t>		if (err) throw err;</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 If no error</a:t>
            </a:r>
          </a:p>
          <a:p>
            <a:r>
              <a:rPr lang="en-IN" b="1" dirty="0">
                <a:latin typeface="Times New Roman" panose="02020603050405020304" pitchFamily="18" charset="0"/>
                <a:cs typeface="Times New Roman" panose="02020603050405020304" pitchFamily="18" charset="0"/>
              </a:rPr>
              <a:t>		console.log("Data is appended to file successfully.")</a:t>
            </a:r>
          </a:p>
          <a:p>
            <a:r>
              <a:rPr lang="en-IN" b="1" dirty="0">
                <a:latin typeface="Times New Roman" panose="02020603050405020304" pitchFamily="18" charset="0"/>
                <a:cs typeface="Times New Roman" panose="02020603050405020304" pitchFamily="18" charset="0"/>
              </a:rPr>
              <a:t>});</a:t>
            </a:r>
          </a:p>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28</a:t>
            </a:fld>
            <a:endParaRPr lang="en-IN"/>
          </a:p>
        </p:txBody>
      </p:sp>
    </p:spTree>
    <p:extLst>
      <p:ext uri="{BB962C8B-B14F-4D97-AF65-F5344CB8AC3E}">
        <p14:creationId xmlns:p14="http://schemas.microsoft.com/office/powerpoint/2010/main" val="660138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226243"/>
            <a:ext cx="11260279" cy="5250730"/>
          </a:xfrm>
        </p:spPr>
        <p:txBody>
          <a:bodyPr/>
          <a:lstStyle/>
          <a:p>
            <a:r>
              <a:rPr lang="en-US" b="1" dirty="0" smtClean="0">
                <a:latin typeface="Times New Roman" panose="02020603050405020304" pitchFamily="18" charset="0"/>
                <a:cs typeface="Times New Roman" panose="02020603050405020304" pitchFamily="18" charset="0"/>
              </a:rPr>
              <a:t>Example </a:t>
            </a:r>
            <a:r>
              <a:rPr lang="en-US" b="1" dirty="0">
                <a:latin typeface="Times New Roman" panose="02020603050405020304" pitchFamily="18" charset="0"/>
                <a:cs typeface="Times New Roman" panose="02020603050405020304" pitchFamily="18" charset="0"/>
              </a:rPr>
              <a:t>1: For synchronously </a:t>
            </a:r>
            <a:r>
              <a:rPr lang="en-US" b="1" dirty="0" smtClean="0">
                <a:latin typeface="Times New Roman" panose="02020603050405020304" pitchFamily="18" charset="0"/>
                <a:cs typeface="Times New Roman" panose="02020603050405020304" pitchFamily="18" charset="0"/>
              </a:rPr>
              <a:t>appending</a:t>
            </a:r>
          </a:p>
          <a:p>
            <a:endParaRPr lang="en-IN" b="1" dirty="0" smtClean="0">
              <a:latin typeface="Times New Roman" panose="02020603050405020304" pitchFamily="18" charset="0"/>
              <a:cs typeface="Times New Roman" panose="02020603050405020304" pitchFamily="18" charset="0"/>
            </a:endParaRPr>
          </a:p>
          <a:p>
            <a:r>
              <a:rPr lang="en-IN" b="1" dirty="0" err="1" smtClean="0">
                <a:latin typeface="Times New Roman" panose="02020603050405020304" pitchFamily="18" charset="0"/>
                <a:cs typeface="Times New Roman" panose="02020603050405020304" pitchFamily="18" charset="0"/>
              </a:rPr>
              <a:t>var</a:t>
            </a:r>
            <a:r>
              <a:rPr lang="en-IN" b="1" dirty="0" smtClean="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fs = require('fs');</a:t>
            </a:r>
          </a:p>
          <a:p>
            <a:endParaRPr lang="en-IN" b="1" dirty="0">
              <a:latin typeface="Times New Roman" panose="02020603050405020304" pitchFamily="18" charset="0"/>
              <a:cs typeface="Times New Roman" panose="02020603050405020304" pitchFamily="18" charset="0"/>
            </a:endParaRPr>
          </a:p>
          <a:p>
            <a:r>
              <a:rPr lang="en-IN" b="1" dirty="0" err="1">
                <a:latin typeface="Times New Roman" panose="02020603050405020304" pitchFamily="18" charset="0"/>
                <a:cs typeface="Times New Roman" panose="02020603050405020304" pitchFamily="18" charset="0"/>
              </a:rPr>
              <a:t>var</a:t>
            </a:r>
            <a:r>
              <a:rPr lang="en-IN" b="1" dirty="0">
                <a:latin typeface="Times New Roman" panose="02020603050405020304" pitchFamily="18" charset="0"/>
                <a:cs typeface="Times New Roman" panose="02020603050405020304" pitchFamily="18" charset="0"/>
              </a:rPr>
              <a:t> data = "\</a:t>
            </a:r>
            <a:r>
              <a:rPr lang="en-IN" b="1" dirty="0" err="1">
                <a:latin typeface="Times New Roman" panose="02020603050405020304" pitchFamily="18" charset="0"/>
                <a:cs typeface="Times New Roman" panose="02020603050405020304" pitchFamily="18" charset="0"/>
              </a:rPr>
              <a:t>nLearn</a:t>
            </a:r>
            <a:r>
              <a:rPr lang="en-IN" b="1" dirty="0">
                <a:latin typeface="Times New Roman" panose="02020603050405020304" pitchFamily="18" charset="0"/>
                <a:cs typeface="Times New Roman" panose="02020603050405020304" pitchFamily="18" charset="0"/>
              </a:rPr>
              <a:t> Node.js";</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Append data to file</a:t>
            </a:r>
          </a:p>
          <a:p>
            <a:r>
              <a:rPr lang="en-IN" b="1" dirty="0" err="1">
                <a:latin typeface="Times New Roman" panose="02020603050405020304" pitchFamily="18" charset="0"/>
                <a:cs typeface="Times New Roman" panose="02020603050405020304" pitchFamily="18" charset="0"/>
              </a:rPr>
              <a:t>fs.appendFileSync</a:t>
            </a:r>
            <a:r>
              <a:rPr lang="en-IN" b="1" dirty="0">
                <a:latin typeface="Times New Roman" panose="02020603050405020304" pitchFamily="18" charset="0"/>
                <a:cs typeface="Times New Roman" panose="02020603050405020304" pitchFamily="18" charset="0"/>
              </a:rPr>
              <a:t>('input.txt', data, 'utf8');</a:t>
            </a:r>
          </a:p>
          <a:p>
            <a:r>
              <a:rPr lang="en-IN" b="1" dirty="0">
                <a:latin typeface="Times New Roman" panose="02020603050405020304" pitchFamily="18" charset="0"/>
                <a:cs typeface="Times New Roman" panose="02020603050405020304" pitchFamily="18" charset="0"/>
              </a:rPr>
              <a:t>console.log("Data is appended to file successfully</a:t>
            </a:r>
            <a:r>
              <a:rPr lang="en-IN" b="1" dirty="0" smtClean="0">
                <a:latin typeface="Times New Roman" panose="02020603050405020304" pitchFamily="18" charset="0"/>
                <a:cs typeface="Times New Roman" panose="02020603050405020304" pitchFamily="18" charset="0"/>
              </a:rPr>
              <a:t>.")</a:t>
            </a:r>
          </a:p>
          <a:p>
            <a:endParaRPr lang="en-IN" dirty="0"/>
          </a:p>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29</a:t>
            </a:fld>
            <a:endParaRPr lang="en-IN"/>
          </a:p>
        </p:txBody>
      </p:sp>
    </p:spTree>
    <p:extLst>
      <p:ext uri="{BB962C8B-B14F-4D97-AF65-F5344CB8AC3E}">
        <p14:creationId xmlns:p14="http://schemas.microsoft.com/office/powerpoint/2010/main" val="3871097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5650459"/>
          </a:xfrm>
        </p:spPr>
        <p:txBody>
          <a:bodyPr/>
          <a:lstStyle/>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libraries in Node.js are written using non-blocking paradigms, making blocking behavior the exception rather than the norm</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When Node.js performs an I/O operation, like reading from the network, accessing a database or the </a:t>
            </a:r>
            <a:r>
              <a:rPr lang="en-US" b="1" dirty="0" err="1">
                <a:latin typeface="Times New Roman" panose="02020603050405020304" pitchFamily="18" charset="0"/>
                <a:cs typeface="Times New Roman" panose="02020603050405020304" pitchFamily="18" charset="0"/>
              </a:rPr>
              <a:t>filesystem</a:t>
            </a:r>
            <a:r>
              <a:rPr lang="en-US" b="1" dirty="0">
                <a:latin typeface="Times New Roman" panose="02020603050405020304" pitchFamily="18" charset="0"/>
                <a:cs typeface="Times New Roman" panose="02020603050405020304" pitchFamily="18" charset="0"/>
              </a:rPr>
              <a:t>, instead of blocking the thread and wasting CPU cycles waiting, Node.js will resume the operations when the response comes back</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This allows Node.js to handle thousands of concurrent connections with a single server without introducing the burden of managing thread concurrency, which could be a significant source of bugs</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Node.js has a unique advantage because millions of frontend developers that write JavaScript for the browser are now able to write the server-side code in addition to the client-side code without the need to learn a completely different language</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 Node.js the new ECMAScript standards can be used without problems, as you don't have to wait for all your users to update their </a:t>
            </a:r>
            <a:r>
              <a:rPr lang="en-US" b="1" dirty="0" smtClean="0">
                <a:latin typeface="Times New Roman" panose="02020603050405020304" pitchFamily="18" charset="0"/>
                <a:cs typeface="Times New Roman" panose="02020603050405020304" pitchFamily="18" charset="0"/>
              </a:rPr>
              <a:t>browsers.</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3</a:t>
            </a:fld>
            <a:endParaRPr lang="en-IN"/>
          </a:p>
        </p:txBody>
      </p:sp>
    </p:spTree>
    <p:extLst>
      <p:ext uri="{BB962C8B-B14F-4D97-AF65-F5344CB8AC3E}">
        <p14:creationId xmlns:p14="http://schemas.microsoft.com/office/powerpoint/2010/main" val="19062642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79109"/>
            <a:ext cx="11260279" cy="5986021"/>
          </a:xfrm>
        </p:spPr>
        <p:txBody>
          <a:bodyPr>
            <a:normAutofit/>
          </a:bodyPr>
          <a:lstStyle/>
          <a:p>
            <a:r>
              <a:rPr lang="en-US" b="1" dirty="0">
                <a:latin typeface="Times New Roman" panose="02020603050405020304" pitchFamily="18" charset="0"/>
                <a:cs typeface="Times New Roman" panose="02020603050405020304" pitchFamily="18" charset="0"/>
              </a:rPr>
              <a:t>There are different ways to handle operations in Node or JavaScript. For asynchronous execution, different processes run simultaneously and are handled once the result of each process is available. There are different ways to handle the asynchronous code in Node or in JavaScript which are</a:t>
            </a:r>
            <a:r>
              <a:rPr lang="en-US" b="1"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Promises</a:t>
            </a:r>
          </a:p>
          <a:p>
            <a:r>
              <a:rPr lang="en-US" b="1" dirty="0" err="1">
                <a:latin typeface="Times New Roman" panose="02020603050405020304" pitchFamily="18" charset="0"/>
                <a:cs typeface="Times New Roman" panose="02020603050405020304" pitchFamily="18" charset="0"/>
              </a:rPr>
              <a:t>Async</a:t>
            </a:r>
            <a:r>
              <a:rPr lang="en-US" b="1" dirty="0">
                <a:latin typeface="Times New Roman" panose="02020603050405020304" pitchFamily="18" charset="0"/>
                <a:cs typeface="Times New Roman" panose="02020603050405020304" pitchFamily="18" charset="0"/>
              </a:rPr>
              <a:t>/Await</a:t>
            </a:r>
          </a:p>
          <a:p>
            <a:r>
              <a:rPr lang="en-US" b="1" dirty="0">
                <a:latin typeface="Times New Roman" panose="02020603050405020304" pitchFamily="18" charset="0"/>
                <a:cs typeface="Times New Roman" panose="02020603050405020304" pitchFamily="18" charset="0"/>
              </a:rPr>
              <a:t>Difference Between Promise and </a:t>
            </a:r>
            <a:r>
              <a:rPr lang="en-US" b="1" dirty="0" err="1" smtClean="0">
                <a:latin typeface="Times New Roman" panose="02020603050405020304" pitchFamily="18" charset="0"/>
                <a:cs typeface="Times New Roman" panose="02020603050405020304" pitchFamily="18" charset="0"/>
              </a:rPr>
              <a:t>Async</a:t>
            </a:r>
            <a:r>
              <a:rPr lang="en-US" b="1" dirty="0" smtClean="0">
                <a:latin typeface="Times New Roman" panose="02020603050405020304" pitchFamily="18" charset="0"/>
                <a:cs typeface="Times New Roman" panose="02020603050405020304" pitchFamily="18" charset="0"/>
              </a:rPr>
              <a:t>/Await</a:t>
            </a:r>
          </a:p>
          <a:p>
            <a:r>
              <a:rPr lang="en-US" b="1" dirty="0">
                <a:latin typeface="Times New Roman" panose="02020603050405020304" pitchFamily="18" charset="0"/>
                <a:cs typeface="Times New Roman" panose="02020603050405020304" pitchFamily="18" charset="0"/>
              </a:rPr>
              <a:t>1. Promises:</a:t>
            </a:r>
          </a:p>
          <a:p>
            <a:r>
              <a:rPr lang="en-US" b="1" dirty="0">
                <a:latin typeface="Times New Roman" panose="02020603050405020304" pitchFamily="18" charset="0"/>
                <a:cs typeface="Times New Roman" panose="02020603050405020304" pitchFamily="18" charset="0"/>
              </a:rPr>
              <a:t>In Node, a Promise is akin to a real-life commitment, ensuring the execution of an asynchronous event and managing its aftermath through three states: pending, resolved, or rejected.</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Pending: Initial State, before the event has happened.</a:t>
            </a:r>
          </a:p>
          <a:p>
            <a:r>
              <a:rPr lang="en-US" b="1" dirty="0">
                <a:latin typeface="Times New Roman" panose="02020603050405020304" pitchFamily="18" charset="0"/>
                <a:cs typeface="Times New Roman" panose="02020603050405020304" pitchFamily="18" charset="0"/>
              </a:rPr>
              <a:t>Resolved: After the operation completed successfully.</a:t>
            </a:r>
          </a:p>
          <a:p>
            <a:r>
              <a:rPr lang="en-US" b="1" dirty="0">
                <a:latin typeface="Times New Roman" panose="02020603050405020304" pitchFamily="18" charset="0"/>
                <a:cs typeface="Times New Roman" panose="02020603050405020304" pitchFamily="18" charset="0"/>
              </a:rPr>
              <a:t>Rejected: If the operation had error during execution, the promise fails.</a:t>
            </a:r>
          </a:p>
          <a:p>
            <a:r>
              <a:rPr lang="en-US" b="1" dirty="0">
                <a:latin typeface="Times New Roman" panose="02020603050405020304" pitchFamily="18" charset="0"/>
                <a:cs typeface="Times New Roman" panose="02020603050405020304" pitchFamily="18" charset="0"/>
              </a:rPr>
              <a:t>Error Handling of Promises: To handle a resolved promise, use the .then() method, and for a rejected promise, use .catch(). To execute code after promise handling, use .finally(), ensuring the code within runs regardless of the promise state.</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30</a:t>
            </a:fld>
            <a:endParaRPr lang="en-IN"/>
          </a:p>
        </p:txBody>
      </p:sp>
    </p:spTree>
    <p:extLst>
      <p:ext uri="{BB962C8B-B14F-4D97-AF65-F5344CB8AC3E}">
        <p14:creationId xmlns:p14="http://schemas.microsoft.com/office/powerpoint/2010/main" val="2854267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13122"/>
            <a:ext cx="11260279" cy="6275051"/>
          </a:xfrm>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Example: During database server data retrieval, a Promise remains pending until successful data reception (resolved state) or unsuccessful retrieval (rejected state</a:t>
            </a:r>
            <a:r>
              <a:rPr lang="en-US" b="1" dirty="0" smtClean="0">
                <a:latin typeface="Times New Roman" panose="02020603050405020304" pitchFamily="18" charset="0"/>
                <a:cs typeface="Times New Roman" panose="02020603050405020304" pitchFamily="18" charset="0"/>
              </a:rPr>
              <a:t>).</a:t>
            </a:r>
          </a:p>
          <a:p>
            <a:endParaRPr lang="en-US" b="1" dirty="0" smtClean="0">
              <a:latin typeface="Times New Roman" panose="02020603050405020304" pitchFamily="18" charset="0"/>
              <a:cs typeface="Times New Roman" panose="02020603050405020304" pitchFamily="18" charset="0"/>
            </a:endParaRPr>
          </a:p>
          <a:p>
            <a:r>
              <a:rPr lang="en-IN" b="1" dirty="0" err="1">
                <a:latin typeface="Times New Roman" panose="02020603050405020304" pitchFamily="18" charset="0"/>
                <a:cs typeface="Times New Roman" panose="02020603050405020304" pitchFamily="18" charset="0"/>
              </a:rPr>
              <a:t>const</a:t>
            </a:r>
            <a:r>
              <a:rPr lang="en-IN" b="1" dirty="0">
                <a:latin typeface="Times New Roman" panose="02020603050405020304" pitchFamily="18" charset="0"/>
                <a:cs typeface="Times New Roman" panose="02020603050405020304" pitchFamily="18" charset="0"/>
              </a:rPr>
              <a:t> promise = new Promise(function (resolve, reject)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const</a:t>
            </a:r>
            <a:r>
              <a:rPr lang="en-IN" b="1" dirty="0">
                <a:latin typeface="Times New Roman" panose="02020603050405020304" pitchFamily="18" charset="0"/>
                <a:cs typeface="Times New Roman" panose="02020603050405020304" pitchFamily="18" charset="0"/>
              </a:rPr>
              <a:t> string1 = </a:t>
            </a:r>
            <a:r>
              <a:rPr lang="en-IN" b="1" dirty="0" smtClean="0">
                <a:latin typeface="Times New Roman" panose="02020603050405020304" pitchFamily="18" charset="0"/>
                <a:cs typeface="Times New Roman" panose="02020603050405020304" pitchFamily="18" charset="0"/>
              </a:rPr>
              <a:t>“</a:t>
            </a:r>
            <a:r>
              <a:rPr lang="en-IN" b="1" dirty="0" err="1" smtClean="0">
                <a:latin typeface="Times New Roman" panose="02020603050405020304" pitchFamily="18" charset="0"/>
                <a:cs typeface="Times New Roman" panose="02020603050405020304" pitchFamily="18" charset="0"/>
              </a:rPr>
              <a:t>devopstraining</a:t>
            </a:r>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const</a:t>
            </a:r>
            <a:r>
              <a:rPr lang="en-IN" b="1" dirty="0">
                <a:latin typeface="Times New Roman" panose="02020603050405020304" pitchFamily="18" charset="0"/>
                <a:cs typeface="Times New Roman" panose="02020603050405020304" pitchFamily="18" charset="0"/>
              </a:rPr>
              <a:t> string2 = </a:t>
            </a:r>
            <a:r>
              <a:rPr lang="en-IN" b="1" dirty="0" smtClean="0">
                <a:latin typeface="Times New Roman" panose="02020603050405020304" pitchFamily="18" charset="0"/>
                <a:cs typeface="Times New Roman" panose="02020603050405020304" pitchFamily="18" charset="0"/>
              </a:rPr>
              <a:t>“</a:t>
            </a:r>
            <a:r>
              <a:rPr lang="en-IN" b="1" dirty="0" err="1" smtClean="0">
                <a:latin typeface="Times New Roman" panose="02020603050405020304" pitchFamily="18" charset="0"/>
                <a:cs typeface="Times New Roman" panose="02020603050405020304" pitchFamily="18" charset="0"/>
              </a:rPr>
              <a:t>devopstraining</a:t>
            </a:r>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if (string1 === string2) {</a:t>
            </a:r>
          </a:p>
          <a:p>
            <a:r>
              <a:rPr lang="en-IN" b="1" dirty="0">
                <a:latin typeface="Times New Roman" panose="02020603050405020304" pitchFamily="18" charset="0"/>
                <a:cs typeface="Times New Roman" panose="02020603050405020304" pitchFamily="18" charset="0"/>
              </a:rPr>
              <a:t>		resolve();</a:t>
            </a:r>
          </a:p>
          <a:p>
            <a:r>
              <a:rPr lang="en-IN" b="1" dirty="0">
                <a:latin typeface="Times New Roman" panose="02020603050405020304" pitchFamily="18" charset="0"/>
                <a:cs typeface="Times New Roman" panose="02020603050405020304" pitchFamily="18" charset="0"/>
              </a:rPr>
              <a:t>	} else {</a:t>
            </a:r>
          </a:p>
          <a:p>
            <a:r>
              <a:rPr lang="en-IN" b="1" dirty="0">
                <a:latin typeface="Times New Roman" panose="02020603050405020304" pitchFamily="18" charset="0"/>
                <a:cs typeface="Times New Roman" panose="02020603050405020304" pitchFamily="18" charset="0"/>
              </a:rPr>
              <a:t>		reject();</a:t>
            </a:r>
          </a:p>
          <a:p>
            <a:r>
              <a:rPr lang="en-IN" b="1" dirty="0">
                <a:latin typeface="Times New Roman" panose="02020603050405020304" pitchFamily="18" charset="0"/>
                <a:cs typeface="Times New Roman" panose="02020603050405020304" pitchFamily="18" charset="0"/>
              </a:rPr>
              <a:t>	}</a:t>
            </a:r>
          </a:p>
          <a:p>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promise</a:t>
            </a:r>
          </a:p>
          <a:p>
            <a:r>
              <a:rPr lang="en-IN" b="1" dirty="0">
                <a:latin typeface="Times New Roman" panose="02020603050405020304" pitchFamily="18" charset="0"/>
                <a:cs typeface="Times New Roman" panose="02020603050405020304" pitchFamily="18" charset="0"/>
              </a:rPr>
              <a:t>	.then(function () {</a:t>
            </a:r>
          </a:p>
          <a:p>
            <a:r>
              <a:rPr lang="en-IN" b="1" dirty="0">
                <a:latin typeface="Times New Roman" panose="02020603050405020304" pitchFamily="18" charset="0"/>
                <a:cs typeface="Times New Roman" panose="02020603050405020304" pitchFamily="18" charset="0"/>
              </a:rPr>
              <a:t>		console.log("Promise resolved successfully");</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.catch(function () {</a:t>
            </a:r>
          </a:p>
          <a:p>
            <a:r>
              <a:rPr lang="en-IN" b="1" dirty="0">
                <a:latin typeface="Times New Roman" panose="02020603050405020304" pitchFamily="18" charset="0"/>
                <a:cs typeface="Times New Roman" panose="02020603050405020304" pitchFamily="18" charset="0"/>
              </a:rPr>
              <a:t>		console.log("Promise is rejected");</a:t>
            </a:r>
          </a:p>
          <a:p>
            <a:r>
              <a:rPr lang="en-IN" b="1" dirty="0">
                <a:latin typeface="Times New Roman" panose="02020603050405020304" pitchFamily="18" charset="0"/>
                <a:cs typeface="Times New Roman" panose="02020603050405020304" pitchFamily="18" charset="0"/>
              </a:rPr>
              <a:t>	});</a:t>
            </a:r>
          </a:p>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31</a:t>
            </a:fld>
            <a:endParaRPr lang="en-IN"/>
          </a:p>
        </p:txBody>
      </p:sp>
    </p:spTree>
    <p:extLst>
      <p:ext uri="{BB962C8B-B14F-4D97-AF65-F5344CB8AC3E}">
        <p14:creationId xmlns:p14="http://schemas.microsoft.com/office/powerpoint/2010/main" val="886928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744718"/>
            <a:ext cx="11260279" cy="5561814"/>
          </a:xfrm>
        </p:spPr>
        <p:txBody>
          <a:bodyPr>
            <a:normAutofit fontScale="85000" lnSpcReduction="20000"/>
          </a:bodyPr>
          <a:lstStyle/>
          <a:p>
            <a:pPr fontAlgn="base"/>
            <a:r>
              <a:rPr lang="en-US" b="1" u="sng" dirty="0" err="1">
                <a:latin typeface="Times New Roman" panose="02020603050405020304" pitchFamily="18" charset="0"/>
                <a:cs typeface="Times New Roman" panose="02020603050405020304" pitchFamily="18" charset="0"/>
                <a:hlinkClick r:id="rId2"/>
              </a:rPr>
              <a:t>Async</a:t>
            </a:r>
            <a:r>
              <a:rPr lang="en-US" b="1" u="sng" dirty="0">
                <a:latin typeface="Times New Roman" panose="02020603050405020304" pitchFamily="18" charset="0"/>
                <a:cs typeface="Times New Roman" panose="02020603050405020304" pitchFamily="18" charset="0"/>
                <a:hlinkClick r:id="rId2"/>
              </a:rPr>
              <a:t>/Await</a:t>
            </a:r>
            <a:r>
              <a:rPr lang="en-US" b="1" dirty="0">
                <a:latin typeface="Times New Roman" panose="02020603050405020304" pitchFamily="18" charset="0"/>
                <a:cs typeface="Times New Roman" panose="02020603050405020304" pitchFamily="18" charset="0"/>
              </a:rPr>
              <a:t> simplifies working with promises, offering a cleaner syntax in asynchronous functions. The ‘await’ keyword, exclusive to </a:t>
            </a:r>
            <a:r>
              <a:rPr lang="en-US" b="1" dirty="0" err="1">
                <a:latin typeface="Times New Roman" panose="02020603050405020304" pitchFamily="18" charset="0"/>
                <a:cs typeface="Times New Roman" panose="02020603050405020304" pitchFamily="18" charset="0"/>
              </a:rPr>
              <a:t>async</a:t>
            </a:r>
            <a:r>
              <a:rPr lang="en-US" b="1" dirty="0">
                <a:latin typeface="Times New Roman" panose="02020603050405020304" pitchFamily="18" charset="0"/>
                <a:cs typeface="Times New Roman" panose="02020603050405020304" pitchFamily="18" charset="0"/>
              </a:rPr>
              <a:t> functions, pauses execution until the awaited promise resolves or rejects.</a:t>
            </a:r>
          </a:p>
          <a:p>
            <a:pPr fontAlgn="base"/>
            <a:r>
              <a:rPr lang="en-US" b="1" u="sng" dirty="0">
                <a:latin typeface="Times New Roman" panose="02020603050405020304" pitchFamily="18" charset="0"/>
                <a:cs typeface="Times New Roman" panose="02020603050405020304" pitchFamily="18" charset="0"/>
                <a:hlinkClick r:id="rId3"/>
              </a:rPr>
              <a:t>Error Handling in </a:t>
            </a:r>
            <a:r>
              <a:rPr lang="en-US" b="1" u="sng" dirty="0" err="1">
                <a:latin typeface="Times New Roman" panose="02020603050405020304" pitchFamily="18" charset="0"/>
                <a:cs typeface="Times New Roman" panose="02020603050405020304" pitchFamily="18" charset="0"/>
                <a:hlinkClick r:id="rId3"/>
              </a:rPr>
              <a:t>Async</a:t>
            </a:r>
            <a:r>
              <a:rPr lang="en-US" b="1" u="sng" dirty="0">
                <a:latin typeface="Times New Roman" panose="02020603050405020304" pitchFamily="18" charset="0"/>
                <a:cs typeface="Times New Roman" panose="02020603050405020304" pitchFamily="18" charset="0"/>
                <a:hlinkClick r:id="rId3"/>
              </a:rPr>
              <a:t>/Await</a:t>
            </a:r>
            <a:r>
              <a:rPr lang="en-US" b="1" dirty="0">
                <a:latin typeface="Times New Roman" panose="02020603050405020304" pitchFamily="18" charset="0"/>
                <a:cs typeface="Times New Roman" panose="02020603050405020304" pitchFamily="18" charset="0"/>
              </a:rPr>
              <a:t>: For a successfully resolved promise, we use try and for rejected promise, we use catch. To run a code after the promise has been handled using try or catch, we can .finally() method. The code inside .finally() method runs once regardless of the state of the promise</a:t>
            </a:r>
            <a:r>
              <a:rPr lang="en-US" b="1" dirty="0" smtClean="0">
                <a:latin typeface="Times New Roman" panose="02020603050405020304" pitchFamily="18" charset="0"/>
                <a:cs typeface="Times New Roman" panose="02020603050405020304" pitchFamily="18" charset="0"/>
              </a:rPr>
              <a:t>.</a:t>
            </a:r>
          </a:p>
          <a:p>
            <a:pPr fontAlgn="base"/>
            <a:endParaRPr lang="en-US" b="1" dirty="0" smtClean="0">
              <a:latin typeface="Times New Roman" panose="02020603050405020304" pitchFamily="18" charset="0"/>
              <a:cs typeface="Times New Roman" panose="02020603050405020304" pitchFamily="18" charset="0"/>
            </a:endParaRPr>
          </a:p>
          <a:p>
            <a:pPr fontAlgn="base"/>
            <a:r>
              <a:rPr lang="en-US" b="1" dirty="0" err="1">
                <a:latin typeface="Times New Roman" panose="02020603050405020304" pitchFamily="18" charset="0"/>
                <a:cs typeface="Times New Roman" panose="02020603050405020304" pitchFamily="18" charset="0"/>
              </a:rPr>
              <a:t>const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helperPromise</a:t>
            </a:r>
            <a:r>
              <a:rPr lang="en-US" b="1" dirty="0">
                <a:latin typeface="Times New Roman" panose="02020603050405020304" pitchFamily="18" charset="0"/>
                <a:cs typeface="Times New Roman" panose="02020603050405020304" pitchFamily="18" charset="0"/>
              </a:rPr>
              <a:t> = function () {</a:t>
            </a:r>
          </a:p>
          <a:p>
            <a:pPr fontAlgn="base"/>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const</a:t>
            </a:r>
            <a:r>
              <a:rPr lang="en-US" b="1" dirty="0">
                <a:latin typeface="Times New Roman" panose="02020603050405020304" pitchFamily="18" charset="0"/>
                <a:cs typeface="Times New Roman" panose="02020603050405020304" pitchFamily="18" charset="0"/>
              </a:rPr>
              <a:t> promise = new Promise(function (resolve, reject) {</a:t>
            </a:r>
          </a:p>
          <a:p>
            <a:pPr fontAlgn="base"/>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const</a:t>
            </a:r>
            <a:r>
              <a:rPr lang="en-US" b="1" dirty="0">
                <a:latin typeface="Times New Roman" panose="02020603050405020304" pitchFamily="18" charset="0"/>
                <a:cs typeface="Times New Roman" panose="02020603050405020304" pitchFamily="18" charset="0"/>
              </a:rPr>
              <a:t> x = "</a:t>
            </a:r>
            <a:r>
              <a:rPr lang="en-US" b="1" dirty="0" err="1">
                <a:latin typeface="Times New Roman" panose="02020603050405020304" pitchFamily="18" charset="0"/>
                <a:cs typeface="Times New Roman" panose="02020603050405020304" pitchFamily="18" charset="0"/>
              </a:rPr>
              <a:t>geeksforgeeks</a:t>
            </a:r>
            <a:r>
              <a:rPr lang="en-US" b="1" dirty="0">
                <a:latin typeface="Times New Roman" panose="02020603050405020304" pitchFamily="18" charset="0"/>
                <a:cs typeface="Times New Roman" panose="02020603050405020304" pitchFamily="18" charset="0"/>
              </a:rPr>
              <a:t>";</a:t>
            </a:r>
          </a:p>
          <a:p>
            <a:pPr fontAlgn="base"/>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const</a:t>
            </a:r>
            <a:r>
              <a:rPr lang="en-US" b="1" dirty="0">
                <a:latin typeface="Times New Roman" panose="02020603050405020304" pitchFamily="18" charset="0"/>
                <a:cs typeface="Times New Roman" panose="02020603050405020304" pitchFamily="18" charset="0"/>
              </a:rPr>
              <a:t> y = "</a:t>
            </a:r>
            <a:r>
              <a:rPr lang="en-US" b="1" dirty="0" err="1">
                <a:latin typeface="Times New Roman" panose="02020603050405020304" pitchFamily="18" charset="0"/>
                <a:cs typeface="Times New Roman" panose="02020603050405020304" pitchFamily="18" charset="0"/>
              </a:rPr>
              <a:t>geeksforgeeks</a:t>
            </a:r>
            <a:r>
              <a:rPr lang="en-US" b="1" dirty="0">
                <a:latin typeface="Times New Roman" panose="02020603050405020304" pitchFamily="18" charset="0"/>
                <a:cs typeface="Times New Roman" panose="02020603050405020304" pitchFamily="18" charset="0"/>
              </a:rPr>
              <a:t>";</a:t>
            </a:r>
          </a:p>
          <a:p>
            <a:pPr fontAlgn="base"/>
            <a:r>
              <a:rPr lang="en-US" b="1" dirty="0">
                <a:latin typeface="Times New Roman" panose="02020603050405020304" pitchFamily="18" charset="0"/>
                <a:cs typeface="Times New Roman" panose="02020603050405020304" pitchFamily="18" charset="0"/>
              </a:rPr>
              <a:t>        if (x === y) {</a:t>
            </a:r>
          </a:p>
          <a:p>
            <a:pPr fontAlgn="base"/>
            <a:r>
              <a:rPr lang="en-US" b="1" dirty="0">
                <a:latin typeface="Times New Roman" panose="02020603050405020304" pitchFamily="18" charset="0"/>
                <a:cs typeface="Times New Roman" panose="02020603050405020304" pitchFamily="18" charset="0"/>
              </a:rPr>
              <a:t>            resolve("Strings are same");</a:t>
            </a:r>
          </a:p>
          <a:p>
            <a:pPr fontAlgn="base"/>
            <a:r>
              <a:rPr lang="en-US" b="1" dirty="0">
                <a:latin typeface="Times New Roman" panose="02020603050405020304" pitchFamily="18" charset="0"/>
                <a:cs typeface="Times New Roman" panose="02020603050405020304" pitchFamily="18" charset="0"/>
              </a:rPr>
              <a:t>        } else {</a:t>
            </a:r>
          </a:p>
          <a:p>
            <a:pPr fontAlgn="base"/>
            <a:r>
              <a:rPr lang="en-US" b="1" dirty="0">
                <a:latin typeface="Times New Roman" panose="02020603050405020304" pitchFamily="18" charset="0"/>
                <a:cs typeface="Times New Roman" panose="02020603050405020304" pitchFamily="18" charset="0"/>
              </a:rPr>
              <a:t>            reject("Strings are not same");</a:t>
            </a:r>
          </a:p>
          <a:p>
            <a:pPr fontAlgn="base"/>
            <a:r>
              <a:rPr lang="en-US" b="1" dirty="0">
                <a:latin typeface="Times New Roman" panose="02020603050405020304" pitchFamily="18" charset="0"/>
                <a:cs typeface="Times New Roman" panose="02020603050405020304" pitchFamily="18" charset="0"/>
              </a:rPr>
              <a:t>        }</a:t>
            </a:r>
          </a:p>
          <a:p>
            <a:pPr fontAlgn="base"/>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fontAlgn="base"/>
            <a:r>
              <a:rPr lang="en-US" b="1" dirty="0">
                <a:latin typeface="Times New Roman" panose="02020603050405020304" pitchFamily="18" charset="0"/>
                <a:cs typeface="Times New Roman" panose="02020603050405020304" pitchFamily="18" charset="0"/>
              </a:rPr>
              <a:t>    return promise;</a:t>
            </a:r>
          </a:p>
          <a:p>
            <a:pPr fontAlgn="base"/>
            <a:r>
              <a:rPr lang="en-US" b="1" dirty="0">
                <a:latin typeface="Times New Roman" panose="02020603050405020304" pitchFamily="18" charset="0"/>
                <a:cs typeface="Times New Roman" panose="02020603050405020304" pitchFamily="18" charset="0"/>
              </a:rPr>
              <a:t>};</a:t>
            </a:r>
          </a:p>
          <a:p>
            <a:pPr fontAlgn="base"/>
            <a:r>
              <a:rPr lang="en-US"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endParaRPr lang="en-IN" dirty="0"/>
          </a:p>
        </p:txBody>
      </p:sp>
      <p:sp>
        <p:nvSpPr>
          <p:cNvPr id="3" name="Title 2"/>
          <p:cNvSpPr>
            <a:spLocks noGrp="1"/>
          </p:cNvSpPr>
          <p:nvPr>
            <p:ph type="title"/>
          </p:nvPr>
        </p:nvSpPr>
        <p:spPr>
          <a:xfrm>
            <a:off x="463549" y="271312"/>
            <a:ext cx="11260278" cy="713216"/>
          </a:xfrm>
        </p:spPr>
        <p:txBody>
          <a:bodyPr>
            <a:normAutofit fontScale="90000"/>
          </a:bodyPr>
          <a:lstStyle/>
          <a:p>
            <a:r>
              <a:rPr lang="en-IN" dirty="0">
                <a:effectLst/>
                <a:latin typeface="Times New Roman" panose="02020603050405020304" pitchFamily="18" charset="0"/>
                <a:cs typeface="Times New Roman" panose="02020603050405020304" pitchFamily="18" charset="0"/>
              </a:rPr>
              <a:t>2. </a:t>
            </a:r>
            <a:r>
              <a:rPr lang="en-IN" dirty="0" err="1">
                <a:effectLst/>
                <a:latin typeface="Times New Roman" panose="02020603050405020304" pitchFamily="18" charset="0"/>
                <a:cs typeface="Times New Roman" panose="02020603050405020304" pitchFamily="18" charset="0"/>
              </a:rPr>
              <a:t>Async</a:t>
            </a:r>
            <a:r>
              <a:rPr lang="en-IN" dirty="0">
                <a:effectLst/>
                <a:latin typeface="Times New Roman" panose="02020603050405020304" pitchFamily="18" charset="0"/>
                <a:cs typeface="Times New Roman" panose="02020603050405020304" pitchFamily="18" charset="0"/>
              </a:rPr>
              <a:t>/Await:</a:t>
            </a:r>
            <a:r>
              <a:rPr lang="en-IN" dirty="0">
                <a:effectLst/>
              </a:rPr>
              <a:t/>
            </a:r>
            <a:br>
              <a:rPr lang="en-IN" dirty="0">
                <a:effectLst/>
              </a:rPr>
            </a:br>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32</a:t>
            </a:fld>
            <a:endParaRPr lang="en-IN"/>
          </a:p>
        </p:txBody>
      </p:sp>
    </p:spTree>
    <p:extLst>
      <p:ext uri="{BB962C8B-B14F-4D97-AF65-F5344CB8AC3E}">
        <p14:creationId xmlns:p14="http://schemas.microsoft.com/office/powerpoint/2010/main" val="3967653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480767"/>
            <a:ext cx="11260279" cy="5382705"/>
          </a:xfrm>
        </p:spPr>
        <p:txBody>
          <a:bodyPr/>
          <a:lstStyle/>
          <a:p>
            <a:r>
              <a:rPr lang="en-US" b="1" dirty="0" err="1">
                <a:latin typeface="Times New Roman" panose="02020603050405020304" pitchFamily="18" charset="0"/>
                <a:cs typeface="Times New Roman" panose="02020603050405020304" pitchFamily="18" charset="0"/>
              </a:rPr>
              <a:t>async</a:t>
            </a:r>
            <a:r>
              <a:rPr lang="en-US" b="1" dirty="0">
                <a:latin typeface="Times New Roman" panose="02020603050405020304" pitchFamily="18" charset="0"/>
                <a:cs typeface="Times New Roman" panose="02020603050405020304" pitchFamily="18" charset="0"/>
              </a:rPr>
              <a:t> function </a:t>
            </a:r>
            <a:r>
              <a:rPr lang="en-US" b="1" dirty="0" err="1">
                <a:latin typeface="Times New Roman" panose="02020603050405020304" pitchFamily="18" charset="0"/>
                <a:cs typeface="Times New Roman" panose="02020603050405020304" pitchFamily="18" charset="0"/>
              </a:rPr>
              <a:t>demoPromise</a:t>
            </a:r>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try {</a:t>
            </a:r>
          </a:p>
          <a:p>
            <a:r>
              <a:rPr lang="en-US" b="1" dirty="0">
                <a:latin typeface="Times New Roman" panose="02020603050405020304" pitchFamily="18" charset="0"/>
                <a:cs typeface="Times New Roman" panose="02020603050405020304" pitchFamily="18" charset="0"/>
              </a:rPr>
              <a:t>        let message = await </a:t>
            </a:r>
            <a:r>
              <a:rPr lang="en-US" b="1" dirty="0" err="1">
                <a:latin typeface="Times New Roman" panose="02020603050405020304" pitchFamily="18" charset="0"/>
                <a:cs typeface="Times New Roman" panose="02020603050405020304" pitchFamily="18" charset="0"/>
              </a:rPr>
              <a:t>helperPromise</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console.log(message);</a:t>
            </a:r>
          </a:p>
          <a:p>
            <a:r>
              <a:rPr lang="en-US" b="1" dirty="0">
                <a:latin typeface="Times New Roman" panose="02020603050405020304" pitchFamily="18" charset="0"/>
                <a:cs typeface="Times New Roman" panose="02020603050405020304" pitchFamily="18" charset="0"/>
              </a:rPr>
              <a:t>    } catch (error) {</a:t>
            </a:r>
          </a:p>
          <a:p>
            <a:r>
              <a:rPr lang="en-US" b="1" dirty="0">
                <a:latin typeface="Times New Roman" panose="02020603050405020304" pitchFamily="18" charset="0"/>
                <a:cs typeface="Times New Roman" panose="02020603050405020304" pitchFamily="18" charset="0"/>
              </a:rPr>
              <a:t>        console.log("Error: " + error);</a:t>
            </a:r>
          </a:p>
          <a:p>
            <a:r>
              <a:rPr lang="en-US" b="1" dirty="0">
                <a:latin typeface="Times New Roman" panose="02020603050405020304" pitchFamily="18" charset="0"/>
                <a:cs typeface="Times New Roman" panose="02020603050405020304" pitchFamily="18" charset="0"/>
              </a:rPr>
              <a:t>    }</a:t>
            </a:r>
          </a:p>
          <a:p>
            <a:r>
              <a:rPr lang="en-US" b="1"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demoPromise</a:t>
            </a:r>
            <a:r>
              <a:rPr lang="en-US"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33</a:t>
            </a:fld>
            <a:endParaRPr lang="en-IN"/>
          </a:p>
        </p:txBody>
      </p:sp>
    </p:spTree>
    <p:extLst>
      <p:ext uri="{BB962C8B-B14F-4D97-AF65-F5344CB8AC3E}">
        <p14:creationId xmlns:p14="http://schemas.microsoft.com/office/powerpoint/2010/main" val="3608591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78F59F-7F70-4D93-A9B7-BB930F8F3606}"/>
              </a:ext>
            </a:extLst>
          </p:cNvPr>
          <p:cNvSpPr>
            <a:spLocks noGrp="1"/>
          </p:cNvSpPr>
          <p:nvPr>
            <p:ph type="sldNum" sz="quarter" idx="4294967295"/>
          </p:nvPr>
        </p:nvSpPr>
        <p:spPr>
          <a:xfrm>
            <a:off x="0" y="6388100"/>
            <a:ext cx="369888" cy="263525"/>
          </a:xfrm>
        </p:spPr>
        <p:txBody>
          <a:bodyPr/>
          <a:lstStyle/>
          <a:p>
            <a:fld id="{0879F475-59B1-4993-848A-C2B683DE9AF5}" type="slidenum">
              <a:rPr lang="en-IN" smtClean="0"/>
              <a:pPr/>
              <a:t>34</a:t>
            </a:fld>
            <a:endParaRPr lang="en-IN"/>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4725" y="355102"/>
            <a:ext cx="7616858" cy="6032998"/>
          </a:xfrm>
          <a:prstGeom prst="rect">
            <a:avLst/>
          </a:prstGeom>
        </p:spPr>
      </p:pic>
    </p:spTree>
    <p:extLst>
      <p:ext uri="{BB962C8B-B14F-4D97-AF65-F5344CB8AC3E}">
        <p14:creationId xmlns:p14="http://schemas.microsoft.com/office/powerpoint/2010/main" val="991408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4453255"/>
          </a:xfrm>
        </p:spPr>
        <p:txBody>
          <a:bodyPr/>
          <a:lstStyle/>
          <a:p>
            <a:r>
              <a:rPr lang="en-IN" b="1" dirty="0" smtClean="0">
                <a:solidFill>
                  <a:srgbClr val="FF0000"/>
                </a:solidFill>
                <a:latin typeface="Times New Roman" panose="02020603050405020304" pitchFamily="18" charset="0"/>
                <a:cs typeface="Times New Roman" panose="02020603050405020304" pitchFamily="18" charset="0"/>
              </a:rPr>
              <a:t>Prerequisites :</a:t>
            </a:r>
          </a:p>
          <a:p>
            <a:endParaRPr lang="en-IN"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Here’s what you need to go ahead with </a:t>
            </a:r>
            <a:r>
              <a:rPr lang="en-US" b="1" dirty="0" err="1">
                <a:latin typeface="Times New Roman" panose="02020603050405020304" pitchFamily="18" charset="0"/>
                <a:cs typeface="Times New Roman" panose="02020603050405020304" pitchFamily="18" charset="0"/>
              </a:rPr>
              <a:t>NodeJs</a:t>
            </a:r>
            <a:r>
              <a:rPr lang="en-US" b="1" dirty="0">
                <a:latin typeface="Times New Roman" panose="02020603050405020304" pitchFamily="18" charset="0"/>
                <a:cs typeface="Times New Roman" panose="02020603050405020304" pitchFamily="18" charset="0"/>
              </a:rPr>
              <a:t> and NPM</a:t>
            </a:r>
            <a:r>
              <a:rPr lang="en-US" b="1" dirty="0" smtClean="0">
                <a:latin typeface="Times New Roman" panose="02020603050405020304" pitchFamily="18" charset="0"/>
                <a:cs typeface="Times New Roman" panose="02020603050405020304" pitchFamily="18" charset="0"/>
              </a:rPr>
              <a:t>.</a:t>
            </a:r>
          </a:p>
          <a:p>
            <a:r>
              <a:rPr lang="en-US" b="1" dirty="0">
                <a:solidFill>
                  <a:srgbClr val="FF0000"/>
                </a:solidFill>
                <a:latin typeface="Times New Roman" panose="02020603050405020304" pitchFamily="18" charset="0"/>
                <a:cs typeface="Times New Roman" panose="02020603050405020304" pitchFamily="18" charset="0"/>
              </a:rPr>
              <a:t>Hardware </a:t>
            </a:r>
            <a:r>
              <a:rPr lang="en-US" b="1" dirty="0" smtClean="0">
                <a:solidFill>
                  <a:srgbClr val="FF0000"/>
                </a:solidFill>
                <a:latin typeface="Times New Roman" panose="02020603050405020304" pitchFamily="18" charset="0"/>
                <a:cs typeface="Times New Roman" panose="02020603050405020304" pitchFamily="18" charset="0"/>
              </a:rPr>
              <a:t>Requirements :</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RAM 4GB</a:t>
            </a:r>
          </a:p>
          <a:p>
            <a:r>
              <a:rPr lang="en-US" b="1" dirty="0">
                <a:latin typeface="Times New Roman" panose="02020603050405020304" pitchFamily="18" charset="0"/>
                <a:cs typeface="Times New Roman" panose="02020603050405020304" pitchFamily="18" charset="0"/>
              </a:rPr>
              <a:t>CPU Intel Core i3TM i3 HQ CPU @2.50 GHz</a:t>
            </a:r>
          </a:p>
          <a:p>
            <a:r>
              <a:rPr lang="en-US" b="1" dirty="0">
                <a:latin typeface="Times New Roman" panose="02020603050405020304" pitchFamily="18" charset="0"/>
                <a:cs typeface="Times New Roman" panose="02020603050405020304" pitchFamily="18" charset="0"/>
              </a:rPr>
              <a:t>ROM 256 </a:t>
            </a:r>
            <a:r>
              <a:rPr lang="en-US" b="1" dirty="0" smtClean="0">
                <a:latin typeface="Times New Roman" panose="02020603050405020304" pitchFamily="18" charset="0"/>
                <a:cs typeface="Times New Roman" panose="02020603050405020304" pitchFamily="18" charset="0"/>
              </a:rPr>
              <a:t>GB</a:t>
            </a:r>
          </a:p>
          <a:p>
            <a:r>
              <a:rPr lang="en-IN" b="1" dirty="0">
                <a:solidFill>
                  <a:srgbClr val="FF0000"/>
                </a:solidFill>
                <a:latin typeface="Times New Roman" panose="02020603050405020304" pitchFamily="18" charset="0"/>
                <a:cs typeface="Times New Roman" panose="02020603050405020304" pitchFamily="18" charset="0"/>
              </a:rPr>
              <a:t>Software </a:t>
            </a:r>
            <a:r>
              <a:rPr lang="en-IN" b="1" dirty="0" smtClean="0">
                <a:solidFill>
                  <a:srgbClr val="FF0000"/>
                </a:solidFill>
                <a:latin typeface="Times New Roman" panose="02020603050405020304" pitchFamily="18" charset="0"/>
                <a:cs typeface="Times New Roman" panose="02020603050405020304" pitchFamily="18" charset="0"/>
              </a:rPr>
              <a:t>Requirement :</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Chocolatey</a:t>
            </a:r>
          </a:p>
          <a:p>
            <a:endParaRPr lang="en-US" dirty="0"/>
          </a:p>
          <a:p>
            <a:endParaRPr lang="en-IN" b="1" dirty="0" smtClean="0">
              <a:latin typeface="Times New Roman" panose="02020603050405020304" pitchFamily="18" charset="0"/>
              <a:cs typeface="Times New Roman" panose="02020603050405020304" pitchFamily="18" charset="0"/>
            </a:endParaRPr>
          </a:p>
          <a:p>
            <a:endParaRPr lang="en-IN" b="1" dirty="0" smtClean="0">
              <a:latin typeface="Times New Roman" panose="02020603050405020304" pitchFamily="18" charset="0"/>
              <a:cs typeface="Times New Roman" panose="02020603050405020304" pitchFamily="18" charset="0"/>
            </a:endParaRPr>
          </a:p>
          <a:p>
            <a:endParaRPr lang="en-IN" dirty="0"/>
          </a:p>
          <a:p>
            <a:endParaRPr lang="en-IN" dirty="0"/>
          </a:p>
        </p:txBody>
      </p:sp>
      <p:sp>
        <p:nvSpPr>
          <p:cNvPr id="3" name="Title 2"/>
          <p:cNvSpPr>
            <a:spLocks noGrp="1"/>
          </p:cNvSpPr>
          <p:nvPr>
            <p:ph type="title"/>
          </p:nvPr>
        </p:nvSpPr>
        <p:spPr/>
        <p:txBody>
          <a:bodyPr>
            <a:normAutofit fontScale="90000"/>
          </a:bodyPr>
          <a:lstStyle/>
          <a:p>
            <a:r>
              <a:rPr lang="en-US" dirty="0">
                <a:effectLst/>
                <a:latin typeface="Times New Roman" panose="02020603050405020304" pitchFamily="18" charset="0"/>
                <a:cs typeface="Times New Roman" panose="02020603050405020304" pitchFamily="18" charset="0"/>
              </a:rPr>
              <a:t>How to Install Node.js and NPM on Windows</a:t>
            </a:r>
            <a:r>
              <a:rPr lang="en-US" dirty="0" smtClean="0">
                <a:effectLst/>
                <a:latin typeface="Times New Roman" panose="02020603050405020304" pitchFamily="18" charset="0"/>
                <a:cs typeface="Times New Roman" panose="02020603050405020304" pitchFamily="18" charset="0"/>
              </a:rPr>
              <a:t>? :</a:t>
            </a:r>
            <a:r>
              <a:rPr lang="en-US" b="0" dirty="0">
                <a:effectLst/>
              </a:rPr>
              <a:t/>
            </a:r>
            <a:br>
              <a:rPr lang="en-US" b="0" dirty="0">
                <a:effectLst/>
              </a:rPr>
            </a:br>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4</a:t>
            </a:fld>
            <a:endParaRPr lang="en-IN"/>
          </a:p>
        </p:txBody>
      </p:sp>
    </p:spTree>
    <p:extLst>
      <p:ext uri="{BB962C8B-B14F-4D97-AF65-F5344CB8AC3E}">
        <p14:creationId xmlns:p14="http://schemas.microsoft.com/office/powerpoint/2010/main" val="568700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857839"/>
            <a:ext cx="11260279" cy="4967926"/>
          </a:xfrm>
        </p:spPr>
        <p:txBody>
          <a:bodyPr/>
          <a:lstStyle/>
          <a:p>
            <a:r>
              <a:rPr lang="en-US" b="1" dirty="0">
                <a:latin typeface="Times New Roman" panose="02020603050405020304" pitchFamily="18" charset="0"/>
                <a:cs typeface="Times New Roman" panose="02020603050405020304" pitchFamily="18" charset="0"/>
              </a:rPr>
              <a:t>Step 1: Download the </a:t>
            </a:r>
            <a:r>
              <a:rPr lang="en-US" b="1" dirty="0" smtClean="0">
                <a:latin typeface="Times New Roman" panose="02020603050405020304" pitchFamily="18" charset="0"/>
                <a:cs typeface="Times New Roman" panose="02020603050405020304" pitchFamily="18" charset="0"/>
              </a:rPr>
              <a:t>Installer :</a:t>
            </a:r>
          </a:p>
          <a:p>
            <a:r>
              <a:rPr lang="en-US" dirty="0">
                <a:latin typeface="Times New Roman" panose="02020603050405020304" pitchFamily="18" charset="0"/>
                <a:cs typeface="Times New Roman" panose="02020603050405020304" pitchFamily="18" charset="0"/>
              </a:rPr>
              <a:t>Download the </a:t>
            </a:r>
            <a:r>
              <a:rPr lang="en-US" b="1" dirty="0">
                <a:latin typeface="Times New Roman" panose="02020603050405020304" pitchFamily="18" charset="0"/>
                <a:cs typeface="Times New Roman" panose="02020603050405020304" pitchFamily="18" charset="0"/>
              </a:rPr>
              <a:t>Windows Installer</a:t>
            </a:r>
            <a:r>
              <a:rPr lang="en-US" dirty="0">
                <a:latin typeface="Times New Roman" panose="02020603050405020304" pitchFamily="18" charset="0"/>
                <a:cs typeface="Times New Roman" panose="02020603050405020304" pitchFamily="18" charset="0"/>
              </a:rPr>
              <a:t> from </a:t>
            </a:r>
            <a:r>
              <a:rPr lang="en-US" b="1" u="sng" dirty="0" err="1">
                <a:latin typeface="Times New Roman" panose="02020603050405020304" pitchFamily="18" charset="0"/>
                <a:cs typeface="Times New Roman" panose="02020603050405020304" pitchFamily="18" charset="0"/>
                <a:hlinkClick r:id="rId2" tooltip="NodeJs official website"/>
              </a:rPr>
              <a:t>NodeJs</a:t>
            </a:r>
            <a:r>
              <a:rPr lang="en-US" b="1" u="sng" dirty="0">
                <a:latin typeface="Times New Roman" panose="02020603050405020304" pitchFamily="18" charset="0"/>
                <a:cs typeface="Times New Roman" panose="02020603050405020304" pitchFamily="18" charset="0"/>
                <a:hlinkClick r:id="rId2" tooltip="NodeJs official website"/>
              </a:rPr>
              <a:t> official website</a:t>
            </a:r>
            <a:r>
              <a:rPr lang="en-US" dirty="0">
                <a:latin typeface="Times New Roman" panose="02020603050405020304" pitchFamily="18" charset="0"/>
                <a:cs typeface="Times New Roman" panose="02020603050405020304" pitchFamily="18" charset="0"/>
              </a:rPr>
              <a:t>. Make sure you have downloaded the latest version of </a:t>
            </a:r>
            <a:r>
              <a:rPr lang="en-US" dirty="0" err="1">
                <a:latin typeface="Times New Roman" panose="02020603050405020304" pitchFamily="18" charset="0"/>
                <a:cs typeface="Times New Roman" panose="02020603050405020304" pitchFamily="18" charset="0"/>
              </a:rPr>
              <a:t>NodeJs</a:t>
            </a:r>
            <a:r>
              <a:rPr lang="en-US" dirty="0">
                <a:latin typeface="Times New Roman" panose="02020603050405020304" pitchFamily="18" charset="0"/>
                <a:cs typeface="Times New Roman" panose="02020603050405020304" pitchFamily="18" charset="0"/>
              </a:rPr>
              <a:t>. It includes the NPM package manager.</a:t>
            </a:r>
          </a:p>
          <a:p>
            <a:r>
              <a:rPr lang="en-US" dirty="0">
                <a:latin typeface="Times New Roman" panose="02020603050405020304" pitchFamily="18" charset="0"/>
                <a:cs typeface="Times New Roman" panose="02020603050405020304" pitchFamily="18" charset="0"/>
              </a:rPr>
              <a:t>Here, we are choosing the 64-bit version of the Node.js installer.</a:t>
            </a:r>
          </a:p>
          <a:p>
            <a:endParaRPr lang="en-US" b="1" dirty="0"/>
          </a:p>
          <a:p>
            <a:endParaRPr lang="en-IN" dirty="0"/>
          </a:p>
        </p:txBody>
      </p:sp>
      <p:sp>
        <p:nvSpPr>
          <p:cNvPr id="3" name="Title 2"/>
          <p:cNvSpPr>
            <a:spLocks noGrp="1"/>
          </p:cNvSpPr>
          <p:nvPr>
            <p:ph type="title"/>
          </p:nvPr>
        </p:nvSpPr>
        <p:spPr>
          <a:xfrm>
            <a:off x="463550" y="12055"/>
            <a:ext cx="11260278" cy="713216"/>
          </a:xfrm>
        </p:spPr>
        <p:txBody>
          <a:bodyPr>
            <a:normAutofit fontScale="90000"/>
          </a:bodyPr>
          <a:lstStyle/>
          <a:p>
            <a:r>
              <a:rPr lang="en-US" dirty="0">
                <a:effectLst/>
                <a:latin typeface="Times New Roman" panose="02020603050405020304" pitchFamily="18" charset="0"/>
                <a:cs typeface="Times New Roman" panose="02020603050405020304" pitchFamily="18" charset="0"/>
              </a:rPr>
              <a:t>Here, we are going to explain the installation process step-by-step. So, let’s start with the first step now.</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5</a:t>
            </a:fld>
            <a:endParaRPr lang="en-IN"/>
          </a:p>
        </p:txBody>
      </p:sp>
      <p:pic>
        <p:nvPicPr>
          <p:cNvPr id="5" name="Picture 4"/>
          <p:cNvPicPr>
            <a:picLocks noChangeAspect="1"/>
          </p:cNvPicPr>
          <p:nvPr/>
        </p:nvPicPr>
        <p:blipFill>
          <a:blip r:embed="rId3"/>
          <a:stretch>
            <a:fillRect/>
          </a:stretch>
        </p:blipFill>
        <p:spPr>
          <a:xfrm>
            <a:off x="1291472" y="2308434"/>
            <a:ext cx="8659998" cy="4342540"/>
          </a:xfrm>
          <a:prstGeom prst="rect">
            <a:avLst/>
          </a:prstGeom>
        </p:spPr>
      </p:pic>
    </p:spTree>
    <p:extLst>
      <p:ext uri="{BB962C8B-B14F-4D97-AF65-F5344CB8AC3E}">
        <p14:creationId xmlns:p14="http://schemas.microsoft.com/office/powerpoint/2010/main" val="4227261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329938"/>
            <a:ext cx="11260279" cy="6202837"/>
          </a:xfrm>
        </p:spPr>
        <p:txBody>
          <a:bodyPr/>
          <a:lstStyle/>
          <a:p>
            <a:r>
              <a:rPr lang="en-US" dirty="0">
                <a:latin typeface="Times New Roman" panose="02020603050405020304" pitchFamily="18" charset="0"/>
                <a:cs typeface="Times New Roman" panose="02020603050405020304" pitchFamily="18" charset="0"/>
              </a:rPr>
              <a:t>The LTS (Long-term Support) version is highly recommended for you. After the download of the installer package, install it with a double-click on it.</a:t>
            </a:r>
          </a:p>
          <a:p>
            <a:r>
              <a:rPr lang="en-US" dirty="0">
                <a:latin typeface="Times New Roman" panose="02020603050405020304" pitchFamily="18" charset="0"/>
                <a:cs typeface="Times New Roman" panose="02020603050405020304" pitchFamily="18" charset="0"/>
              </a:rPr>
              <a:t>Now .</a:t>
            </a:r>
            <a:r>
              <a:rPr lang="en-US" dirty="0" err="1">
                <a:latin typeface="Times New Roman" panose="02020603050405020304" pitchFamily="18" charset="0"/>
                <a:cs typeface="Times New Roman" panose="02020603050405020304" pitchFamily="18" charset="0"/>
              </a:rPr>
              <a:t>msi</a:t>
            </a:r>
            <a:r>
              <a:rPr lang="en-US" dirty="0">
                <a:latin typeface="Times New Roman" panose="02020603050405020304" pitchFamily="18" charset="0"/>
                <a:cs typeface="Times New Roman" panose="02020603050405020304" pitchFamily="18" charset="0"/>
              </a:rPr>
              <a:t> file will be downloaded to your browser. Choose the desired location for that</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Step 2: Install Node.js and NPM</a:t>
            </a:r>
          </a:p>
          <a:p>
            <a:endParaRPr lang="en-US" dirty="0"/>
          </a:p>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6</a:t>
            </a:fld>
            <a:endParaRPr lang="en-IN"/>
          </a:p>
        </p:txBody>
      </p:sp>
      <p:pic>
        <p:nvPicPr>
          <p:cNvPr id="5" name="Picture 4"/>
          <p:cNvPicPr>
            <a:picLocks noChangeAspect="1"/>
          </p:cNvPicPr>
          <p:nvPr/>
        </p:nvPicPr>
        <p:blipFill>
          <a:blip r:embed="rId2"/>
          <a:stretch>
            <a:fillRect/>
          </a:stretch>
        </p:blipFill>
        <p:spPr>
          <a:xfrm>
            <a:off x="3192485" y="1973311"/>
            <a:ext cx="4864350" cy="3797495"/>
          </a:xfrm>
          <a:prstGeom prst="rect">
            <a:avLst/>
          </a:prstGeom>
        </p:spPr>
      </p:pic>
    </p:spTree>
    <p:extLst>
      <p:ext uri="{BB962C8B-B14F-4D97-AF65-F5344CB8AC3E}">
        <p14:creationId xmlns:p14="http://schemas.microsoft.com/office/powerpoint/2010/main" val="4165193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292231"/>
            <a:ext cx="11260279" cy="5910606"/>
          </a:xfrm>
        </p:spPr>
        <p:txBody>
          <a:bodyPr/>
          <a:lstStyle/>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After choosing the path, double-click to install .</a:t>
            </a:r>
            <a:r>
              <a:rPr lang="en-US" b="1" dirty="0" err="1">
                <a:latin typeface="Times New Roman" panose="02020603050405020304" pitchFamily="18" charset="0"/>
                <a:cs typeface="Times New Roman" panose="02020603050405020304" pitchFamily="18" charset="0"/>
              </a:rPr>
              <a:t>msi</a:t>
            </a:r>
            <a:r>
              <a:rPr lang="en-US" b="1" dirty="0">
                <a:latin typeface="Times New Roman" panose="02020603050405020304" pitchFamily="18" charset="0"/>
                <a:cs typeface="Times New Roman" panose="02020603050405020304" pitchFamily="18" charset="0"/>
              </a:rPr>
              <a:t> binary files to initiate the installation process. Then give access to run the application</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You will get a welcome message on your screen and click the “Next” button. The installation process will start</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Choose the desired path where you want to install Node.js</a:t>
            </a:r>
            <a:r>
              <a:rPr lang="en-US" b="1" dirty="0" smtClean="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7</a:t>
            </a:fld>
            <a:endParaRPr lang="en-IN"/>
          </a:p>
        </p:txBody>
      </p:sp>
      <p:pic>
        <p:nvPicPr>
          <p:cNvPr id="5" name="Picture 4"/>
          <p:cNvPicPr>
            <a:picLocks noChangeAspect="1"/>
          </p:cNvPicPr>
          <p:nvPr/>
        </p:nvPicPr>
        <p:blipFill>
          <a:blip r:embed="rId2"/>
          <a:stretch>
            <a:fillRect/>
          </a:stretch>
        </p:blipFill>
        <p:spPr>
          <a:xfrm>
            <a:off x="2880906" y="2236769"/>
            <a:ext cx="4959605" cy="3892750"/>
          </a:xfrm>
          <a:prstGeom prst="rect">
            <a:avLst/>
          </a:prstGeom>
        </p:spPr>
      </p:pic>
    </p:spTree>
    <p:extLst>
      <p:ext uri="{BB962C8B-B14F-4D97-AF65-F5344CB8AC3E}">
        <p14:creationId xmlns:p14="http://schemas.microsoft.com/office/powerpoint/2010/main" val="3656223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263951"/>
            <a:ext cx="11260279" cy="6193410"/>
          </a:xfrm>
        </p:spPr>
        <p:txBody>
          <a:bodyPr>
            <a:normAutofit/>
          </a:bodyPr>
          <a:lstStyle/>
          <a:p>
            <a:r>
              <a:rPr lang="en-US" b="1" dirty="0">
                <a:latin typeface="Times New Roman" panose="02020603050405020304" pitchFamily="18" charset="0"/>
                <a:cs typeface="Times New Roman" panose="02020603050405020304" pitchFamily="18" charset="0"/>
              </a:rPr>
              <a:t>By clicking on the Next button, you will get a custom page setup on the screen. Make sure you choose </a:t>
            </a:r>
            <a:r>
              <a:rPr lang="en-US" b="1" dirty="0" err="1">
                <a:latin typeface="Times New Roman" panose="02020603050405020304" pitchFamily="18" charset="0"/>
                <a:cs typeface="Times New Roman" panose="02020603050405020304" pitchFamily="18" charset="0"/>
              </a:rPr>
              <a:t>npm</a:t>
            </a:r>
            <a:r>
              <a:rPr lang="en-US" b="1" dirty="0">
                <a:latin typeface="Times New Roman" panose="02020603050405020304" pitchFamily="18" charset="0"/>
                <a:cs typeface="Times New Roman" panose="02020603050405020304" pitchFamily="18" charset="0"/>
              </a:rPr>
              <a:t> package manager , not the default of Node.js runtime . This way, we can install Node and NPM simultaneously</a:t>
            </a:r>
            <a:r>
              <a:rPr lang="en-US" b="1" dirty="0" smtClean="0">
                <a:latin typeface="Times New Roman" panose="02020603050405020304" pitchFamily="18" charset="0"/>
                <a:cs typeface="Times New Roman" panose="02020603050405020304" pitchFamily="18" charset="0"/>
              </a:rPr>
              <a:t>.</a:t>
            </a:r>
          </a:p>
          <a:p>
            <a:pPr marL="1028700" lvl="1"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You should have 143MB of space to install Node.js and </a:t>
            </a:r>
            <a:r>
              <a:rPr lang="en-US" b="1" dirty="0" err="1">
                <a:latin typeface="Times New Roman" panose="02020603050405020304" pitchFamily="18" charset="0"/>
                <a:cs typeface="Times New Roman" panose="02020603050405020304" pitchFamily="18" charset="0"/>
              </a:rPr>
              <a:t>npm</a:t>
            </a:r>
            <a:r>
              <a:rPr lang="en-US" b="1" dirty="0">
                <a:latin typeface="Times New Roman" panose="02020603050405020304" pitchFamily="18" charset="0"/>
                <a:cs typeface="Times New Roman" panose="02020603050405020304" pitchFamily="18" charset="0"/>
              </a:rPr>
              <a:t> features</a:t>
            </a:r>
            <a:r>
              <a:rPr lang="en-US" b="1" dirty="0" smtClean="0">
                <a:latin typeface="Times New Roman" panose="02020603050405020304" pitchFamily="18" charset="0"/>
                <a:cs typeface="Times New Roman" panose="02020603050405020304" pitchFamily="18" charset="0"/>
              </a:rPr>
              <a:t>.</a:t>
            </a:r>
          </a:p>
          <a:p>
            <a:pPr marL="1028700" lvl="1"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he following features will be installed by default:</a:t>
            </a:r>
          </a:p>
          <a:p>
            <a:pPr marL="1028700" lvl="1"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Node.js runtime</a:t>
            </a:r>
          </a:p>
          <a:p>
            <a:pPr marL="1028700" lvl="1" indent="-342900">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Npm</a:t>
            </a:r>
            <a:r>
              <a:rPr lang="en-US" b="1" dirty="0">
                <a:latin typeface="Times New Roman" panose="02020603050405020304" pitchFamily="18" charset="0"/>
                <a:cs typeface="Times New Roman" panose="02020603050405020304" pitchFamily="18" charset="0"/>
              </a:rPr>
              <a:t> package manager</a:t>
            </a:r>
          </a:p>
          <a:p>
            <a:pPr marL="1028700" lvl="1"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Online documentation shortcuts</a:t>
            </a:r>
          </a:p>
          <a:p>
            <a:pPr marL="1028700" lvl="1"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Add to </a:t>
            </a:r>
            <a:r>
              <a:rPr lang="en-US" b="1" dirty="0" smtClean="0">
                <a:latin typeface="Times New Roman" panose="02020603050405020304" pitchFamily="18" charset="0"/>
                <a:cs typeface="Times New Roman" panose="02020603050405020304" pitchFamily="18" charset="0"/>
              </a:rPr>
              <a:t>Path</a:t>
            </a:r>
          </a:p>
          <a:p>
            <a:pPr marL="1028700" lvl="1"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Bang! The setup is ready to install Node and NPM. Let’s click on the Install button so hard!</a:t>
            </a:r>
          </a:p>
          <a:p>
            <a:pPr marL="1028700" lvl="1" indent="-342900">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lvl="1" indent="0">
              <a:buNone/>
            </a:pPr>
            <a:endParaRPr lang="en-US" b="1"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8</a:t>
            </a:fld>
            <a:endParaRPr lang="en-IN"/>
          </a:p>
        </p:txBody>
      </p:sp>
      <p:pic>
        <p:nvPicPr>
          <p:cNvPr id="5" name="Picture 4"/>
          <p:cNvPicPr>
            <a:picLocks noChangeAspect="1"/>
          </p:cNvPicPr>
          <p:nvPr/>
        </p:nvPicPr>
        <p:blipFill>
          <a:blip r:embed="rId2"/>
          <a:stretch>
            <a:fillRect/>
          </a:stretch>
        </p:blipFill>
        <p:spPr>
          <a:xfrm>
            <a:off x="3501158" y="3593951"/>
            <a:ext cx="4883401" cy="2925622"/>
          </a:xfrm>
          <a:prstGeom prst="rect">
            <a:avLst/>
          </a:prstGeom>
        </p:spPr>
      </p:pic>
    </p:spTree>
    <p:extLst>
      <p:ext uri="{BB962C8B-B14F-4D97-AF65-F5344CB8AC3E}">
        <p14:creationId xmlns:p14="http://schemas.microsoft.com/office/powerpoint/2010/main" val="3806177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432116" y="226243"/>
            <a:ext cx="4915153" cy="3740342"/>
          </a:xfrm>
          <a:prstGeom prst="rect">
            <a:avLst/>
          </a:prstGeom>
        </p:spPr>
      </p:pic>
      <p:sp>
        <p:nvSpPr>
          <p:cNvPr id="2" name="Text Placeholder 1"/>
          <p:cNvSpPr>
            <a:spLocks noGrp="1"/>
          </p:cNvSpPr>
          <p:nvPr>
            <p:ph type="body" sz="quarter" idx="14"/>
          </p:nvPr>
        </p:nvSpPr>
        <p:spPr>
          <a:xfrm>
            <a:off x="298202" y="216816"/>
            <a:ext cx="11260279" cy="6070862"/>
          </a:xfrm>
        </p:spPr>
        <p:txBody>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342900" indent="-34290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 Click on the Install </a:t>
            </a:r>
          </a:p>
          <a:p>
            <a:r>
              <a:rPr lang="en-US" b="1" dirty="0">
                <a:latin typeface="Times New Roman" panose="02020603050405020304" pitchFamily="18" charset="0"/>
                <a:cs typeface="Times New Roman" panose="02020603050405020304" pitchFamily="18" charset="0"/>
              </a:rPr>
              <a:t>Step 3: Check Node.js and NPM Version</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If you have a doubt whether you have installed everything correctly or not, let’s verify it with “Command Prompt</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b="1" i="1" dirty="0">
                <a:latin typeface="Times New Roman" panose="02020603050405020304" pitchFamily="18" charset="0"/>
                <a:cs typeface="Times New Roman" panose="02020603050405020304" pitchFamily="18" charset="0"/>
              </a:rPr>
              <a:t>node -v</a:t>
            </a:r>
            <a:endParaRPr lang="en-US"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9</a:t>
            </a:fld>
            <a:endParaRPr lang="en-IN"/>
          </a:p>
        </p:txBody>
      </p:sp>
    </p:spTree>
    <p:extLst>
      <p:ext uri="{BB962C8B-B14F-4D97-AF65-F5344CB8AC3E}">
        <p14:creationId xmlns:p14="http://schemas.microsoft.com/office/powerpoint/2010/main" val="25690639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8c4397e-77a1-4be1-bada-f3fa4bdd655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2DD39DAD7772647B41C8FE861EEA391" ma:contentTypeVersion="15" ma:contentTypeDescription="Create a new document." ma:contentTypeScope="" ma:versionID="8360c95a2f62bf75c1caa6825518678e">
  <xsd:schema xmlns:xsd="http://www.w3.org/2001/XMLSchema" xmlns:xs="http://www.w3.org/2001/XMLSchema" xmlns:p="http://schemas.microsoft.com/office/2006/metadata/properties" xmlns:ns3="68319706-930a-435e-b76e-f1bb4b3746a4" xmlns:ns4="98c4397e-77a1-4be1-bada-f3fa4bdd655c" targetNamespace="http://schemas.microsoft.com/office/2006/metadata/properties" ma:root="true" ma:fieldsID="84775e9745987ca7bb9d40a825b219ad" ns3:_="" ns4:_="">
    <xsd:import namespace="68319706-930a-435e-b76e-f1bb4b3746a4"/>
    <xsd:import namespace="98c4397e-77a1-4be1-bada-f3fa4bdd655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Tags" minOccurs="0"/>
                <xsd:element ref="ns4:MediaServiceGenerationTime" minOccurs="0"/>
                <xsd:element ref="ns4:MediaServiceEventHashCode" minOccurs="0"/>
                <xsd:element ref="ns4:MediaServiceOCR" minOccurs="0"/>
                <xsd:element ref="ns4:_activity" minOccurs="0"/>
                <xsd:element ref="ns4:MediaServiceObjectDetectorVersions" minOccurs="0"/>
                <xsd:element ref="ns4:MediaServiceSystemTag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319706-930a-435e-b76e-f1bb4b3746a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8c4397e-77a1-4be1-bada-f3fa4bdd655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500125-760C-4DA8-83C8-ACF4A641C9D0}">
  <ds:schemaRefs>
    <ds:schemaRef ds:uri="http://schemas.microsoft.com/sharepoint/v3/contenttype/forms"/>
  </ds:schemaRefs>
</ds:datastoreItem>
</file>

<file path=customXml/itemProps2.xml><?xml version="1.0" encoding="utf-8"?>
<ds:datastoreItem xmlns:ds="http://schemas.openxmlformats.org/officeDocument/2006/customXml" ds:itemID="{E8CC0D78-2BF2-438E-9FC7-FFC8AB5E6204}">
  <ds:schemaRefs>
    <ds:schemaRef ds:uri="http://www.w3.org/XML/1998/namespace"/>
    <ds:schemaRef ds:uri="http://schemas.microsoft.com/office/2006/documentManagement/types"/>
    <ds:schemaRef ds:uri="http://schemas.microsoft.com/office/2006/metadata/properties"/>
    <ds:schemaRef ds:uri="http://purl.org/dc/elements/1.1/"/>
    <ds:schemaRef ds:uri="http://schemas.microsoft.com/office/infopath/2007/PartnerControls"/>
    <ds:schemaRef ds:uri="68319706-930a-435e-b76e-f1bb4b3746a4"/>
    <ds:schemaRef ds:uri="http://purl.org/dc/terms/"/>
    <ds:schemaRef ds:uri="98c4397e-77a1-4be1-bada-f3fa4bdd655c"/>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D21205A4-BB8A-4316-BDD9-077E49E564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319706-930a-435e-b76e-f1bb4b3746a4"/>
    <ds:schemaRef ds:uri="98c4397e-77a1-4be1-bada-f3fa4bdd65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3778</TotalTime>
  <Words>1402</Words>
  <Application>Microsoft Office PowerPoint</Application>
  <PresentationFormat>Widescreen</PresentationFormat>
  <Paragraphs>413</Paragraphs>
  <Slides>34</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8" baseType="lpstr">
      <vt:lpstr>Arial</vt:lpstr>
      <vt:lpstr>Times New Roman</vt:lpstr>
      <vt:lpstr>1_Office Theme</vt:lpstr>
      <vt:lpstr>think-cell Slide</vt:lpstr>
      <vt:lpstr>PowerPoint Presentation</vt:lpstr>
      <vt:lpstr>Introduction to Node.js :</vt:lpstr>
      <vt:lpstr>PowerPoint Presentation</vt:lpstr>
      <vt:lpstr>How to Install Node.js and NPM on Windows? : </vt:lpstr>
      <vt:lpstr>Here, we are going to explain the installation process step-by-step. So, let’s start with the first step now.</vt:lpstr>
      <vt:lpstr>PowerPoint Presentation</vt:lpstr>
      <vt:lpstr>PowerPoint Presentation</vt:lpstr>
      <vt:lpstr>PowerPoint Presentation</vt:lpstr>
      <vt:lpstr>PowerPoint Presentation</vt:lpstr>
      <vt:lpstr>Introduction to Node Modules :</vt:lpstr>
      <vt:lpstr>Modules are of three types: </vt:lpstr>
      <vt:lpstr>PowerPoint Presentation</vt:lpstr>
      <vt:lpstr>PowerPoint Presentation</vt:lpstr>
      <vt:lpstr>Filename: index.js </vt:lpstr>
      <vt:lpstr>PowerPoint Presentation</vt:lpstr>
      <vt:lpstr>Path Modules : </vt:lpstr>
      <vt:lpstr>PowerPoint Presentation</vt:lpstr>
      <vt:lpstr>FS Module and Files: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Async/Await: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Poornima Sivakumar [UNext]</dc:creator>
  <cp:lastModifiedBy>Murali Mohan M</cp:lastModifiedBy>
  <cp:revision>57</cp:revision>
  <dcterms:created xsi:type="dcterms:W3CDTF">2023-04-07T11:31:48Z</dcterms:created>
  <dcterms:modified xsi:type="dcterms:W3CDTF">2024-01-17T19:36:09Z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0x01010012DD39DAD7772647B41C8FE861EEA391</vt:lpwstr>
  </property>
</Properties>
</file>