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765D8-8203-4D56-B2D2-2112DAC137AB}" v="776" dt="2023-09-11T04:05:55.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1.png"/><Relationship Id="rId14" Type="http://schemas.openxmlformats.org/officeDocument/2006/relationships/image" Target="../media/image10.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8831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5218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01425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44707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Slide Number Placeholder 6">
            <a:extLst>
              <a:ext uri="{FF2B5EF4-FFF2-40B4-BE49-F238E27FC236}">
                <a16:creationId xmlns:a16="http://schemas.microsoft.com/office/drawing/2014/main" id="{BA9AD6EA-2DF8-5939-A506-F16ED13A9C13}"/>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42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lide Number Placeholder 6">
            <a:extLst>
              <a:ext uri="{FF2B5EF4-FFF2-40B4-BE49-F238E27FC236}">
                <a16:creationId xmlns:a16="http://schemas.microsoft.com/office/drawing/2014/main" id="{5BC24487-9FB9-A0A9-4AE2-22B5874BD39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73974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45F7-077C-499A-8055-91596D906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F332D-3CDC-4D8E-AD43-5255978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1AA2DA-8D81-486B-A333-D1BC8D8F7179}"/>
              </a:ext>
            </a:extLst>
          </p:cNvPr>
          <p:cNvSpPr>
            <a:spLocks noGrp="1"/>
          </p:cNvSpPr>
          <p:nvPr>
            <p:ph type="dt" sz="half" idx="10"/>
          </p:nvPr>
        </p:nvSpPr>
        <p:spPr/>
        <p:txBody>
          <a:bodyPr/>
          <a:lstStyle/>
          <a:p>
            <a:fld id="{070803EA-7A94-4882-A808-A9D283A70C8C}" type="datetimeFigureOut">
              <a:rPr lang="en-IN" smtClean="0"/>
              <a:t>18-01-2024</a:t>
            </a:fld>
            <a:endParaRPr lang="en-IN"/>
          </a:p>
        </p:txBody>
      </p:sp>
      <p:sp>
        <p:nvSpPr>
          <p:cNvPr id="5" name="Footer Placeholder 4">
            <a:extLst>
              <a:ext uri="{FF2B5EF4-FFF2-40B4-BE49-F238E27FC236}">
                <a16:creationId xmlns:a16="http://schemas.microsoft.com/office/drawing/2014/main" id="{FCD47D43-8D93-4BE1-8F2D-B5D8C344D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BC95-0468-4C4D-A96E-725682014F2C}"/>
              </a:ext>
            </a:extLst>
          </p:cNvPr>
          <p:cNvSpPr>
            <a:spLocks noGrp="1"/>
          </p:cNvSpPr>
          <p:nvPr>
            <p:ph type="sldNum" sz="quarter" idx="12"/>
          </p:nvPr>
        </p:nvSpPr>
        <p:spPr/>
        <p:txBody>
          <a:bodyPr/>
          <a:lstStyle/>
          <a:p>
            <a:fld id="{367022E3-7B7B-4DC1-931E-C9E2C54B9D32}" type="slidenum">
              <a:rPr lang="en-IN" smtClean="0"/>
              <a:t>‹#›</a:t>
            </a:fld>
            <a:endParaRPr lang="en-IN"/>
          </a:p>
        </p:txBody>
      </p:sp>
    </p:spTree>
    <p:extLst>
      <p:ext uri="{BB962C8B-B14F-4D97-AF65-F5344CB8AC3E}">
        <p14:creationId xmlns:p14="http://schemas.microsoft.com/office/powerpoint/2010/main" val="4440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chor="ctr">
            <a:normAutofit/>
          </a:bodyPr>
          <a:lstStyle>
            <a:lvl1pPr>
              <a:defRPr lang="en-US" sz="2800" b="1">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lvl="0"/>
            <a:r>
              <a:rPr lang="en-US"/>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095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2981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2" y="0"/>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785191" y="6520168"/>
            <a:ext cx="9730409"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E01359E6-7FF4-DDDA-82C4-706E0CE1E15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70204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02018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3655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683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41248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a:p>
        </p:txBody>
      </p:sp>
    </p:spTree>
    <p:extLst>
      <p:ext uri="{BB962C8B-B14F-4D97-AF65-F5344CB8AC3E}">
        <p14:creationId xmlns:p14="http://schemas.microsoft.com/office/powerpoint/2010/main" val="165290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1"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812051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2" y="1477297"/>
            <a:ext cx="10058400" cy="5280660"/>
          </a:xfrm>
          <a:prstGeom prst="rect">
            <a:avLst/>
          </a:prstGeom>
        </p:spPr>
      </p:pic>
    </p:spTree>
    <p:extLst>
      <p:ext uri="{BB962C8B-B14F-4D97-AF65-F5344CB8AC3E}">
        <p14:creationId xmlns:p14="http://schemas.microsoft.com/office/powerpoint/2010/main" val="31334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191918"/>
            <a:ext cx="11260279" cy="4926077"/>
          </a:xfrm>
        </p:spPr>
        <p:txBody>
          <a:bodyPr/>
          <a:lstStyle/>
          <a:p>
            <a:r>
              <a:rPr lang="en-US" b="1" dirty="0" smtClean="0">
                <a:latin typeface="Times New Roman" panose="02020603050405020304" pitchFamily="18" charset="0"/>
                <a:cs typeface="Times New Roman" panose="02020603050405020304" pitchFamily="18" charset="0"/>
              </a:rPr>
              <a:t>Route </a:t>
            </a:r>
            <a:r>
              <a:rPr lang="en-US" b="1" dirty="0">
                <a:latin typeface="Times New Roman" panose="02020603050405020304" pitchFamily="18" charset="0"/>
                <a:cs typeface="Times New Roman" panose="02020603050405020304" pitchFamily="18" charset="0"/>
              </a:rPr>
              <a:t>parameters are named URL segments that are used to capture the values specified at their position in the URL. The captured values are populated in the </a:t>
            </a:r>
            <a:r>
              <a:rPr lang="en-US" b="1" dirty="0" err="1">
                <a:latin typeface="Times New Roman" panose="02020603050405020304" pitchFamily="18" charset="0"/>
                <a:cs typeface="Times New Roman" panose="02020603050405020304" pitchFamily="18" charset="0"/>
              </a:rPr>
              <a:t>req.params</a:t>
            </a:r>
            <a:r>
              <a:rPr lang="en-US" b="1" dirty="0">
                <a:latin typeface="Times New Roman" panose="02020603050405020304" pitchFamily="18" charset="0"/>
                <a:cs typeface="Times New Roman" panose="02020603050405020304" pitchFamily="18" charset="0"/>
              </a:rPr>
              <a:t> object, with the name of the route parameter specified in the path as their respective keys</a:t>
            </a:r>
            <a:r>
              <a:rPr lang="en-US" b="1" dirty="0" smtClean="0">
                <a:latin typeface="Times New Roman" panose="02020603050405020304" pitchFamily="18" charset="0"/>
                <a:cs typeface="Times New Roman" panose="02020603050405020304" pitchFamily="18" charset="0"/>
              </a:rPr>
              <a:t>.</a:t>
            </a:r>
          </a:p>
          <a:p>
            <a:r>
              <a:rPr lang="en-US" dirty="0">
                <a:solidFill>
                  <a:schemeClr val="accent1"/>
                </a:solidFill>
                <a:latin typeface="Times New Roman" panose="02020603050405020304" pitchFamily="18" charset="0"/>
                <a:cs typeface="Times New Roman" panose="02020603050405020304" pitchFamily="18" charset="0"/>
              </a:rPr>
              <a:t>Route path: /users/:</a:t>
            </a:r>
            <a:r>
              <a:rPr lang="en-US" dirty="0" err="1">
                <a:solidFill>
                  <a:schemeClr val="accent1"/>
                </a:solidFill>
                <a:latin typeface="Times New Roman" panose="02020603050405020304" pitchFamily="18" charset="0"/>
                <a:cs typeface="Times New Roman" panose="02020603050405020304" pitchFamily="18" charset="0"/>
              </a:rPr>
              <a:t>userId</a:t>
            </a:r>
            <a:r>
              <a:rPr lang="en-US" dirty="0">
                <a:solidFill>
                  <a:schemeClr val="accent1"/>
                </a:solidFill>
                <a:latin typeface="Times New Roman" panose="02020603050405020304" pitchFamily="18" charset="0"/>
                <a:cs typeface="Times New Roman" panose="02020603050405020304" pitchFamily="18" charset="0"/>
              </a:rPr>
              <a:t>/books/:</a:t>
            </a:r>
            <a:r>
              <a:rPr lang="en-US" dirty="0" err="1">
                <a:solidFill>
                  <a:schemeClr val="accent1"/>
                </a:solidFill>
                <a:latin typeface="Times New Roman" panose="02020603050405020304" pitchFamily="18" charset="0"/>
                <a:cs typeface="Times New Roman" panose="02020603050405020304" pitchFamily="18" charset="0"/>
              </a:rPr>
              <a:t>bookId</a:t>
            </a:r>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Request URL: http://localhost:3000/users/34/books/8989</a:t>
            </a:r>
          </a:p>
          <a:p>
            <a:r>
              <a:rPr lang="en-US" dirty="0" err="1">
                <a:solidFill>
                  <a:schemeClr val="accent1"/>
                </a:solidFill>
                <a:latin typeface="Times New Roman" panose="02020603050405020304" pitchFamily="18" charset="0"/>
                <a:cs typeface="Times New Roman" panose="02020603050405020304" pitchFamily="18" charset="0"/>
              </a:rPr>
              <a:t>req.params</a:t>
            </a:r>
            <a:r>
              <a:rPr lang="en-US" dirty="0">
                <a:solidFill>
                  <a:schemeClr val="accent1"/>
                </a:solidFill>
                <a:latin typeface="Times New Roman" panose="02020603050405020304" pitchFamily="18" charset="0"/>
                <a:cs typeface="Times New Roman" panose="02020603050405020304" pitchFamily="18" charset="0"/>
              </a:rPr>
              <a:t>: { "</a:t>
            </a:r>
            <a:r>
              <a:rPr lang="en-US" dirty="0" err="1">
                <a:solidFill>
                  <a:schemeClr val="accent1"/>
                </a:solidFill>
                <a:latin typeface="Times New Roman" panose="02020603050405020304" pitchFamily="18" charset="0"/>
                <a:cs typeface="Times New Roman" panose="02020603050405020304" pitchFamily="18" charset="0"/>
              </a:rPr>
              <a:t>userId</a:t>
            </a:r>
            <a:r>
              <a:rPr lang="en-US" dirty="0">
                <a:solidFill>
                  <a:schemeClr val="accent1"/>
                </a:solidFill>
                <a:latin typeface="Times New Roman" panose="02020603050405020304" pitchFamily="18" charset="0"/>
                <a:cs typeface="Times New Roman" panose="02020603050405020304" pitchFamily="18" charset="0"/>
              </a:rPr>
              <a:t>": "34", "</a:t>
            </a:r>
            <a:r>
              <a:rPr lang="en-US" dirty="0" err="1">
                <a:solidFill>
                  <a:schemeClr val="accent1"/>
                </a:solidFill>
                <a:latin typeface="Times New Roman" panose="02020603050405020304" pitchFamily="18" charset="0"/>
                <a:cs typeface="Times New Roman" panose="02020603050405020304" pitchFamily="18" charset="0"/>
              </a:rPr>
              <a:t>bookId</a:t>
            </a:r>
            <a:r>
              <a:rPr lang="en-US" dirty="0">
                <a:solidFill>
                  <a:schemeClr val="accent1"/>
                </a:solidFill>
                <a:latin typeface="Times New Roman" panose="02020603050405020304" pitchFamily="18" charset="0"/>
                <a:cs typeface="Times New Roman" panose="02020603050405020304" pitchFamily="18" charset="0"/>
              </a:rPr>
              <a:t>": "8989" </a:t>
            </a:r>
            <a:r>
              <a:rPr lang="en-US" dirty="0" smtClean="0">
                <a:solidFill>
                  <a:schemeClr val="accent1"/>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To define routes with route parameters, simply specify the route parameters in the path of the route as shown below</a:t>
            </a:r>
            <a:r>
              <a:rPr lang="en-US" b="1" dirty="0" smtClean="0">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('/users/:</a:t>
            </a:r>
            <a:r>
              <a:rPr lang="en-IN" b="1" dirty="0" err="1">
                <a:latin typeface="Times New Roman" panose="02020603050405020304" pitchFamily="18" charset="0"/>
                <a:cs typeface="Times New Roman" panose="02020603050405020304" pitchFamily="18" charset="0"/>
              </a:rPr>
              <a:t>userId</a:t>
            </a:r>
            <a:r>
              <a:rPr lang="en-IN" b="1" dirty="0">
                <a:latin typeface="Times New Roman" panose="02020603050405020304" pitchFamily="18" charset="0"/>
                <a:cs typeface="Times New Roman" panose="02020603050405020304" pitchFamily="18" charset="0"/>
              </a:rPr>
              <a:t>/books/:</a:t>
            </a:r>
            <a:r>
              <a:rPr lang="en-IN" b="1" dirty="0" err="1">
                <a:latin typeface="Times New Roman" panose="02020603050405020304" pitchFamily="18" charset="0"/>
                <a:cs typeface="Times New Roman" panose="02020603050405020304" pitchFamily="18" charset="0"/>
              </a:rPr>
              <a:t>bookId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req.params</a:t>
            </a:r>
            <a:r>
              <a:rPr lang="en-IN" b="1" dirty="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Since the hyphen (-) and the dot (.) are interpreted literally, they can be used along with route parameters for useful purposes.</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effectLst/>
                <a:latin typeface="Times New Roman" panose="02020603050405020304" pitchFamily="18" charset="0"/>
                <a:cs typeface="Times New Roman" panose="02020603050405020304" pitchFamily="18" charset="0"/>
              </a:rPr>
              <a:t>Route </a:t>
            </a:r>
            <a:r>
              <a:rPr lang="en-IN" dirty="0" smtClean="0">
                <a:effectLst/>
                <a:latin typeface="Times New Roman" panose="02020603050405020304" pitchFamily="18" charset="0"/>
                <a:cs typeface="Times New Roman" panose="02020603050405020304" pitchFamily="18" charset="0"/>
              </a:rPr>
              <a:t>parameters :</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a:p>
        </p:txBody>
      </p:sp>
    </p:spTree>
    <p:extLst>
      <p:ext uri="{BB962C8B-B14F-4D97-AF65-F5344CB8AC3E}">
        <p14:creationId xmlns:p14="http://schemas.microsoft.com/office/powerpoint/2010/main" val="188559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04801"/>
            <a:ext cx="11260279" cy="5771534"/>
          </a:xfrm>
        </p:spPr>
        <p:txBody>
          <a:bodyPr/>
          <a:lstStyle/>
          <a:p>
            <a:r>
              <a:rPr lang="en-US" b="1" dirty="0">
                <a:solidFill>
                  <a:schemeClr val="accent1"/>
                </a:solidFill>
                <a:latin typeface="Times New Roman" panose="02020603050405020304" pitchFamily="18" charset="0"/>
                <a:cs typeface="Times New Roman" panose="02020603050405020304" pitchFamily="18" charset="0"/>
              </a:rPr>
              <a:t>Route path: /flights/:from-:to</a:t>
            </a:r>
          </a:p>
          <a:p>
            <a:r>
              <a:rPr lang="en-US" b="1" dirty="0">
                <a:solidFill>
                  <a:schemeClr val="accent1"/>
                </a:solidFill>
                <a:latin typeface="Times New Roman" panose="02020603050405020304" pitchFamily="18" charset="0"/>
                <a:cs typeface="Times New Roman" panose="02020603050405020304" pitchFamily="18" charset="0"/>
              </a:rPr>
              <a:t>Request URL: http://localhost:3000/flights/LAX-SFO</a:t>
            </a:r>
          </a:p>
          <a:p>
            <a:r>
              <a:rPr lang="en-US" b="1" dirty="0" err="1">
                <a:solidFill>
                  <a:schemeClr val="accent1"/>
                </a:solidFill>
                <a:latin typeface="Times New Roman" panose="02020603050405020304" pitchFamily="18" charset="0"/>
                <a:cs typeface="Times New Roman" panose="02020603050405020304" pitchFamily="18" charset="0"/>
              </a:rPr>
              <a:t>req.params</a:t>
            </a:r>
            <a:r>
              <a:rPr lang="en-US" b="1" dirty="0">
                <a:solidFill>
                  <a:schemeClr val="accent1"/>
                </a:solidFill>
                <a:latin typeface="Times New Roman" panose="02020603050405020304" pitchFamily="18" charset="0"/>
                <a:cs typeface="Times New Roman" panose="02020603050405020304" pitchFamily="18" charset="0"/>
              </a:rPr>
              <a:t>: { "from": "LAX", "to": "SFO" </a:t>
            </a:r>
            <a:r>
              <a:rPr lang="en-US" b="1" dirty="0" smtClean="0">
                <a:solidFill>
                  <a:schemeClr val="accent1"/>
                </a:solidFill>
                <a:latin typeface="Times New Roman" panose="02020603050405020304" pitchFamily="18" charset="0"/>
                <a:cs typeface="Times New Roman" panose="02020603050405020304" pitchFamily="18" charset="0"/>
              </a:rPr>
              <a:t>}</a:t>
            </a:r>
          </a:p>
          <a:p>
            <a:endParaRPr lang="en-IN" b="1" dirty="0" smtClean="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Route path: /plantae/:</a:t>
            </a:r>
            <a:r>
              <a:rPr lang="en-IN" b="1" dirty="0" err="1">
                <a:solidFill>
                  <a:schemeClr val="accent1"/>
                </a:solidFill>
                <a:latin typeface="Times New Roman" panose="02020603050405020304" pitchFamily="18" charset="0"/>
                <a:cs typeface="Times New Roman" panose="02020603050405020304" pitchFamily="18" charset="0"/>
              </a:rPr>
              <a:t>genus.:species</a:t>
            </a:r>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Request URL: http://localhost:3000/plantae/Prunus.persica</a:t>
            </a:r>
          </a:p>
          <a:p>
            <a:r>
              <a:rPr lang="en-IN" b="1" dirty="0" err="1">
                <a:solidFill>
                  <a:schemeClr val="accent1"/>
                </a:solidFill>
                <a:latin typeface="Times New Roman" panose="02020603050405020304" pitchFamily="18" charset="0"/>
                <a:cs typeface="Times New Roman" panose="02020603050405020304" pitchFamily="18" charset="0"/>
              </a:rPr>
              <a:t>req.params</a:t>
            </a:r>
            <a:r>
              <a:rPr lang="en-IN" b="1" dirty="0">
                <a:solidFill>
                  <a:schemeClr val="accent1"/>
                </a:solidFill>
                <a:latin typeface="Times New Roman" panose="02020603050405020304" pitchFamily="18" charset="0"/>
                <a:cs typeface="Times New Roman" panose="02020603050405020304" pitchFamily="18" charset="0"/>
              </a:rPr>
              <a:t>: { "genus": "</a:t>
            </a:r>
            <a:r>
              <a:rPr lang="en-IN" b="1" dirty="0" err="1">
                <a:solidFill>
                  <a:schemeClr val="accent1"/>
                </a:solidFill>
                <a:latin typeface="Times New Roman" panose="02020603050405020304" pitchFamily="18" charset="0"/>
                <a:cs typeface="Times New Roman" panose="02020603050405020304" pitchFamily="18" charset="0"/>
              </a:rPr>
              <a:t>Prunus</a:t>
            </a:r>
            <a:r>
              <a:rPr lang="en-IN" b="1" dirty="0">
                <a:solidFill>
                  <a:schemeClr val="accent1"/>
                </a:solidFill>
                <a:latin typeface="Times New Roman" panose="02020603050405020304" pitchFamily="18" charset="0"/>
                <a:cs typeface="Times New Roman" panose="02020603050405020304" pitchFamily="18" charset="0"/>
              </a:rPr>
              <a:t>", "species": "</a:t>
            </a:r>
            <a:r>
              <a:rPr lang="en-IN" b="1" dirty="0" err="1">
                <a:solidFill>
                  <a:schemeClr val="accent1"/>
                </a:solidFill>
                <a:latin typeface="Times New Roman" panose="02020603050405020304" pitchFamily="18" charset="0"/>
                <a:cs typeface="Times New Roman" panose="02020603050405020304" pitchFamily="18" charset="0"/>
              </a:rPr>
              <a:t>persica</a:t>
            </a:r>
            <a:r>
              <a:rPr lang="en-IN" b="1" dirty="0">
                <a:solidFill>
                  <a:schemeClr val="accent1"/>
                </a:solidFill>
                <a:latin typeface="Times New Roman" panose="02020603050405020304" pitchFamily="18" charset="0"/>
                <a:cs typeface="Times New Roman" panose="02020603050405020304" pitchFamily="18" charset="0"/>
              </a:rPr>
              <a:t>" </a:t>
            </a:r>
            <a:r>
              <a:rPr lang="en-IN" b="1" dirty="0" smtClean="0">
                <a:solidFill>
                  <a:schemeClr val="accent1"/>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 have more control over the exact string that can be matched by a route parameter, you can append a regular expression in parentheses </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Route path: /user/:</a:t>
            </a:r>
            <a:r>
              <a:rPr lang="en-IN" b="1" dirty="0" err="1">
                <a:solidFill>
                  <a:schemeClr val="accent1"/>
                </a:solidFill>
                <a:latin typeface="Times New Roman" panose="02020603050405020304" pitchFamily="18" charset="0"/>
                <a:cs typeface="Times New Roman" panose="02020603050405020304" pitchFamily="18" charset="0"/>
              </a:rPr>
              <a:t>userId</a:t>
            </a:r>
            <a:r>
              <a:rPr lang="en-IN" b="1" dirty="0">
                <a:solidFill>
                  <a:schemeClr val="accent1"/>
                </a:solidFill>
                <a:latin typeface="Times New Roman" panose="02020603050405020304" pitchFamily="18" charset="0"/>
                <a:cs typeface="Times New Roman" panose="02020603050405020304" pitchFamily="18" charset="0"/>
              </a:rPr>
              <a:t>(\d+)</a:t>
            </a:r>
          </a:p>
          <a:p>
            <a:r>
              <a:rPr lang="en-IN" b="1" dirty="0">
                <a:solidFill>
                  <a:schemeClr val="accent1"/>
                </a:solidFill>
                <a:latin typeface="Times New Roman" panose="02020603050405020304" pitchFamily="18" charset="0"/>
                <a:cs typeface="Times New Roman" panose="02020603050405020304" pitchFamily="18" charset="0"/>
              </a:rPr>
              <a:t>Request URL: http://localhost:3000/user/42</a:t>
            </a:r>
          </a:p>
          <a:p>
            <a:r>
              <a:rPr lang="en-IN" b="1" dirty="0" err="1">
                <a:solidFill>
                  <a:schemeClr val="accent1"/>
                </a:solidFill>
                <a:latin typeface="Times New Roman" panose="02020603050405020304" pitchFamily="18" charset="0"/>
                <a:cs typeface="Times New Roman" panose="02020603050405020304" pitchFamily="18" charset="0"/>
              </a:rPr>
              <a:t>req.params</a:t>
            </a:r>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userId</a:t>
            </a:r>
            <a:r>
              <a:rPr lang="en-IN" b="1" dirty="0">
                <a:solidFill>
                  <a:schemeClr val="accent1"/>
                </a:solidFill>
                <a:latin typeface="Times New Roman" panose="02020603050405020304" pitchFamily="18" charset="0"/>
                <a:cs typeface="Times New Roman" panose="02020603050405020304" pitchFamily="18" charset="0"/>
              </a:rPr>
              <a:t>": "42"}</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a:p>
        </p:txBody>
      </p:sp>
    </p:spTree>
    <p:extLst>
      <p:ext uri="{BB962C8B-B14F-4D97-AF65-F5344CB8AC3E}">
        <p14:creationId xmlns:p14="http://schemas.microsoft.com/office/powerpoint/2010/main" val="249581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2"/>
            <a:ext cx="11260279" cy="4820901"/>
          </a:xfrm>
        </p:spPr>
        <p:txBody>
          <a:bodyPr/>
          <a:lstStyle/>
          <a:p>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synchronous </a:t>
            </a:r>
            <a:r>
              <a:rPr lang="en-US" b="1" dirty="0">
                <a:latin typeface="Times New Roman" panose="02020603050405020304" pitchFamily="18" charset="0"/>
                <a:cs typeface="Times New Roman" panose="02020603050405020304" pitchFamily="18" charset="0"/>
              </a:rPr>
              <a:t>programming is an essential concept in JavaScript that allows your code to run in the background without blocking the execution of other code. Developers can create more efficient and responsive applications by using features like callbacks, </a:t>
            </a:r>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/await, and promises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There are several methods that can be used to perform asynchronous </a:t>
            </a:r>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tasks, which are listed below</a:t>
            </a:r>
            <a:r>
              <a:rPr lang="en-US" b="1" dirty="0" smtClean="0">
                <a:latin typeface="Times New Roman" panose="02020603050405020304" pitchFamily="18" charset="0"/>
                <a:cs typeface="Times New Roman" panose="02020603050405020304" pitchFamily="18" charset="0"/>
              </a:rPr>
              <a:t>:</a:t>
            </a:r>
          </a:p>
          <a:p>
            <a:pPr lvl="1"/>
            <a:r>
              <a:rPr lang="en-US" b="1" dirty="0">
                <a:solidFill>
                  <a:schemeClr val="accent1"/>
                </a:solidFill>
                <a:latin typeface="Times New Roman" panose="02020603050405020304" pitchFamily="18" charset="0"/>
                <a:cs typeface="Times New Roman" panose="02020603050405020304" pitchFamily="18" charset="0"/>
              </a:rPr>
              <a:t>Using callback</a:t>
            </a:r>
          </a:p>
          <a:p>
            <a:pPr lvl="1"/>
            <a:r>
              <a:rPr lang="en-US" b="1" dirty="0">
                <a:solidFill>
                  <a:schemeClr val="accent1"/>
                </a:solidFill>
                <a:latin typeface="Times New Roman" panose="02020603050405020304" pitchFamily="18" charset="0"/>
                <a:cs typeface="Times New Roman" panose="02020603050405020304" pitchFamily="18" charset="0"/>
              </a:rPr>
              <a:t>Using </a:t>
            </a:r>
            <a:r>
              <a:rPr lang="en-US" b="1" dirty="0" smtClean="0">
                <a:solidFill>
                  <a:schemeClr val="accent1"/>
                </a:solidFill>
                <a:latin typeface="Times New Roman" panose="02020603050405020304" pitchFamily="18" charset="0"/>
                <a:cs typeface="Times New Roman" panose="02020603050405020304" pitchFamily="18" charset="0"/>
              </a:rPr>
              <a:t>Promises</a:t>
            </a:r>
          </a:p>
          <a:p>
            <a:pPr marL="457200" lvl="1" indent="0">
              <a:buNone/>
            </a:pPr>
            <a:endParaRPr lang="en-US" b="1" dirty="0" smtClean="0">
              <a:solidFill>
                <a:schemeClr val="accent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Approach 1: Using </a:t>
            </a:r>
            <a:r>
              <a:rPr lang="en-US" b="1" dirty="0" smtClean="0">
                <a:latin typeface="Times New Roman" panose="02020603050405020304" pitchFamily="18" charset="0"/>
                <a:cs typeface="Times New Roman" panose="02020603050405020304" pitchFamily="18" charset="0"/>
              </a:rPr>
              <a:t>callback</a:t>
            </a:r>
          </a:p>
          <a:p>
            <a:r>
              <a:rPr lang="en-US" b="1" dirty="0">
                <a:latin typeface="Times New Roman" panose="02020603050405020304" pitchFamily="18" charset="0"/>
                <a:cs typeface="Times New Roman" panose="02020603050405020304" pitchFamily="18" charset="0"/>
              </a:rPr>
              <a:t>Callbacks are functions passed as arguments to be executed after an asynchronous operation completes. They are used in asynchronous JavaScript to handle responses and ensure non-blocking </a:t>
            </a:r>
            <a:r>
              <a:rPr lang="en-US" b="1" dirty="0" smtClean="0">
                <a:latin typeface="Times New Roman" panose="02020603050405020304" pitchFamily="18" charset="0"/>
                <a:cs typeface="Times New Roman" panose="02020603050405020304" pitchFamily="18" charset="0"/>
              </a:rPr>
              <a:t>execution.</a:t>
            </a:r>
          </a:p>
          <a:p>
            <a:endParaRPr lang="en-US" b="1"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What is asynchronous in JavaScript?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12</a:t>
            </a:fld>
            <a:endParaRPr lang="en-IN"/>
          </a:p>
        </p:txBody>
      </p:sp>
    </p:spTree>
    <p:extLst>
      <p:ext uri="{BB962C8B-B14F-4D97-AF65-F5344CB8AC3E}">
        <p14:creationId xmlns:p14="http://schemas.microsoft.com/office/powerpoint/2010/main" val="257962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546755"/>
            <a:ext cx="11260279" cy="5344998"/>
          </a:xfrm>
        </p:spPr>
        <p:txBody>
          <a:bodyPr>
            <a:normAutofit fontScale="85000" lnSpcReduction="20000"/>
          </a:bodyPr>
          <a:lstStyle/>
          <a:p>
            <a:r>
              <a:rPr lang="en-IN" b="1" dirty="0">
                <a:solidFill>
                  <a:schemeClr val="accent1"/>
                </a:solidFill>
                <a:latin typeface="Times New Roman" panose="02020603050405020304" pitchFamily="18" charset="0"/>
                <a:cs typeface="Times New Roman" panose="02020603050405020304" pitchFamily="18" charset="0"/>
              </a:rPr>
              <a:t>Syntax</a:t>
            </a:r>
            <a:r>
              <a:rPr lang="en-IN" b="1" dirty="0" smtClean="0">
                <a:solidFill>
                  <a:schemeClr val="accent1"/>
                </a:solidFill>
                <a:latin typeface="Times New Roman" panose="02020603050405020304" pitchFamily="18" charset="0"/>
                <a:cs typeface="Times New Roman" panose="02020603050405020304" pitchFamily="18" charset="0"/>
              </a:rPr>
              <a:t>:</a:t>
            </a:r>
          </a:p>
          <a:p>
            <a:r>
              <a:rPr lang="en-US" dirty="0">
                <a:solidFill>
                  <a:schemeClr val="accent1"/>
                </a:solidFill>
                <a:latin typeface="Times New Roman" panose="02020603050405020304" pitchFamily="18" charset="0"/>
                <a:cs typeface="Times New Roman" panose="02020603050405020304" pitchFamily="18" charset="0"/>
              </a:rPr>
              <a:t>function </a:t>
            </a:r>
            <a:r>
              <a:rPr lang="en-US" dirty="0" err="1">
                <a:solidFill>
                  <a:schemeClr val="accent1"/>
                </a:solidFill>
                <a:latin typeface="Times New Roman" panose="02020603050405020304" pitchFamily="18" charset="0"/>
                <a:cs typeface="Times New Roman" panose="02020603050405020304" pitchFamily="18" charset="0"/>
              </a:rPr>
              <a:t>myFunction</a:t>
            </a:r>
            <a:r>
              <a:rPr lang="en-US" dirty="0">
                <a:solidFill>
                  <a:schemeClr val="accent1"/>
                </a:solidFill>
                <a:latin typeface="Times New Roman" panose="02020603050405020304" pitchFamily="18" charset="0"/>
                <a:cs typeface="Times New Roman" panose="02020603050405020304" pitchFamily="18" charset="0"/>
              </a:rPr>
              <a:t>(param1, param2, callback) {</a:t>
            </a:r>
          </a:p>
          <a:p>
            <a:r>
              <a:rPr lang="en-US" dirty="0">
                <a:solidFill>
                  <a:schemeClr val="accent1"/>
                </a:solidFill>
                <a:latin typeface="Times New Roman" panose="02020603050405020304" pitchFamily="18" charset="0"/>
                <a:cs typeface="Times New Roman" panose="02020603050405020304" pitchFamily="18" charset="0"/>
              </a:rPr>
              <a:t>    // Do some work...</a:t>
            </a:r>
          </a:p>
          <a:p>
            <a:r>
              <a:rPr lang="en-US" dirty="0">
                <a:solidFill>
                  <a:schemeClr val="accent1"/>
                </a:solidFill>
                <a:latin typeface="Times New Roman" panose="02020603050405020304" pitchFamily="18" charset="0"/>
                <a:cs typeface="Times New Roman" panose="02020603050405020304" pitchFamily="18" charset="0"/>
              </a:rPr>
              <a:t>    // Call the callback function</a:t>
            </a:r>
          </a:p>
          <a:p>
            <a:r>
              <a:rPr lang="en-US" dirty="0">
                <a:solidFill>
                  <a:schemeClr val="accent1"/>
                </a:solidFill>
                <a:latin typeface="Times New Roman" panose="02020603050405020304" pitchFamily="18" charset="0"/>
                <a:cs typeface="Times New Roman" panose="02020603050405020304" pitchFamily="18" charset="0"/>
              </a:rPr>
              <a:t>    callback(result);</a:t>
            </a:r>
          </a:p>
          <a:p>
            <a:r>
              <a:rPr lang="en-US" dirty="0" smtClean="0">
                <a:solidFill>
                  <a:schemeClr val="accent1"/>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In this example, the </a:t>
            </a:r>
            <a:r>
              <a:rPr lang="en-US" dirty="0" err="1">
                <a:latin typeface="Times New Roman" panose="02020603050405020304" pitchFamily="18" charset="0"/>
                <a:cs typeface="Times New Roman" panose="02020603050405020304" pitchFamily="18" charset="0"/>
              </a:rPr>
              <a:t>myFunction</a:t>
            </a:r>
            <a:r>
              <a:rPr lang="en-US" dirty="0">
                <a:latin typeface="Times New Roman" panose="02020603050405020304" pitchFamily="18" charset="0"/>
                <a:cs typeface="Times New Roman" panose="02020603050405020304" pitchFamily="18" charset="0"/>
              </a:rPr>
              <a:t> simulates an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task with a 3s delay. It passes fetched data to the callback, which logs it. Output after 3s</a:t>
            </a:r>
            <a:r>
              <a:rPr lang="en-US" dirty="0" smtClean="0">
                <a:latin typeface="Times New Roman" panose="02020603050405020304" pitchFamily="18" charset="0"/>
                <a:cs typeface="Times New Roman" panose="02020603050405020304" pitchFamily="18" charset="0"/>
              </a:rPr>
              <a:t>:</a:t>
            </a:r>
          </a:p>
          <a:p>
            <a:r>
              <a:rPr lang="en-IN" b="1" dirty="0">
                <a:solidFill>
                  <a:schemeClr val="accent1"/>
                </a:solidFill>
                <a:latin typeface="Times New Roman" panose="02020603050405020304" pitchFamily="18" charset="0"/>
                <a:cs typeface="Times New Roman" panose="02020603050405020304" pitchFamily="18" charset="0"/>
              </a:rPr>
              <a:t>function </a:t>
            </a:r>
            <a:r>
              <a:rPr lang="en-IN" b="1" dirty="0" err="1">
                <a:solidFill>
                  <a:schemeClr val="accent1"/>
                </a:solidFill>
                <a:latin typeface="Times New Roman" panose="02020603050405020304" pitchFamily="18" charset="0"/>
                <a:cs typeface="Times New Roman" panose="02020603050405020304" pitchFamily="18" charset="0"/>
              </a:rPr>
              <a:t>myFunction</a:t>
            </a:r>
            <a:r>
              <a:rPr lang="en-IN" b="1" dirty="0">
                <a:solidFill>
                  <a:schemeClr val="accent1"/>
                </a:solidFill>
                <a:latin typeface="Times New Roman" panose="02020603050405020304" pitchFamily="18" charset="0"/>
                <a:cs typeface="Times New Roman" panose="02020603050405020304" pitchFamily="18" charset="0"/>
              </a:rPr>
              <a:t>(</a:t>
            </a:r>
            <a:r>
              <a:rPr lang="en-IN" b="1" dirty="0" err="1">
                <a:solidFill>
                  <a:schemeClr val="accent1"/>
                </a:solidFill>
                <a:latin typeface="Times New Roman" panose="02020603050405020304" pitchFamily="18" charset="0"/>
                <a:cs typeface="Times New Roman" panose="02020603050405020304" pitchFamily="18" charset="0"/>
              </a:rPr>
              <a:t>callback</a:t>
            </a:r>
            <a:r>
              <a:rPr lang="en-IN" b="1" dirty="0">
                <a:solidFill>
                  <a:schemeClr val="accent1"/>
                </a:solidFill>
                <a:latin typeface="Times New Roman" panose="02020603050405020304" pitchFamily="18" charset="0"/>
                <a:cs typeface="Times New Roman" panose="02020603050405020304" pitchFamily="18" charset="0"/>
              </a:rPr>
              <a:t>)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setTimeout</a:t>
            </a:r>
            <a:r>
              <a:rPr lang="en-IN" b="1" dirty="0">
                <a:solidFill>
                  <a:schemeClr val="accent1"/>
                </a:solidFill>
                <a:latin typeface="Times New Roman" panose="02020603050405020304" pitchFamily="18" charset="0"/>
                <a:cs typeface="Times New Roman" panose="02020603050405020304" pitchFamily="18" charset="0"/>
              </a:rPr>
              <a:t>(() =&gt;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const</a:t>
            </a:r>
            <a:r>
              <a:rPr lang="en-IN" b="1" dirty="0">
                <a:solidFill>
                  <a:schemeClr val="accent1"/>
                </a:solidFill>
                <a:latin typeface="Times New Roman" panose="02020603050405020304" pitchFamily="18" charset="0"/>
                <a:cs typeface="Times New Roman" panose="02020603050405020304" pitchFamily="18" charset="0"/>
              </a:rPr>
              <a:t> data = { name: "</a:t>
            </a:r>
            <a:r>
              <a:rPr lang="en-IN" b="1" dirty="0" err="1">
                <a:solidFill>
                  <a:schemeClr val="accent1"/>
                </a:solidFill>
                <a:latin typeface="Times New Roman" panose="02020603050405020304" pitchFamily="18" charset="0"/>
                <a:cs typeface="Times New Roman" panose="02020603050405020304" pitchFamily="18" charset="0"/>
              </a:rPr>
              <a:t>Aman</a:t>
            </a:r>
            <a:r>
              <a:rPr lang="en-IN" b="1" dirty="0">
                <a:solidFill>
                  <a:schemeClr val="accent1"/>
                </a:solidFill>
                <a:latin typeface="Times New Roman" panose="02020603050405020304" pitchFamily="18" charset="0"/>
                <a:cs typeface="Times New Roman" panose="02020603050405020304" pitchFamily="18" charset="0"/>
              </a:rPr>
              <a:t>", age: 21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callback</a:t>
            </a:r>
            <a:r>
              <a:rPr lang="en-IN" b="1" dirty="0">
                <a:solidFill>
                  <a:schemeClr val="accent1"/>
                </a:solidFill>
                <a:latin typeface="Times New Roman" panose="02020603050405020304" pitchFamily="18" charset="0"/>
                <a:cs typeface="Times New Roman" panose="02020603050405020304" pitchFamily="18" charset="0"/>
              </a:rPr>
              <a:t>(data); </a:t>
            </a:r>
          </a:p>
          <a:p>
            <a:r>
              <a:rPr lang="en-IN" b="1" dirty="0">
                <a:solidFill>
                  <a:schemeClr val="accent1"/>
                </a:solidFill>
                <a:latin typeface="Times New Roman" panose="02020603050405020304" pitchFamily="18" charset="0"/>
                <a:cs typeface="Times New Roman" panose="02020603050405020304" pitchFamily="18" charset="0"/>
              </a:rPr>
              <a:t>	}, 3000); </a:t>
            </a:r>
          </a:p>
          <a:p>
            <a:r>
              <a:rPr lang="en-IN" b="1" dirty="0">
                <a:solidFill>
                  <a:schemeClr val="accent1"/>
                </a:solidFill>
                <a:latin typeface="Times New Roman" panose="02020603050405020304" pitchFamily="18" charset="0"/>
                <a:cs typeface="Times New Roman" panose="02020603050405020304" pitchFamily="18" charset="0"/>
              </a:rPr>
              <a:t>} </a:t>
            </a:r>
          </a:p>
          <a:p>
            <a:r>
              <a:rPr lang="en-IN" b="1" dirty="0" err="1">
                <a:solidFill>
                  <a:schemeClr val="accent1"/>
                </a:solidFill>
                <a:latin typeface="Times New Roman" panose="02020603050405020304" pitchFamily="18" charset="0"/>
                <a:cs typeface="Times New Roman" panose="02020603050405020304" pitchFamily="18" charset="0"/>
              </a:rPr>
              <a:t>myFunction</a:t>
            </a:r>
            <a:r>
              <a:rPr lang="en-IN" b="1" dirty="0">
                <a:solidFill>
                  <a:schemeClr val="accent1"/>
                </a:solidFill>
                <a:latin typeface="Times New Roman" panose="02020603050405020304" pitchFamily="18" charset="0"/>
                <a:cs typeface="Times New Roman" panose="02020603050405020304" pitchFamily="18" charset="0"/>
              </a:rPr>
              <a:t>((data) =&gt; { </a:t>
            </a:r>
          </a:p>
          <a:p>
            <a:r>
              <a:rPr lang="en-IN" b="1" dirty="0">
                <a:solidFill>
                  <a:schemeClr val="accent1"/>
                </a:solidFill>
                <a:latin typeface="Times New Roman" panose="02020603050405020304" pitchFamily="18" charset="0"/>
                <a:cs typeface="Times New Roman" panose="02020603050405020304" pitchFamily="18" charset="0"/>
              </a:rPr>
              <a:t>	console.log("Data:", data); </a:t>
            </a:r>
          </a:p>
          <a:p>
            <a:r>
              <a:rPr lang="en-IN" b="1" dirty="0">
                <a:solidFill>
                  <a:schemeClr val="accent1"/>
                </a:solidFill>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13</a:t>
            </a:fld>
            <a:endParaRPr lang="en-IN"/>
          </a:p>
        </p:txBody>
      </p:sp>
    </p:spTree>
    <p:extLst>
      <p:ext uri="{BB962C8B-B14F-4D97-AF65-F5344CB8AC3E}">
        <p14:creationId xmlns:p14="http://schemas.microsoft.com/office/powerpoint/2010/main" val="86833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868035"/>
          </a:xfrm>
        </p:spPr>
        <p:txBody>
          <a:bodyPr/>
          <a:lstStyle/>
          <a:p>
            <a:r>
              <a:rPr lang="en-US" b="1" dirty="0">
                <a:latin typeface="Times New Roman" panose="02020603050405020304" pitchFamily="18" charset="0"/>
                <a:cs typeface="Times New Roman" panose="02020603050405020304" pitchFamily="18" charset="0"/>
              </a:rPr>
              <a:t>Promises are objects representing the eventual completion (or failure) of an asynchronous operation, providing better handling of asynchronous code with .then() and .catch</a:t>
            </a:r>
            <a:r>
              <a:rPr lang="en-US" b="1" dirty="0" smtClean="0">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Syntax:</a:t>
            </a:r>
          </a:p>
          <a:p>
            <a:endParaRPr lang="en-US" b="1" dirty="0">
              <a:solidFill>
                <a:schemeClr val="accent1"/>
              </a:solidFill>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let promise = new Promise(function(resolve, reject){</a:t>
            </a:r>
          </a:p>
          <a:p>
            <a:r>
              <a:rPr lang="en-US" b="1" dirty="0">
                <a:solidFill>
                  <a:schemeClr val="accent1"/>
                </a:solidFill>
                <a:latin typeface="Times New Roman" panose="02020603050405020304" pitchFamily="18" charset="0"/>
                <a:cs typeface="Times New Roman" panose="02020603050405020304" pitchFamily="18" charset="0"/>
              </a:rPr>
              <a:t>     //do something</a:t>
            </a:r>
          </a:p>
          <a:p>
            <a:r>
              <a:rPr lang="en-US" b="1" dirty="0" smtClean="0">
                <a:solidFill>
                  <a:schemeClr val="accent1"/>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 In this example, The function </a:t>
            </a:r>
            <a:r>
              <a:rPr lang="en-US" b="1" dirty="0" err="1">
                <a:latin typeface="Times New Roman" panose="02020603050405020304" pitchFamily="18" charset="0"/>
                <a:cs typeface="Times New Roman" panose="02020603050405020304" pitchFamily="18" charset="0"/>
              </a:rPr>
              <a:t>mydata</a:t>
            </a:r>
            <a:r>
              <a:rPr lang="en-US" b="1" dirty="0">
                <a:latin typeface="Times New Roman" panose="02020603050405020304" pitchFamily="18" charset="0"/>
                <a:cs typeface="Times New Roman" panose="02020603050405020304" pitchFamily="18" charset="0"/>
              </a:rPr>
              <a:t>() returns a Promise that resolves with data after a delay. The data is logged, or an error is caught if rejected, after 2 seconds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Approach 2: Using Promises</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14</a:t>
            </a:fld>
            <a:endParaRPr lang="en-IN"/>
          </a:p>
        </p:txBody>
      </p:sp>
    </p:spTree>
    <p:extLst>
      <p:ext uri="{BB962C8B-B14F-4D97-AF65-F5344CB8AC3E}">
        <p14:creationId xmlns:p14="http://schemas.microsoft.com/office/powerpoint/2010/main" val="405538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622169"/>
            <a:ext cx="11260279" cy="5222450"/>
          </a:xfrm>
        </p:spPr>
        <p:txBody>
          <a:bodyPr>
            <a:normAutofit fontScale="85000" lnSpcReduction="20000"/>
          </a:bodyPr>
          <a:lstStyle/>
          <a:p>
            <a:r>
              <a:rPr lang="en-IN" b="1" dirty="0">
                <a:solidFill>
                  <a:schemeClr val="accent1"/>
                </a:solidFill>
                <a:latin typeface="Times New Roman" panose="02020603050405020304" pitchFamily="18" charset="0"/>
                <a:cs typeface="Times New Roman" panose="02020603050405020304" pitchFamily="18" charset="0"/>
              </a:rPr>
              <a:t>function </a:t>
            </a:r>
            <a:r>
              <a:rPr lang="en-IN" b="1" dirty="0" err="1">
                <a:solidFill>
                  <a:schemeClr val="accent1"/>
                </a:solidFill>
                <a:latin typeface="Times New Roman" panose="02020603050405020304" pitchFamily="18" charset="0"/>
                <a:cs typeface="Times New Roman" panose="02020603050405020304" pitchFamily="18" charset="0"/>
              </a:rPr>
              <a:t>mydata</a:t>
            </a:r>
            <a:r>
              <a:rPr lang="en-IN" b="1" dirty="0">
                <a:solidFill>
                  <a:schemeClr val="accent1"/>
                </a:solidFill>
                <a:latin typeface="Times New Roman" panose="02020603050405020304" pitchFamily="18" charset="0"/>
                <a:cs typeface="Times New Roman" panose="02020603050405020304" pitchFamily="18" charset="0"/>
              </a:rPr>
              <a:t>() { </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	return new Promise((resolve, reject) =&gt;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setTimeout</a:t>
            </a:r>
            <a:r>
              <a:rPr lang="en-IN" b="1" dirty="0">
                <a:solidFill>
                  <a:schemeClr val="accent1"/>
                </a:solidFill>
                <a:latin typeface="Times New Roman" panose="02020603050405020304" pitchFamily="18" charset="0"/>
                <a:cs typeface="Times New Roman" panose="02020603050405020304" pitchFamily="18" charset="0"/>
              </a:rPr>
              <a:t>(() =&gt;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const</a:t>
            </a:r>
            <a:r>
              <a:rPr lang="en-IN" b="1" dirty="0">
                <a:solidFill>
                  <a:schemeClr val="accent1"/>
                </a:solidFill>
                <a:latin typeface="Times New Roman" panose="02020603050405020304" pitchFamily="18" charset="0"/>
                <a:cs typeface="Times New Roman" panose="02020603050405020304" pitchFamily="18" charset="0"/>
              </a:rPr>
              <a:t> data = { name: "</a:t>
            </a:r>
            <a:r>
              <a:rPr lang="en-IN" b="1" dirty="0" err="1">
                <a:solidFill>
                  <a:schemeClr val="accent1"/>
                </a:solidFill>
                <a:latin typeface="Times New Roman" panose="02020603050405020304" pitchFamily="18" charset="0"/>
                <a:cs typeface="Times New Roman" panose="02020603050405020304" pitchFamily="18" charset="0"/>
              </a:rPr>
              <a:t>Rohit</a:t>
            </a:r>
            <a:r>
              <a:rPr lang="en-IN" b="1" dirty="0">
                <a:solidFill>
                  <a:schemeClr val="accent1"/>
                </a:solidFill>
                <a:latin typeface="Times New Roman" panose="02020603050405020304" pitchFamily="18" charset="0"/>
                <a:cs typeface="Times New Roman" panose="02020603050405020304" pitchFamily="18" charset="0"/>
              </a:rPr>
              <a:t>", age: 23 }; </a:t>
            </a:r>
          </a:p>
          <a:p>
            <a:r>
              <a:rPr lang="en-IN" b="1" dirty="0">
                <a:solidFill>
                  <a:schemeClr val="accent1"/>
                </a:solidFill>
                <a:latin typeface="Times New Roman" panose="02020603050405020304" pitchFamily="18" charset="0"/>
                <a:cs typeface="Times New Roman" panose="02020603050405020304" pitchFamily="18" charset="0"/>
              </a:rPr>
              <a:t>			resolve(data); </a:t>
            </a:r>
          </a:p>
          <a:p>
            <a:r>
              <a:rPr lang="en-IN" b="1" dirty="0">
                <a:solidFill>
                  <a:schemeClr val="accent1"/>
                </a:solidFill>
                <a:latin typeface="Times New Roman" panose="02020603050405020304" pitchFamily="18" charset="0"/>
                <a:cs typeface="Times New Roman" panose="02020603050405020304" pitchFamily="18" charset="0"/>
              </a:rPr>
              <a:t>		}, 2000); </a:t>
            </a:r>
          </a:p>
          <a:p>
            <a:r>
              <a:rPr lang="en-IN" b="1" dirty="0">
                <a:solidFill>
                  <a:schemeClr val="accent1"/>
                </a:solidFill>
                <a:latin typeface="Times New Roman" panose="02020603050405020304" pitchFamily="18" charset="0"/>
                <a:cs typeface="Times New Roman" panose="02020603050405020304" pitchFamily="18" charset="0"/>
              </a:rPr>
              <a:t>	}); </a:t>
            </a:r>
          </a:p>
          <a:p>
            <a:r>
              <a:rPr lang="en-IN" b="1" dirty="0">
                <a:solidFill>
                  <a:schemeClr val="accent1"/>
                </a:solidFill>
                <a:latin typeface="Times New Roman" panose="02020603050405020304" pitchFamily="18" charset="0"/>
                <a:cs typeface="Times New Roman" panose="02020603050405020304" pitchFamily="18" charset="0"/>
              </a:rPr>
              <a:t>} </a:t>
            </a:r>
          </a:p>
          <a:p>
            <a:r>
              <a:rPr lang="en-IN" b="1" dirty="0" err="1">
                <a:solidFill>
                  <a:schemeClr val="accent1"/>
                </a:solidFill>
                <a:latin typeface="Times New Roman" panose="02020603050405020304" pitchFamily="18" charset="0"/>
                <a:cs typeface="Times New Roman" panose="02020603050405020304" pitchFamily="18" charset="0"/>
              </a:rPr>
              <a:t>mydata</a:t>
            </a:r>
            <a:r>
              <a:rPr lang="en-IN" b="1" dirty="0">
                <a:solidFill>
                  <a:schemeClr val="accent1"/>
                </a:solidFill>
                <a:latin typeface="Times New Roman" panose="02020603050405020304" pitchFamily="18" charset="0"/>
                <a:cs typeface="Times New Roman" panose="02020603050405020304" pitchFamily="18" charset="0"/>
              </a:rPr>
              <a:t>() </a:t>
            </a:r>
          </a:p>
          <a:p>
            <a:r>
              <a:rPr lang="en-IN" b="1" dirty="0">
                <a:solidFill>
                  <a:schemeClr val="accent1"/>
                </a:solidFill>
                <a:latin typeface="Times New Roman" panose="02020603050405020304" pitchFamily="18" charset="0"/>
                <a:cs typeface="Times New Roman" panose="02020603050405020304" pitchFamily="18" charset="0"/>
              </a:rPr>
              <a:t>	.then((data) =&gt; { </a:t>
            </a:r>
          </a:p>
          <a:p>
            <a:r>
              <a:rPr lang="en-IN" b="1" dirty="0">
                <a:solidFill>
                  <a:schemeClr val="accent1"/>
                </a:solidFill>
                <a:latin typeface="Times New Roman" panose="02020603050405020304" pitchFamily="18" charset="0"/>
                <a:cs typeface="Times New Roman" panose="02020603050405020304" pitchFamily="18" charset="0"/>
              </a:rPr>
              <a:t>		console.log("Data:", data); </a:t>
            </a:r>
          </a:p>
          <a:p>
            <a:r>
              <a:rPr lang="en-IN" b="1" dirty="0">
                <a:solidFill>
                  <a:schemeClr val="accent1"/>
                </a:solidFill>
                <a:latin typeface="Times New Roman" panose="02020603050405020304" pitchFamily="18" charset="0"/>
                <a:cs typeface="Times New Roman" panose="02020603050405020304" pitchFamily="18" charset="0"/>
              </a:rPr>
              <a:t>	}) </a:t>
            </a:r>
          </a:p>
          <a:p>
            <a:r>
              <a:rPr lang="en-IN" b="1" dirty="0">
                <a:solidFill>
                  <a:schemeClr val="accent1"/>
                </a:solidFill>
                <a:latin typeface="Times New Roman" panose="02020603050405020304" pitchFamily="18" charset="0"/>
                <a:cs typeface="Times New Roman" panose="02020603050405020304" pitchFamily="18" charset="0"/>
              </a:rPr>
              <a:t>	.catch((error) =&gt; { </a:t>
            </a:r>
          </a:p>
          <a:p>
            <a:r>
              <a:rPr lang="en-IN" b="1" dirty="0">
                <a:solidFill>
                  <a:schemeClr val="accent1"/>
                </a:solidFill>
                <a:latin typeface="Times New Roman" panose="02020603050405020304" pitchFamily="18" charset="0"/>
                <a:cs typeface="Times New Roman" panose="02020603050405020304" pitchFamily="18" charset="0"/>
              </a:rPr>
              <a:t>		</a:t>
            </a:r>
            <a:r>
              <a:rPr lang="en-IN" b="1" dirty="0" err="1">
                <a:solidFill>
                  <a:schemeClr val="accent1"/>
                </a:solidFill>
                <a:latin typeface="Times New Roman" panose="02020603050405020304" pitchFamily="18" charset="0"/>
                <a:cs typeface="Times New Roman" panose="02020603050405020304" pitchFamily="18" charset="0"/>
              </a:rPr>
              <a:t>console.error</a:t>
            </a:r>
            <a:r>
              <a:rPr lang="en-IN" b="1" dirty="0">
                <a:solidFill>
                  <a:schemeClr val="accent1"/>
                </a:solidFill>
                <a:latin typeface="Times New Roman" panose="02020603050405020304" pitchFamily="18" charset="0"/>
                <a:cs typeface="Times New Roman" panose="02020603050405020304" pitchFamily="18" charset="0"/>
              </a:rPr>
              <a:t>("Error:", error); </a:t>
            </a:r>
          </a:p>
          <a:p>
            <a:r>
              <a:rPr lang="en-IN" b="1" dirty="0">
                <a:solidFill>
                  <a:schemeClr val="accent1"/>
                </a:solidFill>
                <a:latin typeface="Times New Roman" panose="02020603050405020304" pitchFamily="18" charset="0"/>
                <a:cs typeface="Times New Roman" panose="02020603050405020304" pitchFamily="18" charset="0"/>
              </a:rPr>
              <a:t>	});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15</a:t>
            </a:fld>
            <a:endParaRPr lang="en-IN"/>
          </a:p>
        </p:txBody>
      </p:sp>
    </p:spTree>
    <p:extLst>
      <p:ext uri="{BB962C8B-B14F-4D97-AF65-F5344CB8AC3E}">
        <p14:creationId xmlns:p14="http://schemas.microsoft.com/office/powerpoint/2010/main" val="37243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1363083"/>
            <a:ext cx="11260279" cy="4406121"/>
          </a:xfrm>
        </p:spPr>
        <p:txBody>
          <a:bodyPr/>
          <a:lstStyle/>
          <a:p>
            <a:r>
              <a:rPr lang="en-US" b="1" dirty="0">
                <a:latin typeface="Times New Roman" panose="02020603050405020304" pitchFamily="18" charset="0"/>
                <a:cs typeface="Times New Roman" panose="02020603050405020304" pitchFamily="18" charset="0"/>
              </a:rPr>
              <a:t>In Node, a Promise is akin to a real-life commitment, ensuring the execution of an asynchronous event and managing its aftermath through three states: pending, resolved, or rejected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Pending: Initial State, before the event has happened.</a:t>
            </a:r>
          </a:p>
          <a:p>
            <a:r>
              <a:rPr lang="en-US" b="1" dirty="0">
                <a:solidFill>
                  <a:schemeClr val="accent1"/>
                </a:solidFill>
                <a:latin typeface="Times New Roman" panose="02020603050405020304" pitchFamily="18" charset="0"/>
                <a:cs typeface="Times New Roman" panose="02020603050405020304" pitchFamily="18" charset="0"/>
              </a:rPr>
              <a:t>Resolved: After the operation completed successfully.</a:t>
            </a:r>
          </a:p>
          <a:p>
            <a:r>
              <a:rPr lang="en-US" b="1" dirty="0">
                <a:solidFill>
                  <a:schemeClr val="accent1"/>
                </a:solidFill>
                <a:latin typeface="Times New Roman" panose="02020603050405020304" pitchFamily="18" charset="0"/>
                <a:cs typeface="Times New Roman" panose="02020603050405020304" pitchFamily="18" charset="0"/>
              </a:rPr>
              <a:t>Rejected: If the operation had error during execution, the promise fails</a:t>
            </a:r>
            <a:r>
              <a:rPr lang="en-US" b="1" dirty="0" smtClean="0">
                <a:solidFill>
                  <a:schemeClr val="accent1"/>
                </a:solidFill>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Error Handling of Promises: To handle a resolved promise, use the .then() method, and for a rejected promise, use .catch(). To execute code after promise handling, use .finally(), ensuring the code within runs regardless of the promise state</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 During database server data retrieval, a Promise remains pending until successful data reception (resolved state) or unsuccessful retrieval (rejected state).</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 Promises:</a:t>
            </a:r>
          </a:p>
        </p:txBody>
      </p:sp>
      <p:sp>
        <p:nvSpPr>
          <p:cNvPr id="4" name="Slide Number Placeholder 3"/>
          <p:cNvSpPr>
            <a:spLocks noGrp="1"/>
          </p:cNvSpPr>
          <p:nvPr>
            <p:ph type="sldNum" sz="quarter" idx="15"/>
          </p:nvPr>
        </p:nvSpPr>
        <p:spPr/>
        <p:txBody>
          <a:bodyPr/>
          <a:lstStyle/>
          <a:p>
            <a:fld id="{0879F475-59B1-4993-848A-C2B683DE9AF5}" type="slidenum">
              <a:rPr lang="en-IN" smtClean="0"/>
              <a:pPr/>
              <a:t>16</a:t>
            </a:fld>
            <a:endParaRPr lang="en-IN"/>
          </a:p>
        </p:txBody>
      </p:sp>
    </p:spTree>
    <p:extLst>
      <p:ext uri="{BB962C8B-B14F-4D97-AF65-F5344CB8AC3E}">
        <p14:creationId xmlns:p14="http://schemas.microsoft.com/office/powerpoint/2010/main" val="303267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95926"/>
            <a:ext cx="11260279" cy="5992247"/>
          </a:xfrm>
        </p:spPr>
        <p:txBody>
          <a:bodyPr>
            <a:normAutofit fontScale="92500" lnSpcReduction="10000"/>
          </a:bodyPr>
          <a:lstStyle/>
          <a:p>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promise = new Promise(function (resolve, reject)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string1 = </a:t>
            </a:r>
            <a:r>
              <a:rPr lang="en-IN" b="1" dirty="0" smtClean="0">
                <a:latin typeface="Times New Roman" panose="02020603050405020304" pitchFamily="18" charset="0"/>
                <a:cs typeface="Times New Roman" panose="02020603050405020304" pitchFamily="18" charset="0"/>
              </a:rPr>
              <a:t>“</a:t>
            </a:r>
            <a:r>
              <a:rPr lang="en-IN" b="1" dirty="0" err="1" smtClean="0">
                <a:latin typeface="Times New Roman" panose="02020603050405020304" pitchFamily="18" charset="0"/>
                <a:cs typeface="Times New Roman" panose="02020603050405020304" pitchFamily="18" charset="0"/>
              </a:rPr>
              <a:t>devopstraining</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const</a:t>
            </a:r>
            <a:r>
              <a:rPr lang="en-IN" b="1" dirty="0">
                <a:latin typeface="Times New Roman" panose="02020603050405020304" pitchFamily="18" charset="0"/>
                <a:cs typeface="Times New Roman" panose="02020603050405020304" pitchFamily="18" charset="0"/>
              </a:rPr>
              <a:t> string2 = </a:t>
            </a:r>
            <a:r>
              <a:rPr lang="en-IN" b="1" dirty="0" smtClean="0">
                <a:latin typeface="Times New Roman" panose="02020603050405020304" pitchFamily="18" charset="0"/>
                <a:cs typeface="Times New Roman" panose="02020603050405020304" pitchFamily="18" charset="0"/>
              </a:rPr>
              <a:t>“</a:t>
            </a:r>
            <a:r>
              <a:rPr lang="en-IN" b="1" dirty="0" err="1" smtClean="0">
                <a:latin typeface="Times New Roman" panose="02020603050405020304" pitchFamily="18" charset="0"/>
                <a:cs typeface="Times New Roman" panose="02020603050405020304" pitchFamily="18" charset="0"/>
              </a:rPr>
              <a:t>devopstraining</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if (string1 === string2) {</a:t>
            </a:r>
          </a:p>
          <a:p>
            <a:r>
              <a:rPr lang="en-IN" b="1" dirty="0">
                <a:latin typeface="Times New Roman" panose="02020603050405020304" pitchFamily="18" charset="0"/>
                <a:cs typeface="Times New Roman" panose="02020603050405020304" pitchFamily="18" charset="0"/>
              </a:rPr>
              <a:t>		resolve();</a:t>
            </a:r>
          </a:p>
          <a:p>
            <a:r>
              <a:rPr lang="en-IN" b="1" dirty="0">
                <a:latin typeface="Times New Roman" panose="02020603050405020304" pitchFamily="18" charset="0"/>
                <a:cs typeface="Times New Roman" panose="02020603050405020304" pitchFamily="18" charset="0"/>
              </a:rPr>
              <a:t>	} else {</a:t>
            </a:r>
          </a:p>
          <a:p>
            <a:r>
              <a:rPr lang="en-IN" b="1" dirty="0">
                <a:latin typeface="Times New Roman" panose="02020603050405020304" pitchFamily="18" charset="0"/>
                <a:cs typeface="Times New Roman" panose="02020603050405020304" pitchFamily="18" charset="0"/>
              </a:rPr>
              <a:t>		reject();</a:t>
            </a:r>
          </a:p>
          <a:p>
            <a:r>
              <a:rPr lang="en-IN" b="1" dirty="0">
                <a:latin typeface="Times New Roman" panose="02020603050405020304" pitchFamily="18" charset="0"/>
                <a:cs typeface="Times New Roman" panose="02020603050405020304" pitchFamily="18" charset="0"/>
              </a:rPr>
              <a:t>	}</a:t>
            </a: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promise</a:t>
            </a:r>
          </a:p>
          <a:p>
            <a:r>
              <a:rPr lang="en-IN" b="1" dirty="0">
                <a:latin typeface="Times New Roman" panose="02020603050405020304" pitchFamily="18" charset="0"/>
                <a:cs typeface="Times New Roman" panose="02020603050405020304" pitchFamily="18" charset="0"/>
              </a:rPr>
              <a:t>	.then(function () {</a:t>
            </a:r>
          </a:p>
          <a:p>
            <a:r>
              <a:rPr lang="en-IN" b="1" dirty="0">
                <a:latin typeface="Times New Roman" panose="02020603050405020304" pitchFamily="18" charset="0"/>
                <a:cs typeface="Times New Roman" panose="02020603050405020304" pitchFamily="18" charset="0"/>
              </a:rPr>
              <a:t>		console.log("Promise resolved successfully");</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.catch(function () {</a:t>
            </a:r>
          </a:p>
          <a:p>
            <a:r>
              <a:rPr lang="en-IN" b="1" dirty="0">
                <a:latin typeface="Times New Roman" panose="02020603050405020304" pitchFamily="18" charset="0"/>
                <a:cs typeface="Times New Roman" panose="02020603050405020304" pitchFamily="18" charset="0"/>
              </a:rPr>
              <a:t>		console.log("Promise is rejected");</a:t>
            </a:r>
          </a:p>
          <a:p>
            <a:r>
              <a:rPr lang="en-IN" b="1" dirty="0">
                <a:latin typeface="Times New Roman" panose="02020603050405020304" pitchFamily="18" charset="0"/>
                <a:cs typeface="Times New Roman" panose="02020603050405020304" pitchFamily="18" charset="0"/>
              </a:rPr>
              <a:t>	});</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17</a:t>
            </a:fld>
            <a:endParaRPr lang="en-IN"/>
          </a:p>
        </p:txBody>
      </p:sp>
    </p:spTree>
    <p:extLst>
      <p:ext uri="{BB962C8B-B14F-4D97-AF65-F5344CB8AC3E}">
        <p14:creationId xmlns:p14="http://schemas.microsoft.com/office/powerpoint/2010/main" val="410471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933255"/>
            <a:ext cx="11260279" cy="5561814"/>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/Await simplifies working with promises, offering a cleaner syntax in asynchronous functions. The ‘await’ keyword, exclusive to </a:t>
            </a:r>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 functions, pauses execution until the awaited promise resolves or rejects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Error Handling in </a:t>
            </a:r>
            <a:r>
              <a:rPr lang="en-US" b="1" dirty="0" err="1">
                <a:latin typeface="Times New Roman" panose="02020603050405020304" pitchFamily="18" charset="0"/>
                <a:cs typeface="Times New Roman" panose="02020603050405020304" pitchFamily="18" charset="0"/>
              </a:rPr>
              <a:t>Async</a:t>
            </a:r>
            <a:r>
              <a:rPr lang="en-US" b="1" dirty="0">
                <a:latin typeface="Times New Roman" panose="02020603050405020304" pitchFamily="18" charset="0"/>
                <a:cs typeface="Times New Roman" panose="02020603050405020304" pitchFamily="18" charset="0"/>
              </a:rPr>
              <a:t>/Await: For a successfully resolved promise, we use try and for rejected promise, we use catch. To run a code after the promise has been handled using try or catch, we can .finally() method. The code inside .finally() method runs once regardless of the state of the promise</a:t>
            </a:r>
            <a:r>
              <a:rPr lang="en-US" b="1" dirty="0" smtClean="0">
                <a:latin typeface="Times New Roman" panose="02020603050405020304" pitchFamily="18" charset="0"/>
                <a:cs typeface="Times New Roman" panose="02020603050405020304" pitchFamily="18" charset="0"/>
              </a:rPr>
              <a:t>.</a:t>
            </a:r>
          </a:p>
          <a:p>
            <a:r>
              <a:rPr lang="en-IN" b="1" dirty="0">
                <a:solidFill>
                  <a:schemeClr val="accent1"/>
                </a:solidFill>
              </a:rPr>
              <a:t>Example</a:t>
            </a:r>
            <a:r>
              <a:rPr lang="en-IN" b="1" dirty="0" smtClean="0">
                <a:solidFill>
                  <a:schemeClr val="accent1"/>
                </a:solidFill>
              </a:rPr>
              <a:t>:</a:t>
            </a:r>
          </a:p>
          <a:p>
            <a:r>
              <a:rPr lang="en-US" b="1" dirty="0" err="1">
                <a:solidFill>
                  <a:schemeClr val="accent1"/>
                </a:solidFill>
                <a:latin typeface="Times New Roman" panose="02020603050405020304" pitchFamily="18" charset="0"/>
                <a:cs typeface="Times New Roman" panose="02020603050405020304" pitchFamily="18" charset="0"/>
              </a:rPr>
              <a:t>const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helperPromise</a:t>
            </a:r>
            <a:r>
              <a:rPr lang="en-US" b="1" dirty="0">
                <a:solidFill>
                  <a:schemeClr val="accent1"/>
                </a:solidFill>
                <a:latin typeface="Times New Roman" panose="02020603050405020304" pitchFamily="18" charset="0"/>
                <a:cs typeface="Times New Roman" panose="02020603050405020304" pitchFamily="18" charset="0"/>
              </a:rPr>
              <a:t> = function () {</a:t>
            </a:r>
          </a:p>
          <a:p>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const</a:t>
            </a:r>
            <a:r>
              <a:rPr lang="en-US" b="1" dirty="0">
                <a:solidFill>
                  <a:schemeClr val="accent1"/>
                </a:solidFill>
                <a:latin typeface="Times New Roman" panose="02020603050405020304" pitchFamily="18" charset="0"/>
                <a:cs typeface="Times New Roman" panose="02020603050405020304" pitchFamily="18" charset="0"/>
              </a:rPr>
              <a:t> promise = new Promise(function (resolve, reject) {</a:t>
            </a:r>
          </a:p>
          <a:p>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const</a:t>
            </a:r>
            <a:r>
              <a:rPr lang="en-US" b="1" dirty="0">
                <a:solidFill>
                  <a:schemeClr val="accent1"/>
                </a:solidFill>
                <a:latin typeface="Times New Roman" panose="02020603050405020304" pitchFamily="18" charset="0"/>
                <a:cs typeface="Times New Roman" panose="02020603050405020304" pitchFamily="18" charset="0"/>
              </a:rPr>
              <a:t> x = "</a:t>
            </a:r>
            <a:r>
              <a:rPr lang="en-US" b="1" dirty="0" err="1">
                <a:solidFill>
                  <a:schemeClr val="accent1"/>
                </a:solidFill>
                <a:latin typeface="Times New Roman" panose="02020603050405020304" pitchFamily="18" charset="0"/>
                <a:cs typeface="Times New Roman" panose="02020603050405020304" pitchFamily="18" charset="0"/>
              </a:rPr>
              <a:t>geeksforgeeks</a:t>
            </a:r>
            <a:r>
              <a:rPr lang="en-US" b="1" dirty="0">
                <a:solidFill>
                  <a:schemeClr val="accent1"/>
                </a:solidFill>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const</a:t>
            </a:r>
            <a:r>
              <a:rPr lang="en-US" b="1" dirty="0">
                <a:solidFill>
                  <a:schemeClr val="accent1"/>
                </a:solidFill>
                <a:latin typeface="Times New Roman" panose="02020603050405020304" pitchFamily="18" charset="0"/>
                <a:cs typeface="Times New Roman" panose="02020603050405020304" pitchFamily="18" charset="0"/>
              </a:rPr>
              <a:t> y = "</a:t>
            </a:r>
            <a:r>
              <a:rPr lang="en-US" b="1" dirty="0" err="1">
                <a:solidFill>
                  <a:schemeClr val="accent1"/>
                </a:solidFill>
                <a:latin typeface="Times New Roman" panose="02020603050405020304" pitchFamily="18" charset="0"/>
                <a:cs typeface="Times New Roman" panose="02020603050405020304" pitchFamily="18" charset="0"/>
              </a:rPr>
              <a:t>geeksforgeeks</a:t>
            </a:r>
            <a:r>
              <a:rPr lang="en-US" b="1" dirty="0">
                <a:solidFill>
                  <a:schemeClr val="accent1"/>
                </a:solidFill>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        if (x === y) {</a:t>
            </a:r>
          </a:p>
          <a:p>
            <a:r>
              <a:rPr lang="en-US" b="1" dirty="0">
                <a:solidFill>
                  <a:schemeClr val="accent1"/>
                </a:solidFill>
                <a:latin typeface="Times New Roman" panose="02020603050405020304" pitchFamily="18" charset="0"/>
                <a:cs typeface="Times New Roman" panose="02020603050405020304" pitchFamily="18" charset="0"/>
              </a:rPr>
              <a:t>            resolve("Strings are same");</a:t>
            </a:r>
          </a:p>
          <a:p>
            <a:r>
              <a:rPr lang="en-US" b="1" dirty="0">
                <a:solidFill>
                  <a:schemeClr val="accent1"/>
                </a:solidFill>
                <a:latin typeface="Times New Roman" panose="02020603050405020304" pitchFamily="18" charset="0"/>
                <a:cs typeface="Times New Roman" panose="02020603050405020304" pitchFamily="18" charset="0"/>
              </a:rPr>
              <a:t>        } else {</a:t>
            </a:r>
          </a:p>
          <a:p>
            <a:r>
              <a:rPr lang="en-US" b="1" dirty="0">
                <a:solidFill>
                  <a:schemeClr val="accent1"/>
                </a:solidFill>
                <a:latin typeface="Times New Roman" panose="02020603050405020304" pitchFamily="18" charset="0"/>
                <a:cs typeface="Times New Roman" panose="02020603050405020304" pitchFamily="18" charset="0"/>
              </a:rPr>
              <a:t>            reject("Strings are not same");</a:t>
            </a:r>
          </a:p>
          <a:p>
            <a:r>
              <a:rPr lang="en-US" b="1" dirty="0">
                <a:solidFill>
                  <a:schemeClr val="accent1"/>
                </a:solidFill>
                <a:latin typeface="Times New Roman" panose="02020603050405020304" pitchFamily="18" charset="0"/>
                <a:cs typeface="Times New Roman" panose="02020603050405020304" pitchFamily="18" charset="0"/>
              </a:rPr>
              <a:t>        }</a:t>
            </a:r>
          </a:p>
          <a:p>
            <a:r>
              <a:rPr lang="en-US" b="1" dirty="0">
                <a:solidFill>
                  <a:schemeClr val="accent1"/>
                </a:solidFill>
                <a:latin typeface="Times New Roman" panose="02020603050405020304" pitchFamily="18" charset="0"/>
                <a:cs typeface="Times New Roman" panose="02020603050405020304" pitchFamily="18" charset="0"/>
              </a:rPr>
              <a:t>    });</a:t>
            </a:r>
          </a:p>
          <a:p>
            <a:r>
              <a:rPr lang="en-US" b="1" dirty="0">
                <a:solidFill>
                  <a:schemeClr val="accent1"/>
                </a:solidFill>
                <a:latin typeface="Times New Roman" panose="02020603050405020304" pitchFamily="18" charset="0"/>
                <a:cs typeface="Times New Roman" panose="02020603050405020304" pitchFamily="18" charset="0"/>
              </a:rPr>
              <a:t> </a:t>
            </a:r>
          </a:p>
          <a:p>
            <a:r>
              <a:rPr lang="en-US" b="1" dirty="0">
                <a:solidFill>
                  <a:schemeClr val="accent1"/>
                </a:solidFill>
                <a:latin typeface="Times New Roman" panose="02020603050405020304" pitchFamily="18" charset="0"/>
                <a:cs typeface="Times New Roman" panose="02020603050405020304" pitchFamily="18" charset="0"/>
              </a:rPr>
              <a:t>    return promise;</a:t>
            </a:r>
          </a:p>
          <a:p>
            <a:r>
              <a:rPr lang="en-US" b="1" dirty="0">
                <a:solidFill>
                  <a:schemeClr val="accent1"/>
                </a:solidFill>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a:xfrm>
            <a:off x="483133" y="220039"/>
            <a:ext cx="11260278" cy="713216"/>
          </a:xfrm>
        </p:spPr>
        <p:txBody>
          <a:bodyPr>
            <a:normAutofit fontScale="90000"/>
          </a:bodyPr>
          <a:lstStyle/>
          <a:p>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Async</a:t>
            </a:r>
            <a:r>
              <a:rPr lang="en-IN" dirty="0">
                <a:latin typeface="Times New Roman" panose="02020603050405020304" pitchFamily="18" charset="0"/>
                <a:cs typeface="Times New Roman" panose="02020603050405020304" pitchFamily="18" charset="0"/>
              </a:rPr>
              <a:t>/Await:</a:t>
            </a:r>
            <a:r>
              <a:rPr lang="en-IN" dirty="0">
                <a:effectLst/>
              </a:rPr>
              <a:t/>
            </a:r>
            <a:br>
              <a:rPr lang="en-IN" dirty="0">
                <a:effectLst/>
              </a:rPr>
            </a:br>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18</a:t>
            </a:fld>
            <a:endParaRPr lang="en-IN"/>
          </a:p>
        </p:txBody>
      </p:sp>
    </p:spTree>
    <p:extLst>
      <p:ext uri="{BB962C8B-B14F-4D97-AF65-F5344CB8AC3E}">
        <p14:creationId xmlns:p14="http://schemas.microsoft.com/office/powerpoint/2010/main" val="307762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20511"/>
            <a:ext cx="11260279" cy="5778631"/>
          </a:xfrm>
        </p:spPr>
        <p:txBody>
          <a:bodyPr/>
          <a:lstStyle/>
          <a:p>
            <a:r>
              <a:rPr lang="en-US" dirty="0" err="1">
                <a:solidFill>
                  <a:schemeClr val="accent1"/>
                </a:solidFill>
                <a:latin typeface="Times New Roman" panose="02020603050405020304" pitchFamily="18" charset="0"/>
                <a:cs typeface="Times New Roman" panose="02020603050405020304" pitchFamily="18" charset="0"/>
              </a:rPr>
              <a:t>async</a:t>
            </a:r>
            <a:r>
              <a:rPr lang="en-US" dirty="0">
                <a:solidFill>
                  <a:schemeClr val="accent1"/>
                </a:solidFill>
                <a:latin typeface="Times New Roman" panose="02020603050405020304" pitchFamily="18" charset="0"/>
                <a:cs typeface="Times New Roman" panose="02020603050405020304" pitchFamily="18" charset="0"/>
              </a:rPr>
              <a:t> function </a:t>
            </a:r>
            <a:r>
              <a:rPr lang="en-US" dirty="0" err="1">
                <a:solidFill>
                  <a:schemeClr val="accent1"/>
                </a:solidFill>
                <a:latin typeface="Times New Roman" panose="02020603050405020304" pitchFamily="18" charset="0"/>
                <a:cs typeface="Times New Roman" panose="02020603050405020304" pitchFamily="18" charset="0"/>
              </a:rPr>
              <a:t>demoPromise</a:t>
            </a:r>
            <a:r>
              <a:rPr lang="en-US" dirty="0">
                <a:solidFill>
                  <a:schemeClr val="accent1"/>
                </a:solidFill>
                <a:latin typeface="Times New Roman" panose="02020603050405020304" pitchFamily="18" charset="0"/>
                <a:cs typeface="Times New Roman" panose="02020603050405020304" pitchFamily="18" charset="0"/>
              </a:rPr>
              <a:t>() {</a:t>
            </a:r>
          </a:p>
          <a:p>
            <a:r>
              <a:rPr lang="en-US" dirty="0">
                <a:solidFill>
                  <a:schemeClr val="accent1"/>
                </a:solidFill>
                <a:latin typeface="Times New Roman" panose="02020603050405020304" pitchFamily="18" charset="0"/>
                <a:cs typeface="Times New Roman" panose="02020603050405020304" pitchFamily="18" charset="0"/>
              </a:rPr>
              <a:t>    try {</a:t>
            </a:r>
          </a:p>
          <a:p>
            <a:r>
              <a:rPr lang="en-US" dirty="0">
                <a:solidFill>
                  <a:schemeClr val="accent1"/>
                </a:solidFill>
                <a:latin typeface="Times New Roman" panose="02020603050405020304" pitchFamily="18" charset="0"/>
                <a:cs typeface="Times New Roman" panose="02020603050405020304" pitchFamily="18" charset="0"/>
              </a:rPr>
              <a:t>        let message = await </a:t>
            </a:r>
            <a:r>
              <a:rPr lang="en-US" dirty="0" err="1">
                <a:solidFill>
                  <a:schemeClr val="accent1"/>
                </a:solidFill>
                <a:latin typeface="Times New Roman" panose="02020603050405020304" pitchFamily="18" charset="0"/>
                <a:cs typeface="Times New Roman" panose="02020603050405020304" pitchFamily="18" charset="0"/>
              </a:rPr>
              <a:t>helperPromise</a:t>
            </a:r>
            <a:r>
              <a:rPr lang="en-US" dirty="0">
                <a:solidFill>
                  <a:schemeClr val="accent1"/>
                </a:solidFill>
                <a:latin typeface="Times New Roman" panose="02020603050405020304" pitchFamily="18" charset="0"/>
                <a:cs typeface="Times New Roman" panose="02020603050405020304" pitchFamily="18" charset="0"/>
              </a:rPr>
              <a:t>();</a:t>
            </a:r>
          </a:p>
          <a:p>
            <a:r>
              <a:rPr lang="en-US" dirty="0">
                <a:solidFill>
                  <a:schemeClr val="accent1"/>
                </a:solidFill>
                <a:latin typeface="Times New Roman" panose="02020603050405020304" pitchFamily="18" charset="0"/>
                <a:cs typeface="Times New Roman" panose="02020603050405020304" pitchFamily="18" charset="0"/>
              </a:rPr>
              <a:t>        console.log(message);</a:t>
            </a:r>
          </a:p>
          <a:p>
            <a:r>
              <a:rPr lang="en-US" dirty="0">
                <a:solidFill>
                  <a:schemeClr val="accent1"/>
                </a:solidFill>
                <a:latin typeface="Times New Roman" panose="02020603050405020304" pitchFamily="18" charset="0"/>
                <a:cs typeface="Times New Roman" panose="02020603050405020304" pitchFamily="18" charset="0"/>
              </a:rPr>
              <a:t>    } catch (error) {</a:t>
            </a:r>
          </a:p>
          <a:p>
            <a:r>
              <a:rPr lang="en-US" dirty="0">
                <a:solidFill>
                  <a:schemeClr val="accent1"/>
                </a:solidFill>
                <a:latin typeface="Times New Roman" panose="02020603050405020304" pitchFamily="18" charset="0"/>
                <a:cs typeface="Times New Roman" panose="02020603050405020304" pitchFamily="18" charset="0"/>
              </a:rPr>
              <a:t>        console.log("Error: " + error);</a:t>
            </a:r>
          </a:p>
          <a:p>
            <a:r>
              <a:rPr lang="en-US" dirty="0">
                <a:solidFill>
                  <a:schemeClr val="accent1"/>
                </a:solidFill>
                <a:latin typeface="Times New Roman" panose="02020603050405020304" pitchFamily="18" charset="0"/>
                <a:cs typeface="Times New Roman" panose="02020603050405020304" pitchFamily="18" charset="0"/>
              </a:rPr>
              <a:t>    }</a:t>
            </a:r>
          </a:p>
          <a:p>
            <a:r>
              <a:rPr lang="en-US" dirty="0" smtClean="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a:p>
            <a:r>
              <a:rPr lang="en-US" dirty="0" err="1">
                <a:solidFill>
                  <a:schemeClr val="accent1"/>
                </a:solidFill>
                <a:latin typeface="Times New Roman" panose="02020603050405020304" pitchFamily="18" charset="0"/>
                <a:cs typeface="Times New Roman" panose="02020603050405020304" pitchFamily="18" charset="0"/>
              </a:rPr>
              <a:t>demoPromise</a:t>
            </a:r>
            <a:r>
              <a:rPr lang="en-US" dirty="0" smtClean="0">
                <a:solidFill>
                  <a:schemeClr val="accent1"/>
                </a:solidFill>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19</a:t>
            </a:fld>
            <a:endParaRPr lang="en-IN"/>
          </a:p>
        </p:txBody>
      </p:sp>
    </p:spTree>
    <p:extLst>
      <p:ext uri="{BB962C8B-B14F-4D97-AF65-F5344CB8AC3E}">
        <p14:creationId xmlns:p14="http://schemas.microsoft.com/office/powerpoint/2010/main" val="7293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060F4-138D-443D-863B-B2E68501BB01}"/>
              </a:ext>
            </a:extLst>
          </p:cNvPr>
          <p:cNvSpPr>
            <a:spLocks noGrp="1"/>
          </p:cNvSpPr>
          <p:nvPr>
            <p:ph type="title"/>
          </p:nvPr>
        </p:nvSpPr>
        <p:spPr/>
        <p:txBody>
          <a:bodyPr>
            <a:normAutofit fontScale="90000"/>
          </a:bodyPr>
          <a:lstStyle/>
          <a:p>
            <a:r>
              <a:rPr lang="en-IN" dirty="0" smtClean="0">
                <a:effectLst/>
                <a:latin typeface="Times New Roman" panose="02020603050405020304" pitchFamily="18" charset="0"/>
                <a:cs typeface="Times New Roman" panose="02020603050405020304" pitchFamily="18" charset="0"/>
              </a:rPr>
              <a:t>Routing:</a:t>
            </a:r>
            <a:r>
              <a:rPr lang="en-IN" dirty="0">
                <a:effectLst/>
              </a:rPr>
              <a:t/>
            </a:r>
            <a:br>
              <a:rPr lang="en-IN" dirty="0">
                <a:effectLst/>
              </a:rPr>
            </a:br>
            <a:endParaRPr lang="en-IN" dirty="0"/>
          </a:p>
        </p:txBody>
      </p:sp>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15"/>
          </p:nvPr>
        </p:nvSpPr>
        <p:spPr/>
        <p:txBody>
          <a:bodyPr/>
          <a:lstStyle/>
          <a:p>
            <a:fld id="{0879F475-59B1-4993-848A-C2B683DE9AF5}" type="slidenum">
              <a:rPr lang="en-IN" smtClean="0"/>
              <a:pPr/>
              <a:t>2</a:t>
            </a:fld>
            <a:endParaRPr lang="en-IN"/>
          </a:p>
        </p:txBody>
      </p:sp>
      <p:sp>
        <p:nvSpPr>
          <p:cNvPr id="17" name="Rounded Rectangle 4">
            <a:extLst>
              <a:ext uri="{FF2B5EF4-FFF2-40B4-BE49-F238E27FC236}">
                <a16:creationId xmlns:a16="http://schemas.microsoft.com/office/drawing/2014/main" id="{32605DF5-ED85-4DCC-9353-58089B19C4D2}"/>
              </a:ext>
            </a:extLst>
          </p:cNvPr>
          <p:cNvSpPr/>
          <p:nvPr/>
        </p:nvSpPr>
        <p:spPr>
          <a:xfrm>
            <a:off x="483133" y="953729"/>
            <a:ext cx="10058870" cy="5109613"/>
          </a:xfrm>
          <a:prstGeom prst="rect">
            <a:avLst/>
          </a:prstGeom>
          <a:noFill/>
          <a:effectLst/>
          <a:scene3d>
            <a:camera prst="orthographicFront"/>
            <a:lightRig rig="threePt" dir="t"/>
          </a:scene3d>
          <a:sp3d>
            <a:bevelT prst="angle"/>
          </a:sp3d>
        </p:spPr>
        <p:style>
          <a:lnRef idx="0">
            <a:scrgbClr r="0" g="0" b="0"/>
          </a:lnRef>
          <a:fillRef idx="1001">
            <a:schemeClr val="dk1"/>
          </a:fillRef>
          <a:effectRef idx="0">
            <a:scrgbClr r="0" g="0" b="0"/>
          </a:effectRef>
          <a:fontRef idx="minor">
            <a:schemeClr val="lt1"/>
          </a:fontRef>
        </p:style>
        <p:txBody>
          <a:bodyPr spcFirstLastPara="0" vert="horz" lIns="91440" tIns="324000" rIns="91440" bIns="72000" numCol="1" spcCol="1270" rtlCol="0" anchorCtr="0">
            <a:normAutofit/>
          </a:bodyPr>
          <a:lstStyle/>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Basic </a:t>
            </a:r>
            <a:r>
              <a:rPr lang="en-US" sz="2000" b="1" dirty="0" smtClean="0">
                <a:solidFill>
                  <a:schemeClr val="tx1"/>
                </a:solidFill>
                <a:latin typeface="Times New Roman" panose="02020603050405020304" pitchFamily="18" charset="0"/>
                <a:cs typeface="Times New Roman" panose="02020603050405020304" pitchFamily="18" charset="0"/>
              </a:rPr>
              <a:t>routing:</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Routing refers to determining how an application responds to a client request to a particular endpoint, which is a URI (or path) and a specific HTTP request method (GET, POST, and so on</a:t>
            </a:r>
            <a:r>
              <a:rPr lang="en-US" sz="2000" b="1" dirty="0" smtClean="0">
                <a:solidFill>
                  <a:schemeClr val="tx1"/>
                </a:solidFill>
                <a:latin typeface="Times New Roman" panose="02020603050405020304" pitchFamily="18" charset="0"/>
                <a:cs typeface="Times New Roman" panose="02020603050405020304" pitchFamily="18" charset="0"/>
              </a:rPr>
              <a:t>).</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Each route can have one or more handler functions, which are executed when the route is matched</a:t>
            </a:r>
            <a:r>
              <a:rPr lang="en-US" sz="2000" b="1" dirty="0" smtClean="0">
                <a:solidFill>
                  <a:schemeClr val="tx1"/>
                </a:solidFill>
                <a:latin typeface="Times New Roman" panose="02020603050405020304" pitchFamily="18" charset="0"/>
                <a:cs typeface="Times New Roman" panose="02020603050405020304" pitchFamily="18" charset="0"/>
              </a:rPr>
              <a:t>.</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Route definition takes the following structure</a:t>
            </a:r>
            <a:r>
              <a:rPr lang="en-US" sz="2000" b="1" dirty="0" smtClean="0">
                <a:solidFill>
                  <a:schemeClr val="tx1"/>
                </a:solidFill>
                <a:latin typeface="Times New Roman" panose="02020603050405020304" pitchFamily="18" charset="0"/>
                <a:cs typeface="Times New Roman" panose="02020603050405020304" pitchFamily="18" charset="0"/>
              </a:rPr>
              <a:t>:</a:t>
            </a:r>
          </a:p>
          <a:p>
            <a:pPr>
              <a:lnSpc>
                <a:spcPct val="90000"/>
              </a:lnSpc>
              <a:spcAft>
                <a:spcPct val="35000"/>
              </a:spcAft>
            </a:pPr>
            <a:r>
              <a:rPr lang="en-US" sz="2000" b="1" dirty="0" err="1">
                <a:solidFill>
                  <a:schemeClr val="tx1"/>
                </a:solidFill>
                <a:latin typeface="Times New Roman" panose="02020603050405020304" pitchFamily="18" charset="0"/>
                <a:cs typeface="Times New Roman" panose="02020603050405020304" pitchFamily="18" charset="0"/>
              </a:rPr>
              <a:t>app.METHOD</a:t>
            </a:r>
            <a:r>
              <a:rPr lang="en-US" sz="2000" b="1" dirty="0">
                <a:solidFill>
                  <a:schemeClr val="tx1"/>
                </a:solidFill>
                <a:latin typeface="Times New Roman" panose="02020603050405020304" pitchFamily="18" charset="0"/>
                <a:cs typeface="Times New Roman" panose="02020603050405020304" pitchFamily="18" charset="0"/>
              </a:rPr>
              <a:t>(PATH, HANDLER</a:t>
            </a:r>
            <a:r>
              <a:rPr lang="en-US" sz="2000" b="1" dirty="0" smtClean="0">
                <a:solidFill>
                  <a:schemeClr val="tx1"/>
                </a:solidFill>
                <a:latin typeface="Times New Roman" panose="02020603050405020304" pitchFamily="18" charset="0"/>
                <a:cs typeface="Times New Roman" panose="02020603050405020304" pitchFamily="18" charset="0"/>
              </a:rPr>
              <a:t>)</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Where</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app is an instance of express.</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METHOD is an HTTP request method, in lowercase.</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PATH is a path on the server.</a:t>
            </a:r>
          </a:p>
          <a:p>
            <a:pPr>
              <a:lnSpc>
                <a:spcPct val="90000"/>
              </a:lnSpc>
              <a:spcAft>
                <a:spcPct val="35000"/>
              </a:spcAft>
            </a:pPr>
            <a:r>
              <a:rPr lang="en-US" sz="2000" b="1" dirty="0">
                <a:solidFill>
                  <a:schemeClr val="tx1"/>
                </a:solidFill>
                <a:latin typeface="Times New Roman" panose="02020603050405020304" pitchFamily="18" charset="0"/>
                <a:cs typeface="Times New Roman" panose="02020603050405020304" pitchFamily="18" charset="0"/>
              </a:rPr>
              <a:t>HANDLER is the function executed when the route is matched.</a:t>
            </a:r>
            <a:endParaRPr lang="en-US" sz="2000" b="1" dirty="0" smtClean="0">
              <a:solidFill>
                <a:schemeClr val="tx1"/>
              </a:solidFill>
              <a:latin typeface="Times New Roman" panose="02020603050405020304" pitchFamily="18" charset="0"/>
              <a:cs typeface="Times New Roman" panose="02020603050405020304" pitchFamily="18" charset="0"/>
            </a:endParaRPr>
          </a:p>
          <a:p>
            <a:pPr>
              <a:lnSpc>
                <a:spcPct val="90000"/>
              </a:lnSpc>
              <a:spcAft>
                <a:spcPct val="35000"/>
              </a:spcAft>
            </a:pPr>
            <a:endParaRPr lang="en-US" sz="2800" b="1" dirty="0">
              <a:solidFill>
                <a:schemeClr val="tx1"/>
              </a:solidFill>
            </a:endParaRPr>
          </a:p>
        </p:txBody>
      </p:sp>
    </p:spTree>
    <p:extLst>
      <p:ext uri="{BB962C8B-B14F-4D97-AF65-F5344CB8AC3E}">
        <p14:creationId xmlns:p14="http://schemas.microsoft.com/office/powerpoint/2010/main" val="34152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1000"/>
                                        <p:tgtEl>
                                          <p:spTgt spid="17">
                                            <p:txEl>
                                              <p:pRg st="2" end="2"/>
                                            </p:txEl>
                                          </p:spTgt>
                                        </p:tgtEl>
                                      </p:cBhvr>
                                    </p:animEffect>
                                    <p:anim calcmode="lin" valueType="num">
                                      <p:cBhvr>
                                        <p:cTn id="22"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Effect transition="in" filter="fade">
                                      <p:cBhvr>
                                        <p:cTn id="28" dur="1000"/>
                                        <p:tgtEl>
                                          <p:spTgt spid="17">
                                            <p:txEl>
                                              <p:pRg st="3" end="3"/>
                                            </p:txEl>
                                          </p:spTgt>
                                        </p:tgtEl>
                                      </p:cBhvr>
                                    </p:animEffect>
                                    <p:anim calcmode="lin" valueType="num">
                                      <p:cBhvr>
                                        <p:cTn id="29"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xEl>
                                              <p:pRg st="4" end="4"/>
                                            </p:txEl>
                                          </p:spTgt>
                                        </p:tgtEl>
                                        <p:attrNameLst>
                                          <p:attrName>style.visibility</p:attrName>
                                        </p:attrNameLst>
                                      </p:cBhvr>
                                      <p:to>
                                        <p:strVal val="visible"/>
                                      </p:to>
                                    </p:set>
                                    <p:animEffect transition="in" filter="fade">
                                      <p:cBhvr>
                                        <p:cTn id="35" dur="1000"/>
                                        <p:tgtEl>
                                          <p:spTgt spid="17">
                                            <p:txEl>
                                              <p:pRg st="4" end="4"/>
                                            </p:txEl>
                                          </p:spTgt>
                                        </p:tgtEl>
                                      </p:cBhvr>
                                    </p:animEffect>
                                    <p:anim calcmode="lin" valueType="num">
                                      <p:cBhvr>
                                        <p:cTn id="36"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xEl>
                                              <p:pRg st="9" end="9"/>
                                            </p:txEl>
                                          </p:spTgt>
                                        </p:tgtEl>
                                        <p:attrNameLst>
                                          <p:attrName>style.visibility</p:attrName>
                                        </p:attrNameLst>
                                      </p:cBhvr>
                                      <p:to>
                                        <p:strVal val="visible"/>
                                      </p:to>
                                    </p:set>
                                    <p:animEffect transition="in" filter="fade">
                                      <p:cBhvr>
                                        <p:cTn id="42" dur="1000"/>
                                        <p:tgtEl>
                                          <p:spTgt spid="17">
                                            <p:txEl>
                                              <p:pRg st="9" end="9"/>
                                            </p:txEl>
                                          </p:spTgt>
                                        </p:tgtEl>
                                      </p:cBhvr>
                                    </p:animEffect>
                                    <p:anim calcmode="lin" valueType="num">
                                      <p:cBhvr>
                                        <p:cTn id="43" dur="1000" fill="hold"/>
                                        <p:tgtEl>
                                          <p:spTgt spid="1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1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xEl>
                                              <p:pRg st="5" end="5"/>
                                            </p:txEl>
                                          </p:spTgt>
                                        </p:tgtEl>
                                        <p:attrNameLst>
                                          <p:attrName>style.visibility</p:attrName>
                                        </p:attrNameLst>
                                      </p:cBhvr>
                                      <p:to>
                                        <p:strVal val="visible"/>
                                      </p:to>
                                    </p:set>
                                    <p:animEffect transition="in" filter="fade">
                                      <p:cBhvr>
                                        <p:cTn id="49" dur="1000"/>
                                        <p:tgtEl>
                                          <p:spTgt spid="17">
                                            <p:txEl>
                                              <p:pRg st="5" end="5"/>
                                            </p:txEl>
                                          </p:spTgt>
                                        </p:tgtEl>
                                      </p:cBhvr>
                                    </p:animEffect>
                                    <p:anim calcmode="lin" valueType="num">
                                      <p:cBhvr>
                                        <p:cTn id="50"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
                                            <p:txEl>
                                              <p:pRg st="6" end="6"/>
                                            </p:txEl>
                                          </p:spTgt>
                                        </p:tgtEl>
                                        <p:attrNameLst>
                                          <p:attrName>style.visibility</p:attrName>
                                        </p:attrNameLst>
                                      </p:cBhvr>
                                      <p:to>
                                        <p:strVal val="visible"/>
                                      </p:to>
                                    </p:set>
                                    <p:animEffect transition="in" filter="fade">
                                      <p:cBhvr>
                                        <p:cTn id="56" dur="1000"/>
                                        <p:tgtEl>
                                          <p:spTgt spid="17">
                                            <p:txEl>
                                              <p:pRg st="6" end="6"/>
                                            </p:txEl>
                                          </p:spTgt>
                                        </p:tgtEl>
                                      </p:cBhvr>
                                    </p:animEffect>
                                    <p:anim calcmode="lin" valueType="num">
                                      <p:cBhvr>
                                        <p:cTn id="57"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7">
                                            <p:txEl>
                                              <p:pRg st="7" end="7"/>
                                            </p:txEl>
                                          </p:spTgt>
                                        </p:tgtEl>
                                        <p:attrNameLst>
                                          <p:attrName>style.visibility</p:attrName>
                                        </p:attrNameLst>
                                      </p:cBhvr>
                                      <p:to>
                                        <p:strVal val="visible"/>
                                      </p:to>
                                    </p:set>
                                    <p:animEffect transition="in" filter="fade">
                                      <p:cBhvr>
                                        <p:cTn id="63" dur="1000"/>
                                        <p:tgtEl>
                                          <p:spTgt spid="17">
                                            <p:txEl>
                                              <p:pRg st="7" end="7"/>
                                            </p:txEl>
                                          </p:spTgt>
                                        </p:tgtEl>
                                      </p:cBhvr>
                                    </p:animEffect>
                                    <p:anim calcmode="lin" valueType="num">
                                      <p:cBhvr>
                                        <p:cTn id="64"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7">
                                            <p:txEl>
                                              <p:pRg st="8" end="8"/>
                                            </p:txEl>
                                          </p:spTgt>
                                        </p:tgtEl>
                                        <p:attrNameLst>
                                          <p:attrName>style.visibility</p:attrName>
                                        </p:attrNameLst>
                                      </p:cBhvr>
                                      <p:to>
                                        <p:strVal val="visible"/>
                                      </p:to>
                                    </p:set>
                                    <p:animEffect transition="in" filter="fade">
                                      <p:cBhvr>
                                        <p:cTn id="70" dur="1000"/>
                                        <p:tgtEl>
                                          <p:spTgt spid="17">
                                            <p:txEl>
                                              <p:pRg st="8" end="8"/>
                                            </p:txEl>
                                          </p:spTgt>
                                        </p:tgtEl>
                                      </p:cBhvr>
                                    </p:animEffect>
                                    <p:anim calcmode="lin" valueType="num">
                                      <p:cBhvr>
                                        <p:cTn id="71" dur="1000" fill="hold"/>
                                        <p:tgtEl>
                                          <p:spTgt spid="1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443061"/>
            <a:ext cx="11260279" cy="5335570"/>
          </a:xfrm>
        </p:spPr>
        <p:txBody>
          <a:bodyPr/>
          <a:lstStyle/>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20</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762640152"/>
              </p:ext>
            </p:extLst>
          </p:nvPr>
        </p:nvGraphicFramePr>
        <p:xfrm>
          <a:off x="298202" y="443054"/>
          <a:ext cx="11425626" cy="5685308"/>
        </p:xfrm>
        <a:graphic>
          <a:graphicData uri="http://schemas.openxmlformats.org/drawingml/2006/table">
            <a:tbl>
              <a:tblPr firstRow="1" bandRow="1">
                <a:tableStyleId>{5C22544A-7EE6-4342-B048-85BDC9FD1C3A}</a:tableStyleId>
              </a:tblPr>
              <a:tblGrid>
                <a:gridCol w="5712813">
                  <a:extLst>
                    <a:ext uri="{9D8B030D-6E8A-4147-A177-3AD203B41FA5}">
                      <a16:colId xmlns:a16="http://schemas.microsoft.com/office/drawing/2014/main" val="3868832072"/>
                    </a:ext>
                  </a:extLst>
                </a:gridCol>
                <a:gridCol w="5712813">
                  <a:extLst>
                    <a:ext uri="{9D8B030D-6E8A-4147-A177-3AD203B41FA5}">
                      <a16:colId xmlns:a16="http://schemas.microsoft.com/office/drawing/2014/main" val="1024371573"/>
                    </a:ext>
                  </a:extLst>
                </a:gridCol>
              </a:tblGrid>
              <a:tr h="666947">
                <a:tc>
                  <a:txBody>
                    <a:bodyPr/>
                    <a:lstStyle/>
                    <a:p>
                      <a:r>
                        <a:rPr lang="en-IN" sz="1800" b="1" i="0" kern="1200" dirty="0" smtClean="0">
                          <a:solidFill>
                            <a:schemeClr val="lt1"/>
                          </a:solidFill>
                          <a:effectLst/>
                          <a:latin typeface="Times New Roman" panose="02020603050405020304" pitchFamily="18" charset="0"/>
                          <a:ea typeface="+mn-ea"/>
                          <a:cs typeface="Times New Roman" panose="02020603050405020304" pitchFamily="18" charset="0"/>
                        </a:rPr>
                        <a:t>                          Promise</a:t>
                      </a:r>
                      <a:endParaRPr lang="en-IN"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IN" sz="1800" b="1" i="0" kern="1200" dirty="0" err="1" smtClean="0">
                          <a:solidFill>
                            <a:schemeClr val="lt1"/>
                          </a:solidFill>
                          <a:effectLst/>
                          <a:latin typeface="Times New Roman" panose="02020603050405020304" pitchFamily="18" charset="0"/>
                          <a:ea typeface="+mn-ea"/>
                          <a:cs typeface="Times New Roman" panose="02020603050405020304" pitchFamily="18" charset="0"/>
                        </a:rPr>
                        <a:t>Async</a:t>
                      </a:r>
                      <a:r>
                        <a:rPr lang="en-IN" sz="1800" b="1" i="0" kern="1200" dirty="0" smtClean="0">
                          <a:solidFill>
                            <a:schemeClr val="lt1"/>
                          </a:solidFill>
                          <a:effectLst/>
                          <a:latin typeface="Times New Roman" panose="02020603050405020304" pitchFamily="18" charset="0"/>
                          <a:ea typeface="+mn-ea"/>
                          <a:cs typeface="Times New Roman" panose="02020603050405020304" pitchFamily="18" charset="0"/>
                        </a:rPr>
                        <a:t>/Await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9859276"/>
                  </a:ext>
                </a:extLst>
              </a:tr>
              <a:tr h="666947">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Promise is an object representing intermediate state of operation which is guaranteed to complete its execution at some point in future.</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err="1" smtClean="0">
                          <a:solidFill>
                            <a:schemeClr val="dk1"/>
                          </a:solidFill>
                          <a:effectLst/>
                          <a:latin typeface="Times New Roman" panose="02020603050405020304" pitchFamily="18" charset="0"/>
                          <a:ea typeface="+mn-ea"/>
                          <a:cs typeface="Times New Roman" panose="02020603050405020304" pitchFamily="18" charset="0"/>
                        </a:rPr>
                        <a:t>Async</a:t>
                      </a: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/Await is a syntactic sugar for promises, a wrapper making the code execute more synchronously.</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2695825"/>
                  </a:ext>
                </a:extLst>
              </a:tr>
              <a:tr h="666947">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Promise has 3 states – resolved, rejected and pending.</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It does not have any states. It returns a promise either resolved or rejected.</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57257"/>
                  </a:ext>
                </a:extLst>
              </a:tr>
              <a:tr h="666947">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If the function “fxn1” is to executed after the promise, then </a:t>
                      </a:r>
                      <a:r>
                        <a:rPr lang="en-US" sz="1800" b="1" i="0" kern="1200" dirty="0" err="1" smtClean="0">
                          <a:solidFill>
                            <a:schemeClr val="dk1"/>
                          </a:solidFill>
                          <a:effectLst/>
                          <a:latin typeface="Times New Roman" panose="02020603050405020304" pitchFamily="18" charset="0"/>
                          <a:ea typeface="+mn-ea"/>
                          <a:cs typeface="Times New Roman" panose="02020603050405020304" pitchFamily="18" charset="0"/>
                        </a:rPr>
                        <a:t>promise.then</a:t>
                      </a: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(fxn1) continues execution of the current function after adding the fxn1 call to the callback chain.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If the function “fxn1” is to executed after await, then await X() suspends execution of the current function and then fxn1 is executed.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5497266"/>
                  </a:ext>
                </a:extLst>
              </a:tr>
              <a:tr h="666947">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Error handling is done using .then() and .catch() methods.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Error handling is done using .try() and .catch() methods.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1647467"/>
                  </a:ext>
                </a:extLst>
              </a:tr>
              <a:tr h="666947">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Promise chains can become difficult to understand sometimes.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Using </a:t>
                      </a:r>
                      <a:r>
                        <a:rPr lang="en-US" sz="1800" b="1" i="0" kern="1200" dirty="0" err="1" smtClean="0">
                          <a:solidFill>
                            <a:schemeClr val="dk1"/>
                          </a:solidFill>
                          <a:effectLst/>
                          <a:latin typeface="Times New Roman" panose="02020603050405020304" pitchFamily="18" charset="0"/>
                          <a:ea typeface="+mn-ea"/>
                          <a:cs typeface="Times New Roman" panose="02020603050405020304" pitchFamily="18" charset="0"/>
                        </a:rPr>
                        <a:t>Async</a:t>
                      </a: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/Await makes it easier to read and understand the flow of the program as compared to promise chains.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6009585"/>
                  </a:ext>
                </a:extLst>
              </a:tr>
              <a:tr h="666947">
                <a:tc>
                  <a:txBody>
                    <a:bodyPr/>
                    <a:lstStyle/>
                    <a:p>
                      <a:endParaRPr lang="en-IN" b="1" dirty="0">
                        <a:latin typeface="Times New Roman" panose="02020603050405020304" pitchFamily="18" charset="0"/>
                        <a:cs typeface="Times New Roman" panose="02020603050405020304" pitchFamily="18" charset="0"/>
                      </a:endParaRPr>
                    </a:p>
                  </a:txBody>
                  <a:tcPr/>
                </a:tc>
                <a:tc>
                  <a:txBody>
                    <a:bodyPr/>
                    <a:lstStyle/>
                    <a:p>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9430623"/>
                  </a:ext>
                </a:extLst>
              </a:tr>
            </a:tbl>
          </a:graphicData>
        </a:graphic>
      </p:graphicFrame>
    </p:spTree>
    <p:extLst>
      <p:ext uri="{BB962C8B-B14F-4D97-AF65-F5344CB8AC3E}">
        <p14:creationId xmlns:p14="http://schemas.microsoft.com/office/powerpoint/2010/main" val="187091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78F59F-7F70-4D93-A9B7-BB930F8F3606}"/>
              </a:ext>
            </a:extLst>
          </p:cNvPr>
          <p:cNvSpPr>
            <a:spLocks noGrp="1"/>
          </p:cNvSpPr>
          <p:nvPr>
            <p:ph type="sldNum" sz="quarter" idx="4294967295"/>
          </p:nvPr>
        </p:nvSpPr>
        <p:spPr>
          <a:xfrm>
            <a:off x="0" y="6388100"/>
            <a:ext cx="369888" cy="263525"/>
          </a:xfrm>
        </p:spPr>
        <p:txBody>
          <a:bodyPr/>
          <a:lstStyle/>
          <a:p>
            <a:fld id="{0879F475-59B1-4993-848A-C2B683DE9AF5}" type="slidenum">
              <a:rPr lang="en-IN" smtClean="0"/>
              <a:pPr/>
              <a:t>21</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2239" y="301814"/>
            <a:ext cx="8361576" cy="5778474"/>
          </a:xfrm>
          <a:prstGeom prst="rect">
            <a:avLst/>
          </a:prstGeom>
        </p:spPr>
      </p:pic>
    </p:spTree>
    <p:extLst>
      <p:ext uri="{BB962C8B-B14F-4D97-AF65-F5344CB8AC3E}">
        <p14:creationId xmlns:p14="http://schemas.microsoft.com/office/powerpoint/2010/main" val="9914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39365"/>
            <a:ext cx="11260279" cy="5835192"/>
          </a:xfrm>
        </p:spPr>
        <p:txBody>
          <a:bodyPr/>
          <a:lstStyle/>
          <a:p>
            <a:r>
              <a:rPr lang="en-US" dirty="0">
                <a:latin typeface="Times New Roman" panose="02020603050405020304" pitchFamily="18" charset="0"/>
                <a:cs typeface="Times New Roman" panose="02020603050405020304" pitchFamily="18" charset="0"/>
              </a:rPr>
              <a:t>The following examples illustrate defining simple </a:t>
            </a:r>
            <a:r>
              <a:rPr lang="en-US" dirty="0" smtClean="0">
                <a:latin typeface="Times New Roman" panose="02020603050405020304" pitchFamily="18" charset="0"/>
                <a:cs typeface="Times New Roman" panose="02020603050405020304" pitchFamily="18" charset="0"/>
              </a:rPr>
              <a:t>routes :</a:t>
            </a:r>
          </a:p>
          <a:p>
            <a:r>
              <a:rPr lang="en-US" dirty="0">
                <a:solidFill>
                  <a:srgbClr val="FF0000"/>
                </a:solidFill>
                <a:latin typeface="Times New Roman" panose="02020603050405020304" pitchFamily="18" charset="0"/>
                <a:cs typeface="Times New Roman" panose="02020603050405020304" pitchFamily="18" charset="0"/>
              </a:rPr>
              <a:t>Respond with Hello World! on the homepage</a:t>
            </a:r>
            <a:r>
              <a:rPr lang="en-US" dirty="0" smtClean="0">
                <a:solidFill>
                  <a:srgbClr val="FF0000"/>
                </a:solidFill>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app.get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req</a:t>
            </a:r>
            <a:r>
              <a:rPr lang="en-IN" dirty="0">
                <a:latin typeface="Times New Roman" panose="02020603050405020304" pitchFamily="18" charset="0"/>
                <a:cs typeface="Times New Roman" panose="02020603050405020304" pitchFamily="18" charset="0"/>
              </a:rPr>
              <a:t>, res) =&gt;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res.send</a:t>
            </a:r>
            <a:r>
              <a:rPr lang="en-IN" dirty="0">
                <a:latin typeface="Times New Roman" panose="02020603050405020304" pitchFamily="18" charset="0"/>
                <a:cs typeface="Times New Roman" panose="02020603050405020304" pitchFamily="18" charset="0"/>
              </a:rPr>
              <a:t>('Hello World!')</a:t>
            </a:r>
          </a:p>
          <a:p>
            <a:r>
              <a:rPr lang="en-IN" dirty="0" smtClean="0">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Respond to POST request on the root route (/), the application’s home page</a:t>
            </a:r>
            <a:r>
              <a:rPr lang="en-US" dirty="0" smtClean="0">
                <a:solidFill>
                  <a:srgbClr val="FF0000"/>
                </a:solidFill>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app.post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req</a:t>
            </a:r>
            <a:r>
              <a:rPr lang="en-US" dirty="0">
                <a:latin typeface="Times New Roman" panose="02020603050405020304" pitchFamily="18" charset="0"/>
                <a:cs typeface="Times New Roman" panose="02020603050405020304" pitchFamily="18" charset="0"/>
              </a:rPr>
              <a:t>, res) =&gt;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res.send</a:t>
            </a:r>
            <a:r>
              <a:rPr lang="en-US" dirty="0">
                <a:latin typeface="Times New Roman" panose="02020603050405020304" pitchFamily="18" charset="0"/>
                <a:cs typeface="Times New Roman" panose="02020603050405020304" pitchFamily="18" charset="0"/>
              </a:rPr>
              <a:t>('Got a POST request')</a:t>
            </a:r>
          </a:p>
          <a:p>
            <a:r>
              <a:rPr lang="en-US" dirty="0" smtClean="0">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Respond to a PUT request to the /user route</a:t>
            </a:r>
            <a:r>
              <a:rPr lang="en-US" dirty="0" smtClean="0">
                <a:solidFill>
                  <a:srgbClr val="FF0000"/>
                </a:solidFill>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app.put</a:t>
            </a:r>
            <a:r>
              <a:rPr lang="en-US" dirty="0">
                <a:latin typeface="Times New Roman" panose="02020603050405020304" pitchFamily="18" charset="0"/>
                <a:cs typeface="Times New Roman" panose="02020603050405020304" pitchFamily="18" charset="0"/>
              </a:rPr>
              <a:t>('/user', (</a:t>
            </a:r>
            <a:r>
              <a:rPr lang="en-US" dirty="0" err="1">
                <a:latin typeface="Times New Roman" panose="02020603050405020304" pitchFamily="18" charset="0"/>
                <a:cs typeface="Times New Roman" panose="02020603050405020304" pitchFamily="18" charset="0"/>
              </a:rPr>
              <a:t>req</a:t>
            </a:r>
            <a:r>
              <a:rPr lang="en-US" dirty="0">
                <a:latin typeface="Times New Roman" panose="02020603050405020304" pitchFamily="18" charset="0"/>
                <a:cs typeface="Times New Roman" panose="02020603050405020304" pitchFamily="18" charset="0"/>
              </a:rPr>
              <a:t>, res) =&gt;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res.send</a:t>
            </a:r>
            <a:r>
              <a:rPr lang="en-US" dirty="0">
                <a:latin typeface="Times New Roman" panose="02020603050405020304" pitchFamily="18" charset="0"/>
                <a:cs typeface="Times New Roman" panose="02020603050405020304" pitchFamily="18" charset="0"/>
              </a:rPr>
              <a:t>('Got a PUT request at /user')</a:t>
            </a:r>
          </a:p>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3</a:t>
            </a:fld>
            <a:endParaRPr lang="en-IN"/>
          </a:p>
        </p:txBody>
      </p:sp>
    </p:spTree>
    <p:extLst>
      <p:ext uri="{BB962C8B-B14F-4D97-AF65-F5344CB8AC3E}">
        <p14:creationId xmlns:p14="http://schemas.microsoft.com/office/powerpoint/2010/main" val="340459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73376"/>
            <a:ext cx="11260279" cy="5822623"/>
          </a:xfrm>
        </p:spPr>
        <p:txBody>
          <a:bodyPr/>
          <a:lstStyle/>
          <a:p>
            <a:r>
              <a:rPr lang="en-US" dirty="0">
                <a:solidFill>
                  <a:srgbClr val="FF0000"/>
                </a:solidFill>
                <a:latin typeface="Times New Roman" panose="02020603050405020304" pitchFamily="18" charset="0"/>
                <a:cs typeface="Times New Roman" panose="02020603050405020304" pitchFamily="18" charset="0"/>
              </a:rPr>
              <a:t>Respond to a DELETE request to the /user route</a:t>
            </a:r>
            <a:r>
              <a:rPr lang="en-US" dirty="0" smtClean="0">
                <a:solidFill>
                  <a:srgbClr val="FF0000"/>
                </a:solidFill>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app.delete</a:t>
            </a:r>
            <a:r>
              <a:rPr lang="en-IN" dirty="0">
                <a:latin typeface="Times New Roman" panose="02020603050405020304" pitchFamily="18" charset="0"/>
                <a:cs typeface="Times New Roman" panose="02020603050405020304" pitchFamily="18" charset="0"/>
              </a:rPr>
              <a:t>('/user', (</a:t>
            </a:r>
            <a:r>
              <a:rPr lang="en-IN" dirty="0" err="1">
                <a:latin typeface="Times New Roman" panose="02020603050405020304" pitchFamily="18" charset="0"/>
                <a:cs typeface="Times New Roman" panose="02020603050405020304" pitchFamily="18" charset="0"/>
              </a:rPr>
              <a:t>req</a:t>
            </a:r>
            <a:r>
              <a:rPr lang="en-IN" dirty="0">
                <a:latin typeface="Times New Roman" panose="02020603050405020304" pitchFamily="18" charset="0"/>
                <a:cs typeface="Times New Roman" panose="02020603050405020304" pitchFamily="18" charset="0"/>
              </a:rPr>
              <a:t>, res) =&gt;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res.send</a:t>
            </a:r>
            <a:r>
              <a:rPr lang="en-IN" dirty="0">
                <a:latin typeface="Times New Roman" panose="02020603050405020304" pitchFamily="18" charset="0"/>
                <a:cs typeface="Times New Roman" panose="02020603050405020304" pitchFamily="18" charset="0"/>
              </a:rPr>
              <a:t>('Got a DELETE request at /user')</a:t>
            </a:r>
          </a:p>
          <a:p>
            <a:r>
              <a:rPr lang="en-IN"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You define routing using methods of the Express app object that correspond to HTTP methods; for example, </a:t>
            </a:r>
            <a:r>
              <a:rPr lang="en-US" b="1" dirty="0" err="1">
                <a:latin typeface="Times New Roman" panose="02020603050405020304" pitchFamily="18" charset="0"/>
                <a:cs typeface="Times New Roman" panose="02020603050405020304" pitchFamily="18" charset="0"/>
              </a:rPr>
              <a:t>app.get</a:t>
            </a:r>
            <a:r>
              <a:rPr lang="en-US" b="1" dirty="0">
                <a:latin typeface="Times New Roman" panose="02020603050405020304" pitchFamily="18" charset="0"/>
                <a:cs typeface="Times New Roman" panose="02020603050405020304" pitchFamily="18" charset="0"/>
              </a:rPr>
              <a:t>() to handle GET requests and </a:t>
            </a:r>
            <a:r>
              <a:rPr lang="en-US" b="1" dirty="0" err="1">
                <a:latin typeface="Times New Roman" panose="02020603050405020304" pitchFamily="18" charset="0"/>
                <a:cs typeface="Times New Roman" panose="02020603050405020304" pitchFamily="18" charset="0"/>
              </a:rPr>
              <a:t>app.post</a:t>
            </a:r>
            <a:r>
              <a:rPr lang="en-US" b="1" dirty="0">
                <a:latin typeface="Times New Roman" panose="02020603050405020304" pitchFamily="18" charset="0"/>
                <a:cs typeface="Times New Roman" panose="02020603050405020304" pitchFamily="18" charset="0"/>
              </a:rPr>
              <a:t> to handle POST requests. For a full list, see </a:t>
            </a:r>
            <a:r>
              <a:rPr lang="en-US" b="1" dirty="0" err="1">
                <a:latin typeface="Times New Roman" panose="02020603050405020304" pitchFamily="18" charset="0"/>
                <a:cs typeface="Times New Roman" panose="02020603050405020304" pitchFamily="18" charset="0"/>
              </a:rPr>
              <a:t>app.METHOD</a:t>
            </a:r>
            <a:r>
              <a:rPr lang="en-US" b="1" dirty="0">
                <a:latin typeface="Times New Roman" panose="02020603050405020304" pitchFamily="18" charset="0"/>
                <a:cs typeface="Times New Roman" panose="02020603050405020304" pitchFamily="18" charset="0"/>
              </a:rPr>
              <a:t>. You can also use </a:t>
            </a:r>
            <a:r>
              <a:rPr lang="en-US" b="1" dirty="0" err="1">
                <a:latin typeface="Times New Roman" panose="02020603050405020304" pitchFamily="18" charset="0"/>
                <a:cs typeface="Times New Roman" panose="02020603050405020304" pitchFamily="18" charset="0"/>
              </a:rPr>
              <a:t>app.all</a:t>
            </a:r>
            <a:r>
              <a:rPr lang="en-US" b="1" dirty="0">
                <a:latin typeface="Times New Roman" panose="02020603050405020304" pitchFamily="18" charset="0"/>
                <a:cs typeface="Times New Roman" panose="02020603050405020304" pitchFamily="18" charset="0"/>
              </a:rPr>
              <a:t>() to handle all HTTP methods and </a:t>
            </a:r>
            <a:r>
              <a:rPr lang="en-US" b="1" dirty="0" err="1">
                <a:latin typeface="Times New Roman" panose="02020603050405020304" pitchFamily="18" charset="0"/>
                <a:cs typeface="Times New Roman" panose="02020603050405020304" pitchFamily="18" charset="0"/>
              </a:rPr>
              <a:t>app.use</a:t>
            </a:r>
            <a:r>
              <a:rPr lang="en-US" b="1" dirty="0">
                <a:latin typeface="Times New Roman" panose="02020603050405020304" pitchFamily="18" charset="0"/>
                <a:cs typeface="Times New Roman" panose="02020603050405020304" pitchFamily="18" charset="0"/>
              </a:rPr>
              <a:t>() to specify middleware as the callback function (See Using middleware for details</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These routing methods specify a callback function (sometimes called “handler functions”) called when the application receives a request to the specified route (endpoint) and HTTP method. In other words, the application “listens” for requests that match the specified route(s) and method(s), and when it detects a match, it calls the specified callback function</a:t>
            </a:r>
            <a:r>
              <a:rPr lang="en-US"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fact, the routing methods can have more than one callback function as arguments. With multiple callback functions, it is important to provide next as an argument to the callback function and then call next() within the body of the function to hand off control to the next callback.</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4</a:t>
            </a:fld>
            <a:endParaRPr lang="en-IN"/>
          </a:p>
        </p:txBody>
      </p:sp>
    </p:spTree>
    <p:extLst>
      <p:ext uri="{BB962C8B-B14F-4D97-AF65-F5344CB8AC3E}">
        <p14:creationId xmlns:p14="http://schemas.microsoft.com/office/powerpoint/2010/main" val="206862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04800"/>
            <a:ext cx="11260279" cy="5643715"/>
          </a:xfrm>
        </p:spPr>
        <p:txBody>
          <a:bodyPr/>
          <a:lstStyle/>
          <a:p>
            <a:r>
              <a:rPr lang="en-US" dirty="0">
                <a:latin typeface="Times New Roman" panose="02020603050405020304" pitchFamily="18" charset="0"/>
                <a:cs typeface="Times New Roman" panose="02020603050405020304" pitchFamily="18" charset="0"/>
              </a:rPr>
              <a:t>The following code is an example of a very basic route</a:t>
            </a:r>
            <a:r>
              <a:rPr lang="en-US" dirty="0" smtClean="0">
                <a:latin typeface="Times New Roman" panose="02020603050405020304" pitchFamily="18" charset="0"/>
                <a:cs typeface="Times New Roman" panose="02020603050405020304" pitchFamily="18" charset="0"/>
              </a:rPr>
              <a:t>.</a:t>
            </a:r>
          </a:p>
          <a:p>
            <a:r>
              <a:rPr lang="en-US" b="1" dirty="0" err="1">
                <a:solidFill>
                  <a:srgbClr val="FF0000"/>
                </a:solidFill>
                <a:latin typeface="Times New Roman" panose="02020603050405020304" pitchFamily="18" charset="0"/>
                <a:cs typeface="Times New Roman" panose="02020603050405020304" pitchFamily="18" charset="0"/>
              </a:rPr>
              <a:t>const</a:t>
            </a:r>
            <a:r>
              <a:rPr lang="en-US" b="1" dirty="0">
                <a:solidFill>
                  <a:srgbClr val="FF0000"/>
                </a:solidFill>
                <a:latin typeface="Times New Roman" panose="02020603050405020304" pitchFamily="18" charset="0"/>
                <a:cs typeface="Times New Roman" panose="02020603050405020304" pitchFamily="18" charset="0"/>
              </a:rPr>
              <a:t> express = require('express')</a:t>
            </a:r>
          </a:p>
          <a:p>
            <a:r>
              <a:rPr lang="en-US" b="1" dirty="0" err="1">
                <a:solidFill>
                  <a:srgbClr val="FF0000"/>
                </a:solidFill>
                <a:latin typeface="Times New Roman" panose="02020603050405020304" pitchFamily="18" charset="0"/>
                <a:cs typeface="Times New Roman" panose="02020603050405020304" pitchFamily="18" charset="0"/>
              </a:rPr>
              <a:t>const</a:t>
            </a:r>
            <a:r>
              <a:rPr lang="en-US" b="1" dirty="0">
                <a:solidFill>
                  <a:srgbClr val="FF0000"/>
                </a:solidFill>
                <a:latin typeface="Times New Roman" panose="02020603050405020304" pitchFamily="18" charset="0"/>
                <a:cs typeface="Times New Roman" panose="02020603050405020304" pitchFamily="18" charset="0"/>
              </a:rPr>
              <a:t> app = express()</a:t>
            </a:r>
          </a:p>
          <a:p>
            <a:endParaRPr lang="en-US" b="1" dirty="0">
              <a:solidFill>
                <a:srgbClr val="FF0000"/>
              </a:solidFill>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 respond with "hello world" when a GET request is made to the homepage</a:t>
            </a:r>
          </a:p>
          <a:p>
            <a:r>
              <a:rPr lang="en-US" b="1" dirty="0" err="1">
                <a:solidFill>
                  <a:srgbClr val="FF0000"/>
                </a:solidFill>
                <a:latin typeface="Times New Roman" panose="02020603050405020304" pitchFamily="18" charset="0"/>
                <a:cs typeface="Times New Roman" panose="02020603050405020304" pitchFamily="18" charset="0"/>
              </a:rPr>
              <a:t>app.get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req</a:t>
            </a:r>
            <a:r>
              <a:rPr lang="en-US" b="1" dirty="0">
                <a:solidFill>
                  <a:srgbClr val="FF0000"/>
                </a:solidFill>
                <a:latin typeface="Times New Roman" panose="02020603050405020304" pitchFamily="18" charset="0"/>
                <a:cs typeface="Times New Roman" panose="02020603050405020304" pitchFamily="18" charset="0"/>
              </a:rPr>
              <a:t>, res) =&gt; {</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res.send</a:t>
            </a:r>
            <a:r>
              <a:rPr lang="en-US" b="1" dirty="0">
                <a:solidFill>
                  <a:srgbClr val="FF0000"/>
                </a:solidFill>
                <a:latin typeface="Times New Roman" panose="02020603050405020304" pitchFamily="18" charset="0"/>
                <a:cs typeface="Times New Roman" panose="02020603050405020304" pitchFamily="18" charset="0"/>
              </a:rPr>
              <a:t>('hello world')</a:t>
            </a:r>
          </a:p>
          <a:p>
            <a:r>
              <a:rPr lang="en-US" b="1" dirty="0" smtClean="0">
                <a:solidFill>
                  <a:srgbClr val="FF0000"/>
                </a:solidFill>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Route </a:t>
            </a:r>
            <a:r>
              <a:rPr lang="en-IN" b="1" dirty="0" smtClean="0">
                <a:latin typeface="Times New Roman" panose="02020603050405020304" pitchFamily="18" charset="0"/>
                <a:cs typeface="Times New Roman" panose="02020603050405020304" pitchFamily="18" charset="0"/>
              </a:rPr>
              <a:t>methods :</a:t>
            </a:r>
          </a:p>
          <a:p>
            <a:r>
              <a:rPr lang="en-US" b="1" dirty="0">
                <a:latin typeface="Times New Roman" panose="02020603050405020304" pitchFamily="18" charset="0"/>
                <a:cs typeface="Times New Roman" panose="02020603050405020304" pitchFamily="18" charset="0"/>
              </a:rPr>
              <a:t>A route method is derived from one of the HTTP methods, and is attached to an instance of the express class.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following code is an example of routes that are defined for the GET and the POST methods to the root of the app.</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a:p>
        </p:txBody>
      </p:sp>
    </p:spTree>
    <p:extLst>
      <p:ext uri="{BB962C8B-B14F-4D97-AF65-F5344CB8AC3E}">
        <p14:creationId xmlns:p14="http://schemas.microsoft.com/office/powerpoint/2010/main" val="33250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92231"/>
            <a:ext cx="11260279" cy="5986021"/>
          </a:xfrm>
        </p:spPr>
        <p:txBody>
          <a:bodyPr/>
          <a:lstStyle/>
          <a:p>
            <a:endParaRPr lang="en-US" dirty="0" smtClean="0"/>
          </a:p>
          <a:p>
            <a:r>
              <a:rPr lang="en-US" b="1" dirty="0" smtClean="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GET method route</a:t>
            </a:r>
          </a:p>
          <a:p>
            <a:r>
              <a:rPr lang="en-US" b="1" dirty="0" err="1">
                <a:solidFill>
                  <a:srgbClr val="FF0000"/>
                </a:solidFill>
                <a:latin typeface="Times New Roman" panose="02020603050405020304" pitchFamily="18" charset="0"/>
                <a:cs typeface="Times New Roman" panose="02020603050405020304" pitchFamily="18" charset="0"/>
              </a:rPr>
              <a:t>app.get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req</a:t>
            </a:r>
            <a:r>
              <a:rPr lang="en-US" b="1" dirty="0">
                <a:solidFill>
                  <a:srgbClr val="FF0000"/>
                </a:solidFill>
                <a:latin typeface="Times New Roman" panose="02020603050405020304" pitchFamily="18" charset="0"/>
                <a:cs typeface="Times New Roman" panose="02020603050405020304" pitchFamily="18" charset="0"/>
              </a:rPr>
              <a:t>, res) =&gt; {</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res.send</a:t>
            </a:r>
            <a:r>
              <a:rPr lang="en-US" b="1" dirty="0">
                <a:solidFill>
                  <a:srgbClr val="FF0000"/>
                </a:solidFill>
                <a:latin typeface="Times New Roman" panose="02020603050405020304" pitchFamily="18" charset="0"/>
                <a:cs typeface="Times New Roman" panose="02020603050405020304" pitchFamily="18" charset="0"/>
              </a:rPr>
              <a:t>('GET request to the homepage')</a:t>
            </a:r>
          </a:p>
          <a:p>
            <a:r>
              <a:rPr lang="en-US" b="1" dirty="0" smtClean="0">
                <a:solidFill>
                  <a:srgbClr val="FF0000"/>
                </a:solidFill>
                <a:latin typeface="Times New Roman" panose="02020603050405020304" pitchFamily="18" charset="0"/>
                <a:cs typeface="Times New Roman" panose="02020603050405020304" pitchFamily="18" charset="0"/>
              </a:rPr>
              <a:t>})</a:t>
            </a:r>
            <a:endParaRPr lang="en-US" b="1" dirty="0">
              <a:solidFill>
                <a:srgbClr val="FF0000"/>
              </a:solidFill>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 POST method route</a:t>
            </a:r>
          </a:p>
          <a:p>
            <a:r>
              <a:rPr lang="en-US" b="1" dirty="0" err="1">
                <a:solidFill>
                  <a:srgbClr val="FF0000"/>
                </a:solidFill>
                <a:latin typeface="Times New Roman" panose="02020603050405020304" pitchFamily="18" charset="0"/>
                <a:cs typeface="Times New Roman" panose="02020603050405020304" pitchFamily="18" charset="0"/>
              </a:rPr>
              <a:t>app.post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req</a:t>
            </a:r>
            <a:r>
              <a:rPr lang="en-US" b="1" dirty="0">
                <a:solidFill>
                  <a:srgbClr val="FF0000"/>
                </a:solidFill>
                <a:latin typeface="Times New Roman" panose="02020603050405020304" pitchFamily="18" charset="0"/>
                <a:cs typeface="Times New Roman" panose="02020603050405020304" pitchFamily="18" charset="0"/>
              </a:rPr>
              <a:t>, res) =&gt; {</a:t>
            </a:r>
          </a:p>
          <a:p>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res.send</a:t>
            </a:r>
            <a:r>
              <a:rPr lang="en-US" b="1" dirty="0">
                <a:solidFill>
                  <a:srgbClr val="FF0000"/>
                </a:solidFill>
                <a:latin typeface="Times New Roman" panose="02020603050405020304" pitchFamily="18" charset="0"/>
                <a:cs typeface="Times New Roman" panose="02020603050405020304" pitchFamily="18" charset="0"/>
              </a:rPr>
              <a:t>('POST request to the homepage')</a:t>
            </a:r>
          </a:p>
          <a:p>
            <a:r>
              <a:rPr lang="en-US" b="1" dirty="0" smtClean="0">
                <a:solidFill>
                  <a:srgbClr val="FF0000"/>
                </a:solidFill>
                <a:latin typeface="Times New Roman" panose="02020603050405020304" pitchFamily="18" charset="0"/>
                <a:cs typeface="Times New Roman" panose="02020603050405020304" pitchFamily="18" charset="0"/>
              </a:rPr>
              <a:t>})</a:t>
            </a:r>
          </a:p>
          <a:p>
            <a:r>
              <a:rPr lang="en-US" b="1" dirty="0">
                <a:solidFill>
                  <a:srgbClr val="FF0000"/>
                </a:solidFill>
                <a:latin typeface="Times New Roman" panose="02020603050405020304" pitchFamily="18" charset="0"/>
                <a:cs typeface="Times New Roman" panose="02020603050405020304" pitchFamily="18" charset="0"/>
              </a:rPr>
              <a:t>Express supports methods that correspond to all HTTP request methods: get, post, and so on. For a full list, see </a:t>
            </a:r>
            <a:r>
              <a:rPr lang="en-US" b="1" dirty="0" err="1">
                <a:solidFill>
                  <a:srgbClr val="FF0000"/>
                </a:solidFill>
                <a:latin typeface="Times New Roman" panose="02020603050405020304" pitchFamily="18" charset="0"/>
                <a:cs typeface="Times New Roman" panose="02020603050405020304" pitchFamily="18" charset="0"/>
              </a:rPr>
              <a:t>app.METHOD</a:t>
            </a:r>
            <a:r>
              <a:rPr lang="en-US" b="1" dirty="0" smtClean="0">
                <a:solidFill>
                  <a:srgbClr val="FF0000"/>
                </a:solidFill>
                <a:latin typeface="Times New Roman" panose="02020603050405020304" pitchFamily="18" charset="0"/>
                <a:cs typeface="Times New Roman" panose="02020603050405020304" pitchFamily="18" charset="0"/>
              </a:rPr>
              <a:t>.</a:t>
            </a:r>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a:p>
        </p:txBody>
      </p:sp>
    </p:spTree>
    <p:extLst>
      <p:ext uri="{BB962C8B-B14F-4D97-AF65-F5344CB8AC3E}">
        <p14:creationId xmlns:p14="http://schemas.microsoft.com/office/powerpoint/2010/main" val="336164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216817"/>
            <a:ext cx="11260279" cy="5891752"/>
          </a:xfrm>
        </p:spPr>
        <p:txBody>
          <a:bodyPr>
            <a:normAutofit lnSpcReduction="10000"/>
          </a:bodyPr>
          <a:lstStyle/>
          <a:p>
            <a:r>
              <a:rPr lang="en-US" b="1" dirty="0">
                <a:latin typeface="Times New Roman" panose="02020603050405020304" pitchFamily="18" charset="0"/>
                <a:cs typeface="Times New Roman" panose="02020603050405020304" pitchFamily="18" charset="0"/>
              </a:rPr>
              <a:t>There is a special routing method, </a:t>
            </a:r>
            <a:r>
              <a:rPr lang="en-US" b="1" dirty="0" err="1">
                <a:latin typeface="Times New Roman" panose="02020603050405020304" pitchFamily="18" charset="0"/>
                <a:cs typeface="Times New Roman" panose="02020603050405020304" pitchFamily="18" charset="0"/>
              </a:rPr>
              <a:t>app.all</a:t>
            </a:r>
            <a:r>
              <a:rPr lang="en-US" b="1" dirty="0">
                <a:latin typeface="Times New Roman" panose="02020603050405020304" pitchFamily="18" charset="0"/>
                <a:cs typeface="Times New Roman" panose="02020603050405020304" pitchFamily="18" charset="0"/>
              </a:rPr>
              <a:t>(), used to load middleware functions at a path for all HTTP request methods. For example, the following handler is executed for requests to the route “/secret” whether using </a:t>
            </a:r>
            <a:r>
              <a:rPr lang="en-US" b="1" dirty="0">
                <a:solidFill>
                  <a:schemeClr val="accent1"/>
                </a:solidFill>
                <a:latin typeface="Times New Roman" panose="02020603050405020304" pitchFamily="18" charset="0"/>
                <a:cs typeface="Times New Roman" panose="02020603050405020304" pitchFamily="18" charset="0"/>
              </a:rPr>
              <a:t>GET, POST, PUT, DELETE, or any other HTTP request method supported</a:t>
            </a:r>
            <a:r>
              <a:rPr lang="en-US" b="1" dirty="0">
                <a:latin typeface="Times New Roman" panose="02020603050405020304" pitchFamily="18" charset="0"/>
                <a:cs typeface="Times New Roman" panose="02020603050405020304" pitchFamily="18" charset="0"/>
              </a:rPr>
              <a:t> in the http module</a:t>
            </a:r>
            <a:r>
              <a:rPr lang="en-US" b="1" dirty="0" smtClean="0">
                <a:latin typeface="Times New Roman" panose="02020603050405020304" pitchFamily="18" charset="0"/>
                <a:cs typeface="Times New Roman" panose="02020603050405020304" pitchFamily="18" charset="0"/>
              </a:rPr>
              <a:t>.</a:t>
            </a:r>
          </a:p>
          <a:p>
            <a:r>
              <a:rPr lang="en-US" b="1" dirty="0" err="1">
                <a:solidFill>
                  <a:srgbClr val="FF0000"/>
                </a:solidFill>
                <a:latin typeface="Times New Roman" panose="02020603050405020304" pitchFamily="18" charset="0"/>
                <a:cs typeface="Times New Roman" panose="02020603050405020304" pitchFamily="18" charset="0"/>
              </a:rPr>
              <a:t>app.all</a:t>
            </a:r>
            <a:r>
              <a:rPr lang="en-US" b="1" dirty="0">
                <a:solidFill>
                  <a:srgbClr val="FF0000"/>
                </a:solidFill>
                <a:latin typeface="Times New Roman" panose="02020603050405020304" pitchFamily="18" charset="0"/>
                <a:cs typeface="Times New Roman" panose="02020603050405020304" pitchFamily="18" charset="0"/>
              </a:rPr>
              <a:t>('/secret', (</a:t>
            </a:r>
            <a:r>
              <a:rPr lang="en-US" b="1" dirty="0" err="1">
                <a:solidFill>
                  <a:srgbClr val="FF0000"/>
                </a:solidFill>
                <a:latin typeface="Times New Roman" panose="02020603050405020304" pitchFamily="18" charset="0"/>
                <a:cs typeface="Times New Roman" panose="02020603050405020304" pitchFamily="18" charset="0"/>
              </a:rPr>
              <a:t>req</a:t>
            </a:r>
            <a:r>
              <a:rPr lang="en-US" b="1" dirty="0">
                <a:solidFill>
                  <a:srgbClr val="FF0000"/>
                </a:solidFill>
                <a:latin typeface="Times New Roman" panose="02020603050405020304" pitchFamily="18" charset="0"/>
                <a:cs typeface="Times New Roman" panose="02020603050405020304" pitchFamily="18" charset="0"/>
              </a:rPr>
              <a:t>, res, next) =&gt; {</a:t>
            </a:r>
          </a:p>
          <a:p>
            <a:r>
              <a:rPr lang="en-US" b="1" dirty="0">
                <a:solidFill>
                  <a:srgbClr val="FF0000"/>
                </a:solidFill>
                <a:latin typeface="Times New Roman" panose="02020603050405020304" pitchFamily="18" charset="0"/>
                <a:cs typeface="Times New Roman" panose="02020603050405020304" pitchFamily="18" charset="0"/>
              </a:rPr>
              <a:t>  console.log('Accessing the secret section ...')</a:t>
            </a:r>
          </a:p>
          <a:p>
            <a:r>
              <a:rPr lang="en-US" b="1" dirty="0">
                <a:solidFill>
                  <a:srgbClr val="FF0000"/>
                </a:solidFill>
                <a:latin typeface="Times New Roman" panose="02020603050405020304" pitchFamily="18" charset="0"/>
                <a:cs typeface="Times New Roman" panose="02020603050405020304" pitchFamily="18" charset="0"/>
              </a:rPr>
              <a:t>  next() // pass control to the next handler</a:t>
            </a:r>
          </a:p>
          <a:p>
            <a:r>
              <a:rPr lang="en-US" b="1" dirty="0" smtClean="0">
                <a:solidFill>
                  <a:srgbClr val="FF0000"/>
                </a:solidFill>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Route </a:t>
            </a:r>
            <a:r>
              <a:rPr lang="en-US" b="1" dirty="0" smtClean="0">
                <a:latin typeface="Times New Roman" panose="02020603050405020304" pitchFamily="18" charset="0"/>
                <a:cs typeface="Times New Roman" panose="02020603050405020304" pitchFamily="18" charset="0"/>
              </a:rPr>
              <a:t>paths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Route paths, in combination with a request method, define the endpoints at which requests can be made. Route paths can be strings, string patterns, or regular expressions.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characters ?, +, *, and () are subsets of their regular expression counterparts. The hyphen (-) and the dot (.) are interpreted literally by string-based paths.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you need to use the dollar character ($) in a path string, enclose it escaped within ([ and ]). For example, the path string for requests at “/data/$book”, would be “/data/([\$])book”.</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a:p>
        </p:txBody>
      </p:sp>
    </p:spTree>
    <p:extLst>
      <p:ext uri="{BB962C8B-B14F-4D97-AF65-F5344CB8AC3E}">
        <p14:creationId xmlns:p14="http://schemas.microsoft.com/office/powerpoint/2010/main" val="33307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48792"/>
            <a:ext cx="11260279" cy="5703215"/>
          </a:xfrm>
        </p:spPr>
        <p:txBody>
          <a:bodyPr/>
          <a:lstStyle/>
          <a:p>
            <a:r>
              <a:rPr lang="en-US" b="1" dirty="0">
                <a:latin typeface="Times New Roman" panose="02020603050405020304" pitchFamily="18" charset="0"/>
                <a:cs typeface="Times New Roman" panose="02020603050405020304" pitchFamily="18" charset="0"/>
              </a:rPr>
              <a:t>Here are some examples of route paths based on strings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This route path will match requests to the root route, </a:t>
            </a:r>
            <a:r>
              <a:rPr lang="en-US" b="1" dirty="0" smtClean="0">
                <a:solidFill>
                  <a:schemeClr val="accent1"/>
                </a:solidFill>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('root')</a:t>
            </a:r>
          </a:p>
          <a:p>
            <a:r>
              <a:rPr lang="en-IN" b="1" dirty="0" smtClean="0">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This route path will match requests to /about</a:t>
            </a:r>
            <a:r>
              <a:rPr lang="en-US" b="1" dirty="0" smtClean="0">
                <a:solidFill>
                  <a:schemeClr val="accent1"/>
                </a:solidFill>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('/about',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('about')</a:t>
            </a:r>
          </a:p>
          <a:p>
            <a:r>
              <a:rPr lang="en-IN" b="1" dirty="0" smtClean="0">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This route path will match requests to /</a:t>
            </a:r>
            <a:r>
              <a:rPr lang="en-US" b="1" dirty="0" err="1" smtClean="0">
                <a:solidFill>
                  <a:schemeClr val="accent1"/>
                </a:solidFill>
                <a:latin typeface="Times New Roman" panose="02020603050405020304" pitchFamily="18" charset="0"/>
                <a:cs typeface="Times New Roman" panose="02020603050405020304" pitchFamily="18" charset="0"/>
              </a:rPr>
              <a:t>random.text</a:t>
            </a:r>
            <a:endParaRPr lang="en-US" b="1" dirty="0" smtClean="0">
              <a:solidFill>
                <a:schemeClr val="accent1"/>
              </a:solidFill>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random.text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random.text</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8</a:t>
            </a:fld>
            <a:endParaRPr lang="en-IN"/>
          </a:p>
        </p:txBody>
      </p:sp>
    </p:spTree>
    <p:extLst>
      <p:ext uri="{BB962C8B-B14F-4D97-AF65-F5344CB8AC3E}">
        <p14:creationId xmlns:p14="http://schemas.microsoft.com/office/powerpoint/2010/main" val="60746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63549" y="395927"/>
            <a:ext cx="11260279" cy="5712642"/>
          </a:xfrm>
        </p:spPr>
        <p:txBody>
          <a:bodyPr/>
          <a:lstStyle/>
          <a:p>
            <a:r>
              <a:rPr lang="en-US" b="1" dirty="0">
                <a:latin typeface="Times New Roman" panose="02020603050405020304" pitchFamily="18" charset="0"/>
                <a:cs typeface="Times New Roman" panose="02020603050405020304" pitchFamily="18" charset="0"/>
              </a:rPr>
              <a:t>Here are some examples of route paths based on string patterns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This route path will match </a:t>
            </a:r>
            <a:r>
              <a:rPr lang="en-US" b="1" dirty="0" err="1">
                <a:solidFill>
                  <a:schemeClr val="accent1"/>
                </a:solidFill>
                <a:latin typeface="Times New Roman" panose="02020603050405020304" pitchFamily="18" charset="0"/>
                <a:cs typeface="Times New Roman" panose="02020603050405020304" pitchFamily="18" charset="0"/>
              </a:rPr>
              <a:t>acd</a:t>
            </a:r>
            <a:r>
              <a:rPr lang="en-US" b="1" dirty="0">
                <a:solidFill>
                  <a:schemeClr val="accent1"/>
                </a:solidFill>
                <a:latin typeface="Times New Roman" panose="02020603050405020304" pitchFamily="18" charset="0"/>
                <a:cs typeface="Times New Roman" panose="02020603050405020304" pitchFamily="18" charset="0"/>
              </a:rPr>
              <a:t> and </a:t>
            </a:r>
            <a:r>
              <a:rPr lang="en-US" b="1" dirty="0" err="1">
                <a:solidFill>
                  <a:schemeClr val="accent1"/>
                </a:solidFill>
                <a:latin typeface="Times New Roman" panose="02020603050405020304" pitchFamily="18" charset="0"/>
                <a:cs typeface="Times New Roman" panose="02020603050405020304" pitchFamily="18" charset="0"/>
              </a:rPr>
              <a:t>abcd</a:t>
            </a:r>
            <a:r>
              <a:rPr lang="en-US" b="1" dirty="0" smtClean="0">
                <a:solidFill>
                  <a:schemeClr val="accent1"/>
                </a:solidFill>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ab?cd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ab?cd</a:t>
            </a:r>
            <a:r>
              <a:rPr lang="en-IN" b="1" dirty="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This route path will match </a:t>
            </a:r>
            <a:r>
              <a:rPr lang="en-US" b="1" dirty="0" err="1">
                <a:solidFill>
                  <a:schemeClr val="accent1"/>
                </a:solidFill>
                <a:latin typeface="Times New Roman" panose="02020603050405020304" pitchFamily="18" charset="0"/>
                <a:cs typeface="Times New Roman" panose="02020603050405020304" pitchFamily="18" charset="0"/>
              </a:rPr>
              <a:t>abcd</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abbcd</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abbbcd</a:t>
            </a:r>
            <a:r>
              <a:rPr lang="en-US" b="1" dirty="0">
                <a:solidFill>
                  <a:schemeClr val="accent1"/>
                </a:solidFill>
                <a:latin typeface="Times New Roman" panose="02020603050405020304" pitchFamily="18" charset="0"/>
                <a:cs typeface="Times New Roman" panose="02020603050405020304" pitchFamily="18" charset="0"/>
              </a:rPr>
              <a:t>, and so on</a:t>
            </a:r>
            <a:r>
              <a:rPr lang="en-US" b="1" dirty="0" smtClean="0">
                <a:solidFill>
                  <a:schemeClr val="accent1"/>
                </a:solidFill>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ab+cd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ab+cd</a:t>
            </a:r>
            <a:r>
              <a:rPr lang="en-IN" b="1" dirty="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cs typeface="Times New Roman" panose="02020603050405020304" pitchFamily="18" charset="0"/>
              </a:rPr>
              <a:t>This route path will match </a:t>
            </a:r>
            <a:r>
              <a:rPr lang="en-US" b="1" dirty="0" err="1">
                <a:solidFill>
                  <a:schemeClr val="accent1"/>
                </a:solidFill>
                <a:latin typeface="Times New Roman" panose="02020603050405020304" pitchFamily="18" charset="0"/>
                <a:cs typeface="Times New Roman" panose="02020603050405020304" pitchFamily="18" charset="0"/>
              </a:rPr>
              <a:t>abcd</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abxcd</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abRANDOMcd</a:t>
            </a:r>
            <a:r>
              <a:rPr lang="en-US" b="1" dirty="0">
                <a:solidFill>
                  <a:schemeClr val="accent1"/>
                </a:solidFill>
                <a:latin typeface="Times New Roman" panose="02020603050405020304" pitchFamily="18" charset="0"/>
                <a:cs typeface="Times New Roman" panose="02020603050405020304" pitchFamily="18" charset="0"/>
              </a:rPr>
              <a:t>, ab123cd, and so on</a:t>
            </a:r>
            <a:r>
              <a:rPr lang="en-US" b="1" dirty="0" smtClean="0">
                <a:solidFill>
                  <a:schemeClr val="accent1"/>
                </a:solidFill>
                <a:latin typeface="Times New Roman" panose="02020603050405020304" pitchFamily="18" charset="0"/>
                <a:cs typeface="Times New Roman" panose="02020603050405020304" pitchFamily="18" charset="0"/>
              </a:rPr>
              <a:t>.</a:t>
            </a:r>
          </a:p>
          <a:p>
            <a:r>
              <a:rPr lang="en-IN" b="1" dirty="0" err="1">
                <a:latin typeface="Times New Roman" panose="02020603050405020304" pitchFamily="18" charset="0"/>
                <a:cs typeface="Times New Roman" panose="02020603050405020304" pitchFamily="18" charset="0"/>
              </a:rPr>
              <a:t>app.get</a:t>
            </a:r>
            <a:r>
              <a:rPr lang="en-IN" b="1" dirty="0">
                <a:latin typeface="Times New Roman" panose="02020603050405020304" pitchFamily="18" charset="0"/>
                <a:cs typeface="Times New Roman" panose="02020603050405020304" pitchFamily="18" charset="0"/>
              </a:rPr>
              <a:t>('/ab*cd', (</a:t>
            </a:r>
            <a:r>
              <a:rPr lang="en-IN" b="1" dirty="0" err="1">
                <a:latin typeface="Times New Roman" panose="02020603050405020304" pitchFamily="18" charset="0"/>
                <a:cs typeface="Times New Roman" panose="02020603050405020304" pitchFamily="18" charset="0"/>
              </a:rPr>
              <a:t>req</a:t>
            </a:r>
            <a:r>
              <a:rPr lang="en-IN" b="1" dirty="0">
                <a:latin typeface="Times New Roman" panose="02020603050405020304" pitchFamily="18" charset="0"/>
                <a:cs typeface="Times New Roman" panose="02020603050405020304" pitchFamily="18" charset="0"/>
              </a:rPr>
              <a:t>, res) =&gt; {</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res.send</a:t>
            </a:r>
            <a:r>
              <a:rPr lang="en-IN" b="1" dirty="0">
                <a:latin typeface="Times New Roman" panose="02020603050405020304" pitchFamily="18" charset="0"/>
                <a:cs typeface="Times New Roman" panose="02020603050405020304" pitchFamily="18" charset="0"/>
              </a:rPr>
              <a:t>('ab*cd')</a:t>
            </a:r>
          </a:p>
          <a:p>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5"/>
          </p:nvPr>
        </p:nvSpPr>
        <p:spPr/>
        <p:txBody>
          <a:bodyPr/>
          <a:lstStyle/>
          <a:p>
            <a:fld id="{0879F475-59B1-4993-848A-C2B683DE9AF5}" type="slidenum">
              <a:rPr lang="en-IN" smtClean="0"/>
              <a:pPr/>
              <a:t>9</a:t>
            </a:fld>
            <a:endParaRPr lang="en-IN"/>
          </a:p>
        </p:txBody>
      </p:sp>
    </p:spTree>
    <p:extLst>
      <p:ext uri="{BB962C8B-B14F-4D97-AF65-F5344CB8AC3E}">
        <p14:creationId xmlns:p14="http://schemas.microsoft.com/office/powerpoint/2010/main" val="3226586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DD39DAD7772647B41C8FE861EEA391" ma:contentTypeVersion="15" ma:contentTypeDescription="Create a new document." ma:contentTypeScope="" ma:versionID="8360c95a2f62bf75c1caa6825518678e">
  <xsd:schema xmlns:xsd="http://www.w3.org/2001/XMLSchema" xmlns:xs="http://www.w3.org/2001/XMLSchema" xmlns:p="http://schemas.microsoft.com/office/2006/metadata/properties" xmlns:ns3="68319706-930a-435e-b76e-f1bb4b3746a4" xmlns:ns4="98c4397e-77a1-4be1-bada-f3fa4bdd655c" targetNamespace="http://schemas.microsoft.com/office/2006/metadata/properties" ma:root="true" ma:fieldsID="84775e9745987ca7bb9d40a825b219ad" ns3:_="" ns4:_="">
    <xsd:import namespace="68319706-930a-435e-b76e-f1bb4b3746a4"/>
    <xsd:import namespace="98c4397e-77a1-4be1-bada-f3fa4bdd655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19706-930a-435e-b76e-f1bb4b3746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397e-77a1-4be1-bada-f3fa4bdd655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8c4397e-77a1-4be1-bada-f3fa4bdd655c" xsi:nil="true"/>
  </documentManagement>
</p:properties>
</file>

<file path=customXml/itemProps1.xml><?xml version="1.0" encoding="utf-8"?>
<ds:datastoreItem xmlns:ds="http://schemas.openxmlformats.org/officeDocument/2006/customXml" ds:itemID="{D21205A4-BB8A-4316-BDD9-077E49E56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19706-930a-435e-b76e-f1bb4b3746a4"/>
    <ds:schemaRef ds:uri="98c4397e-77a1-4be1-bada-f3fa4bdd65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500125-760C-4DA8-83C8-ACF4A641C9D0}">
  <ds:schemaRefs>
    <ds:schemaRef ds:uri="http://schemas.microsoft.com/sharepoint/v3/contenttype/forms"/>
  </ds:schemaRefs>
</ds:datastoreItem>
</file>

<file path=customXml/itemProps3.xml><?xml version="1.0" encoding="utf-8"?>
<ds:datastoreItem xmlns:ds="http://schemas.openxmlformats.org/officeDocument/2006/customXml" ds:itemID="{E8CC0D78-2BF2-438E-9FC7-FFC8AB5E6204}">
  <ds:schemaRefs>
    <ds:schemaRef ds:uri="http://schemas.microsoft.com/office/2006/documentManagement/types"/>
    <ds:schemaRef ds:uri="http://purl.org/dc/terms/"/>
    <ds:schemaRef ds:uri="http://schemas.openxmlformats.org/package/2006/metadata/core-properties"/>
    <ds:schemaRef ds:uri="http://purl.org/dc/elements/1.1/"/>
    <ds:schemaRef ds:uri="68319706-930a-435e-b76e-f1bb4b3746a4"/>
    <ds:schemaRef ds:uri="http://www.w3.org/XML/1998/namespace"/>
    <ds:schemaRef ds:uri="http://schemas.microsoft.com/office/2006/metadata/properties"/>
    <ds:schemaRef ds:uri="http://schemas.microsoft.com/office/infopath/2007/PartnerControls"/>
    <ds:schemaRef ds:uri="98c4397e-77a1-4be1-bada-f3fa4bdd655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3661</TotalTime>
  <Words>1954</Words>
  <Application>Microsoft Office PowerPoint</Application>
  <PresentationFormat>Widescreen</PresentationFormat>
  <Paragraphs>247</Paragraphs>
  <Slides>21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5" baseType="lpstr">
      <vt:lpstr>Arial</vt:lpstr>
      <vt:lpstr>Times New Roman</vt:lpstr>
      <vt:lpstr>1_Office Theme</vt:lpstr>
      <vt:lpstr>think-cell Slide</vt:lpstr>
      <vt:lpstr>PowerPoint Presentation</vt:lpstr>
      <vt:lpstr>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 parameters : </vt:lpstr>
      <vt:lpstr>PowerPoint Presentation</vt:lpstr>
      <vt:lpstr>What is asynchronous in JavaScript?</vt:lpstr>
      <vt:lpstr>PowerPoint Presentation</vt:lpstr>
      <vt:lpstr>Approach 2: Using Promises</vt:lpstr>
      <vt:lpstr>PowerPoint Presentation</vt:lpstr>
      <vt:lpstr>1. Promises:</vt:lpstr>
      <vt:lpstr>PowerPoint Presentation</vt:lpstr>
      <vt:lpstr>2. Async/Await: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 Sivakumar [UNext]</dc:creator>
  <cp:lastModifiedBy>Murali Mohan M</cp:lastModifiedBy>
  <cp:revision>43</cp:revision>
  <dcterms:created xsi:type="dcterms:W3CDTF">2023-04-07T11:31:48Z</dcterms:created>
  <dcterms:modified xsi:type="dcterms:W3CDTF">2024-01-17T20:33:20Z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0x01010012DD39DAD7772647B41C8FE861EEA391</vt:lpwstr>
  </property>
</Properties>
</file>