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presentationml.tags+xml" PartName="/ppt/tags/tag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y="6858000" cx="12192000"/>
  <p:notesSz cx="6858000" cy="9144000"/>
  <p:custDataLst>
    <p:tags r:id="rId15"/>
  </p:custDataLst>
  <p:defaultTextStyle>
    <a:defPPr lvl="0">
      <a:defRPr lang="en-US"/>
    </a:defPPr>
    <a:lvl1pPr defTabSz="4572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4572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4572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4572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4572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4572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4572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4572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4572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5" Type="http://schemas.openxmlformats.org/officeDocument/2006/relationships/tags" Target="tags/tag1.xml"/><Relationship Id="rId14" Type="http://schemas.openxmlformats.org/officeDocument/2006/relationships/slide" Target="slides/slide1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2DA225A-B26A-4FE1-A881-EF285E3FF4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760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554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99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6945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7055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923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2789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973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629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9197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113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201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323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5491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4775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261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A225A-B26A-4FE1-A881-EF285E3FF4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39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DA225A-B26A-4FE1-A881-EF285E3FF4BA}" type="datetimeFigureOut">
              <a:rPr lang="en-IN" smtClean="0"/>
              <a:t>04-10-2024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47194FB-E639-4CF7-871A-00C4EB0138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070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raw.githubusercontent.com/helm/helm/main/scripts/get-helm-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p1"/>
          <p:cNvSpPr txBox="1"/>
          <p:nvPr>
            <p:ph type="ctrTitle"/>
          </p:nvPr>
        </p:nvSpPr>
        <p:spPr>
          <a:xfrm>
            <a:off x="2692398" y="1871131"/>
            <a:ext cx="68157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5400"/>
              <a:buFont typeface="Times New Roman"/>
              <a:buNone/>
            </a:pPr>
            <a:r>
              <a:rPr b="1" lang="en-US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Helm Chart</a:t>
            </a:r>
            <a:endParaRPr b="1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36B72-3957-9DDD-2067-3ED82409A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943897"/>
            <a:ext cx="9601196" cy="4931971"/>
          </a:xfrm>
        </p:spPr>
        <p:txBody>
          <a:bodyPr/>
          <a:lstStyle/>
          <a:p>
            <a:r>
              <a:rPr lang="en-US" dirty="0"/>
              <a:t>How to rollback helm chart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helm rollback &lt;release_name&gt; &lt;chart_name&gt;</a:t>
            </a:r>
          </a:p>
          <a:p>
            <a:r>
              <a:rPr lang="en-US" dirty="0"/>
              <a:t>How to validate your </a:t>
            </a:r>
            <a:r>
              <a:rPr lang="en-US" dirty="0" err="1"/>
              <a:t>yaml</a:t>
            </a:r>
            <a:r>
              <a:rPr lang="en-US" dirty="0"/>
              <a:t> files which are available in templates folder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helm template ./&lt;chart_name&gt; --debug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see </a:t>
            </a:r>
            <a:r>
              <a:rPr lang="en-US" dirty="0" err="1"/>
              <a:t>yaml</a:t>
            </a:r>
            <a:r>
              <a:rPr lang="en-US" dirty="0"/>
              <a:t> files which are available in templates folders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helm template ./&lt;chart_name&gt;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find out errors or misconfigurations in your helm chart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helm lint &lt;chart_name&gt;</a:t>
            </a:r>
            <a:endParaRPr lang="en-IN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059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4F403-CD0F-DFCC-E4D6-6AC4853274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2" y="776747"/>
            <a:ext cx="10510683" cy="535858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4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Any talks?</a:t>
            </a:r>
          </a:p>
          <a:p>
            <a:pPr marL="0" indent="0" algn="ctr">
              <a:buNone/>
            </a:pPr>
            <a:endParaRPr lang="en-IN" sz="4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32" name="Picture 8" descr="questions images for powerpoint presentations - Clip Art Library">
            <a:extLst>
              <a:ext uri="{FF2B5EF4-FFF2-40B4-BE49-F238E27FC236}">
                <a16:creationId xmlns:a16="http://schemas.microsoft.com/office/drawing/2014/main" id="{E06FD27F-6EB7-F466-9D00-E26FF5784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2438400"/>
            <a:ext cx="6858000" cy="364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0141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6B32CC-4D1E-B374-97A8-B855FDA3F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Helm Chart?</a:t>
            </a:r>
            <a:endParaRPr lang="en-IN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59A5C-18C5-B792-863B-D7ABC37C5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Helm is a package manager for Kubernetes, which simplifies deployment and management of applications. </a:t>
            </a:r>
          </a:p>
          <a:p>
            <a:r>
              <a:rPr lang="en-US" dirty="0"/>
              <a:t>It allows you to package Kubernetes resources in a reusable format called "charts" and install them in any Kubernetes cluster.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13367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1784C-87B3-96D1-CD0B-3DCF42690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Helm Chart?</a:t>
            </a:r>
            <a:endParaRPr lang="en-IN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612EC-C934-947D-4F80-A9281E78D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Helm helps manage Kubernetes applications.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Simplifying deployments.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Managing updates.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Rolling back to previous releases.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Reducing manual YAML file management.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1970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A4249-77BE-47AD-9D5D-A86E3C23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Helm History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FF583-D384-1316-F660-1FB7D28CD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Helm was originally created by </a:t>
            </a:r>
            <a:r>
              <a:rPr lang="en-US" b="1" dirty="0"/>
              <a:t>Deis</a:t>
            </a:r>
            <a:r>
              <a:rPr lang="en-US" dirty="0"/>
              <a:t>, a company that developed tools for Kubernetes-based platforms.</a:t>
            </a:r>
          </a:p>
          <a:p>
            <a:r>
              <a:rPr lang="en-US" dirty="0"/>
              <a:t> The project was introduced at </a:t>
            </a:r>
            <a:r>
              <a:rPr lang="en-US" b="1" dirty="0"/>
              <a:t>KubeCon 2015</a:t>
            </a:r>
            <a:r>
              <a:rPr lang="en-US" dirty="0"/>
              <a:t> by Matt Butcher and other Deis engineers as a way to make deploying and managing Kubernetes applications easier. </a:t>
            </a:r>
          </a:p>
          <a:p>
            <a:r>
              <a:rPr lang="en-US" dirty="0"/>
              <a:t>After Microsoft acquired Deis in 2017, Helm continued to evolve with support from the open-source community, particularly as a key tool in the Kubernetes ecosystem.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380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7F120B9-46F8-4495-92F6-2CAEAC395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1138696"/>
            <a:ext cx="9601196" cy="4819651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Helm is now maintained by the </a:t>
            </a:r>
            <a:r>
              <a:rPr lang="en-US" b="1" dirty="0"/>
              <a:t>CNCF (Cloud Native Computing Foundation)</a:t>
            </a:r>
            <a:r>
              <a:rPr lang="en-US" dirty="0"/>
              <a:t>, which has contributed to its widespread adoption and continued development.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Helm versions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EC256B6-C0CD-692A-1D9A-1EC52F58FF97}"/>
              </a:ext>
            </a:extLst>
          </p:cNvPr>
          <p:cNvSpPr/>
          <p:nvPr/>
        </p:nvSpPr>
        <p:spPr>
          <a:xfrm>
            <a:off x="3657600" y="2812026"/>
            <a:ext cx="648929" cy="71406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1.0</a:t>
            </a:r>
            <a:endParaRPr lang="en-IN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853D352-F576-082A-D3A2-AFFC0A2F9744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4306529" y="3169060"/>
            <a:ext cx="1484671" cy="307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A468FC2-25C6-CED8-1A3C-B4E603F2D9F3}"/>
              </a:ext>
            </a:extLst>
          </p:cNvPr>
          <p:cNvSpPr/>
          <p:nvPr/>
        </p:nvSpPr>
        <p:spPr>
          <a:xfrm>
            <a:off x="5791200" y="2896829"/>
            <a:ext cx="2094273" cy="532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Feb 2016</a:t>
            </a:r>
            <a:endParaRPr lang="en-IN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57F2AFD4-5CE0-5437-C456-4623CE589D9B}"/>
              </a:ext>
            </a:extLst>
          </p:cNvPr>
          <p:cNvSpPr/>
          <p:nvPr/>
        </p:nvSpPr>
        <p:spPr>
          <a:xfrm>
            <a:off x="3657600" y="3942428"/>
            <a:ext cx="648929" cy="71406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2.0</a:t>
            </a:r>
            <a:endParaRPr lang="en-IN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AA42801-F46D-1665-90A7-A07AD40FAE03}"/>
              </a:ext>
            </a:extLst>
          </p:cNvPr>
          <p:cNvCxnSpPr>
            <a:stCxn id="29" idx="6"/>
          </p:cNvCxnSpPr>
          <p:nvPr/>
        </p:nvCxnSpPr>
        <p:spPr>
          <a:xfrm flipV="1">
            <a:off x="4306529" y="4286557"/>
            <a:ext cx="1484671" cy="12905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AEF752EF-C97C-EADD-8946-0748338946FE}"/>
              </a:ext>
            </a:extLst>
          </p:cNvPr>
          <p:cNvSpPr/>
          <p:nvPr/>
        </p:nvSpPr>
        <p:spPr>
          <a:xfrm>
            <a:off x="5791200" y="4030611"/>
            <a:ext cx="2094273" cy="532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 2016</a:t>
            </a:r>
            <a:endParaRPr lang="en-IN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5A00C720-F312-892E-1832-CBF33F0FD369}"/>
              </a:ext>
            </a:extLst>
          </p:cNvPr>
          <p:cNvSpPr/>
          <p:nvPr/>
        </p:nvSpPr>
        <p:spPr>
          <a:xfrm>
            <a:off x="3657600" y="5080206"/>
            <a:ext cx="648929" cy="639097"/>
          </a:xfrm>
          <a:prstGeom prst="ellipse">
            <a:avLst/>
          </a:prstGeom>
          <a:ln w="28575">
            <a:solidFill>
              <a:schemeClr val="accent2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3.0</a:t>
            </a:r>
            <a:endParaRPr lang="en-IN" dirty="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95D9FC8-8A39-BB60-5231-771606A00C63}"/>
              </a:ext>
            </a:extLst>
          </p:cNvPr>
          <p:cNvCxnSpPr/>
          <p:nvPr/>
        </p:nvCxnSpPr>
        <p:spPr>
          <a:xfrm>
            <a:off x="4306529" y="5434167"/>
            <a:ext cx="1484671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278839F-1612-AAC2-94BA-7D052E2076FE}"/>
              </a:ext>
            </a:extLst>
          </p:cNvPr>
          <p:cNvSpPr/>
          <p:nvPr/>
        </p:nvSpPr>
        <p:spPr>
          <a:xfrm>
            <a:off x="5791200" y="5187132"/>
            <a:ext cx="2094273" cy="53217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Nov 2019</a:t>
            </a:r>
            <a:endParaRPr lang="en-IN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A601E9E-16E1-A6BF-8E81-82E00D544128}"/>
              </a:ext>
            </a:extLst>
          </p:cNvPr>
          <p:cNvCxnSpPr>
            <a:stCxn id="21" idx="4"/>
            <a:endCxn id="29" idx="0"/>
          </p:cNvCxnSpPr>
          <p:nvPr/>
        </p:nvCxnSpPr>
        <p:spPr>
          <a:xfrm>
            <a:off x="3982065" y="3526093"/>
            <a:ext cx="0" cy="416335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1F2861-ECF3-F638-EE3F-6F4B734C3A9E}"/>
              </a:ext>
            </a:extLst>
          </p:cNvPr>
          <p:cNvCxnSpPr>
            <a:stCxn id="29" idx="4"/>
            <a:endCxn id="33" idx="0"/>
          </p:cNvCxnSpPr>
          <p:nvPr/>
        </p:nvCxnSpPr>
        <p:spPr>
          <a:xfrm>
            <a:off x="3982065" y="4656495"/>
            <a:ext cx="0" cy="423711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711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12674-CEC9-FAAC-36D8-B423AC367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DA7C-38D8-1C67-05C2-454D951FB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Charts:</a:t>
            </a:r>
            <a:r>
              <a:rPr lang="en-US" dirty="0"/>
              <a:t> A Helm chart is a package of pre-configured Kubernetes resources. It contains everything needed to run an application.</a:t>
            </a:r>
          </a:p>
          <a:p>
            <a:r>
              <a:rPr lang="en-US" b="1" dirty="0"/>
              <a:t>Release:</a:t>
            </a:r>
            <a:r>
              <a:rPr lang="en-US" dirty="0"/>
              <a:t> A chart instance deployed in a Kubernetes cluster is called a release.</a:t>
            </a:r>
          </a:p>
          <a:p>
            <a:r>
              <a:rPr lang="en-US" b="1" dirty="0"/>
              <a:t>Repositories:</a:t>
            </a:r>
            <a:r>
              <a:rPr lang="en-US" dirty="0"/>
              <a:t> Helm charts are stored in repositories, which are similar to Docker registries or package managers like </a:t>
            </a:r>
            <a:r>
              <a:rPr lang="en-US" dirty="0" err="1"/>
              <a:t>npm</a:t>
            </a:r>
            <a:r>
              <a:rPr lang="en-US" dirty="0"/>
              <a:t> or pip.</a:t>
            </a:r>
          </a:p>
          <a:p>
            <a:r>
              <a:rPr lang="en-US" b="1" dirty="0"/>
              <a:t>Values: </a:t>
            </a:r>
            <a:r>
              <a:rPr lang="en-US" dirty="0"/>
              <a:t>Values are configurations used to customize a chart during installation.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6033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B2719-4589-C797-BDDA-CE7FA02FF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Helm Chart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122040-1CB5-191F-01A6-F645AF09F9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399071"/>
            <a:ext cx="9601200" cy="3343597"/>
          </a:xfrm>
        </p:spPr>
      </p:pic>
    </p:spTree>
    <p:extLst>
      <p:ext uri="{BB962C8B-B14F-4D97-AF65-F5344CB8AC3E}">
        <p14:creationId xmlns:p14="http://schemas.microsoft.com/office/powerpoint/2010/main" val="2712451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4EFD9-789C-E249-E637-969BD0CD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Helm Chart Work Flow</a:t>
            </a:r>
            <a:endParaRPr lang="en-IN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D9820-D13C-1E47-0EBF-9AD703EBB4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Install helm on your server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curl -</a:t>
            </a:r>
            <a:r>
              <a:rPr lang="en-US" b="0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fsSL</a:t>
            </a:r>
            <a:r>
              <a:rPr lang="en-US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-o get_helm.sh </a:t>
            </a:r>
            <a:r>
              <a:rPr lang="en-US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https://raw.githubusercontent.com/helm/helm/main/scripts/get-helm-3</a:t>
            </a:r>
            <a:endParaRPr lang="en-US" b="0" i="0" dirty="0">
              <a:solidFill>
                <a:srgbClr val="0070C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0" i="0" dirty="0" err="1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chmod</a:t>
            </a:r>
            <a:r>
              <a:rPr lang="en-US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 700 get_helm.sh</a:t>
            </a:r>
            <a:endParaRPr lang="en-US" dirty="0">
              <a:solidFill>
                <a:srgbClr val="0070C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0070C0"/>
                </a:solidFill>
                <a:effectLst/>
                <a:latin typeface="Courier New" panose="02070309020205020404" pitchFamily="49" charset="0"/>
              </a:rPr>
              <a:t>./get_helm.sh</a:t>
            </a:r>
            <a:endParaRPr lang="en-US" b="0" i="0" dirty="0">
              <a:solidFill>
                <a:srgbClr val="0070C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7427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9D54A-D5DF-B168-639D-4646ECE56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25910"/>
            <a:ext cx="9601196" cy="4493342"/>
          </a:xfrm>
        </p:spPr>
        <p:txBody>
          <a:bodyPr/>
          <a:lstStyle/>
          <a:p>
            <a:r>
              <a:rPr lang="en-US" dirty="0"/>
              <a:t>How to create a helm chart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helm create &lt;chart_name&gt;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to validate helm chart before running it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helm install &lt;</a:t>
            </a:r>
            <a:r>
              <a:rPr lang="en-US" dirty="0" err="1">
                <a:solidFill>
                  <a:srgbClr val="0070C0"/>
                </a:solidFill>
              </a:rPr>
              <a:t>release_name</a:t>
            </a:r>
            <a:r>
              <a:rPr lang="en-US" dirty="0">
                <a:solidFill>
                  <a:srgbClr val="0070C0"/>
                </a:solidFill>
              </a:rPr>
              <a:t>&gt; --debug --dry-run &lt;chart_name&gt;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How to install helm chart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helm install &lt;</a:t>
            </a:r>
            <a:r>
              <a:rPr lang="en-IN" dirty="0" err="1">
                <a:solidFill>
                  <a:srgbClr val="0070C0"/>
                </a:solidFill>
              </a:rPr>
              <a:t>release_name</a:t>
            </a:r>
            <a:r>
              <a:rPr lang="en-IN" dirty="0">
                <a:solidFill>
                  <a:srgbClr val="0070C0"/>
                </a:solidFill>
              </a:rPr>
              <a:t>&gt;  &lt;</a:t>
            </a:r>
            <a:r>
              <a:rPr lang="en-IN" dirty="0" err="1">
                <a:solidFill>
                  <a:srgbClr val="0070C0"/>
                </a:solidFill>
              </a:rPr>
              <a:t>chart_name</a:t>
            </a:r>
            <a:r>
              <a:rPr lang="en-IN" dirty="0">
                <a:solidFill>
                  <a:srgbClr val="0070C0"/>
                </a:solidFill>
              </a:rPr>
              <a:t>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How to upgrade a chart</a:t>
            </a:r>
          </a:p>
          <a:p>
            <a:pPr marL="0" indent="0">
              <a:buNone/>
            </a:pPr>
            <a:r>
              <a:rPr lang="en-IN" dirty="0">
                <a:solidFill>
                  <a:srgbClr val="0070C0"/>
                </a:solidFill>
              </a:rPr>
              <a:t>helm upgrade &lt;</a:t>
            </a:r>
            <a:r>
              <a:rPr lang="en-IN" dirty="0" err="1">
                <a:solidFill>
                  <a:srgbClr val="0070C0"/>
                </a:solidFill>
              </a:rPr>
              <a:t>release_name</a:t>
            </a:r>
            <a:r>
              <a:rPr lang="en-IN" dirty="0">
                <a:solidFill>
                  <a:srgbClr val="0070C0"/>
                </a:solidFill>
              </a:rPr>
              <a:t>&gt; &lt;</a:t>
            </a:r>
            <a:r>
              <a:rPr lang="en-IN" dirty="0" err="1">
                <a:solidFill>
                  <a:srgbClr val="0070C0"/>
                </a:solidFill>
              </a:rPr>
              <a:t>chart_name</a:t>
            </a:r>
            <a:r>
              <a:rPr lang="en-IN" dirty="0">
                <a:solidFill>
                  <a:srgbClr val="0070C0"/>
                </a:solidFill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34218150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 xmlns:mc="http://schemas.openxmlformats.org/markup-compatibility/2006" xmlns:mv="urn:schemas-microsoft-com:mac:vml">
  <p:tag name="may_ignore_ucw" val="true"/>
  <p:tag name="ppt/slides/slide1.xml" val="904809782"/>
  <p:tag name="ppt/slides/slide2.xml" val="1864086786"/>
  <p:tag name="ppt/slides/slide3.xml" val="3008595223"/>
  <p:tag name="ppt/slides/slide4.xml" val="1224281279"/>
  <p:tag name="ppt/slides/slide5.xml" val="373757744"/>
  <p:tag name="ppt/slides/slide6.xml" val="3773634506"/>
  <p:tag name="ppt/slides/slide7.xml" val="3060679142"/>
  <p:tag name="ppt/slides/slide8.xml" val="3746918680"/>
  <p:tag name="ppt/slides/slide9.xml" val="473948498"/>
  <p:tag name="ppt/slides/slide10.xml" val="899707208"/>
  <p:tag name="ppt/slides/slide11.xml" val="868442140"/>
  <p:tag name="ppt/slideLayouts/slideLayout6.xml" val="2034049031"/>
  <p:tag name="ppt/slideLayouts/slideLayout7.xml" val="2351197464"/>
  <p:tag name="ppt/slideLayouts/slideLayout8.xml" val="472512726"/>
  <p:tag name="ppt/slideLayouts/slideLayout9.xml" val="2554689112"/>
  <p:tag name="ppt/slideLayouts/slideLayout10.xml" val="1071250841"/>
  <p:tag name="ppt/slideLayouts/slideLayout11.xml" val="782789925"/>
  <p:tag name="ppt/slideLayouts/slideLayout12.xml" val="2189617828"/>
  <p:tag name="ppt/slideLayouts/slideLayout13.xml" val="2091466224"/>
  <p:tag name="ppt/slideLayouts/slideLayout14.xml" val="2720673119"/>
  <p:tag name="ppt/slideLayouts/slideLayout15.xml" val="1803131671"/>
  <p:tag name="ppt/slideLayouts/slideLayout16.xml" val="1345203362"/>
  <p:tag name="ppt/slideLayouts/slideLayout17.xml" val="3860835899"/>
  <p:tag name="ppt/slideMasters/slideMaster1.xml" val="2573664365"/>
  <p:tag name="ppt/slideLayouts/slideLayout1.xml" val="1274192537"/>
  <p:tag name="ppt/slideLayouts/slideLayout2.xml" val="400297456"/>
  <p:tag name="ppt/slideLayouts/slideLayout3.xml" val="1092912809"/>
  <p:tag name="ppt/slideLayouts/slideLayout4.xml" val="1281915929"/>
  <p:tag name="ppt/slideLayouts/slideLayout5.xml" val="2958329249"/>
  <p:tag name="ppt/media/image5.png" val="3039752961"/>
  <p:tag name="ppt/media/image2.jpeg" val="3139309141"/>
  <p:tag name="ppt/media/image1.jpeg" val="3336755975"/>
  <p:tag name="ppt/theme/theme1.xml" val="2404676562"/>
  <p:tag name="ppt/media/image6.png" val="1908255790"/>
  <p:tag name="ppt/media/image7.png" val="967880565"/>
  <p:tag name="ppt/media/image8.jpeg" val="1448736258"/>
  <p:tag name="ppt/media/image4.png" val="1183937170"/>
  <p:tag name="ppt/media/image3.png" val="1883407357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