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85" r:id="rId6"/>
    <p:sldId id="287" r:id="rId7"/>
    <p:sldId id="288" r:id="rId8"/>
    <p:sldId id="289" r:id="rId9"/>
    <p:sldId id="286" r:id="rId10"/>
    <p:sldId id="293" r:id="rId11"/>
    <p:sldId id="292" r:id="rId12"/>
    <p:sldId id="291" r:id="rId13"/>
    <p:sldId id="295" r:id="rId14"/>
    <p:sldId id="290" r:id="rId15"/>
    <p:sldId id="294" r:id="rId16"/>
    <p:sldId id="298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1765D8-8203-4D56-B2D2-2112DAC137AB}" v="776" dt="2023-09-11T04:05:55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10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13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85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251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47075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A9AD6EA-2DF8-5939-A506-F16ED13A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06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9A30-0576-2545-8734-9B03AF70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5BC24487-9FB9-A0A9-4AE2-22B5874BD3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741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45F7-077C-499A-8055-91596D906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F332D-3CDC-4D8E-AD43-52559783D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AA2DA-8D81-486B-A333-D1BC8D8F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03EA-7A94-4882-A808-A9D283A70C8C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47D43-8D93-4BE1-8F2D-B5D8C344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2BC95-0468-4C4D-A96E-72568201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22E3-7B7B-4DC1-931E-C9E2C54B9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05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91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13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-2" y="0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785191" y="6520168"/>
            <a:ext cx="9730409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E01359E6-7FF4-DDDA-82C4-706E0CE1E15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04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18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0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81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90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360" imgH="360" progId="TCLayout.ActiveDocument.1">
                  <p:embed/>
                </p:oleObj>
              </mc:Choice>
              <mc:Fallback>
                <p:oleObj name="think-cell Slide" r:id="rId18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05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01448B-4337-4854-ACDF-BAADACCDC8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615" y="3716073"/>
            <a:ext cx="10525125" cy="701731"/>
          </a:xfrm>
        </p:spPr>
        <p:txBody>
          <a:bodyPr/>
          <a:lstStyle/>
          <a:p>
            <a:r>
              <a:rPr lang="en-IN" dirty="0">
                <a:solidFill>
                  <a:srgbClr val="92D050"/>
                </a:solidFill>
              </a:rPr>
              <a:t>APIs and API Monitoring</a:t>
            </a:r>
          </a:p>
        </p:txBody>
      </p:sp>
    </p:spTree>
    <p:extLst>
      <p:ext uri="{BB962C8B-B14F-4D97-AF65-F5344CB8AC3E}">
        <p14:creationId xmlns:p14="http://schemas.microsoft.com/office/powerpoint/2010/main" val="3133490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85A78B-225D-AC25-ABF7-4F8E78C51D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860" y="244349"/>
            <a:ext cx="11260279" cy="5689919"/>
          </a:xfrm>
        </p:spPr>
        <p:txBody>
          <a:bodyPr/>
          <a:lstStyle/>
          <a:p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Tools for API Monitoring</a:t>
            </a:r>
          </a:p>
          <a:p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/>
              <a:t>Commercial Tools</a:t>
            </a:r>
          </a:p>
          <a:p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Postman Monitoring</a:t>
            </a:r>
            <a:r>
              <a:rPr lang="en-IN" dirty="0"/>
              <a:t>: Tests and monitors API endpoints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New Relic</a:t>
            </a:r>
            <a:r>
              <a:rPr lang="en-IN" dirty="0"/>
              <a:t>: Performance monitoring and alerts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Datadog</a:t>
            </a:r>
            <a:r>
              <a:rPr lang="en-IN" dirty="0"/>
              <a:t>: Full-stack observability and metrics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b="1" dirty="0"/>
              <a:t>Open-Source Tools</a:t>
            </a:r>
          </a:p>
          <a:p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Prometheus</a:t>
            </a:r>
            <a:r>
              <a:rPr lang="en-IN" dirty="0"/>
              <a:t>: Metrics collection and monitoring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Grafana</a:t>
            </a:r>
            <a:r>
              <a:rPr lang="en-IN" dirty="0"/>
              <a:t>: Visualization and analysis of metrics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31E2C-1C05-CEA4-8375-9DC3E06B06A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03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601391-08D1-67B3-74C8-B33EF8CAF1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5516" y="364708"/>
            <a:ext cx="11260279" cy="5728182"/>
          </a:xfrm>
        </p:spPr>
        <p:txBody>
          <a:bodyPr/>
          <a:lstStyle/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Implementing API Monitoring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/>
              <a:t>Setting Up Monitors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Define what to monitor (endpoints, parameters)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Alerting and Notifications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Configure alerts for anomalies or failures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Reporting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Generate reports on performance and issues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4DE1C-3A33-E224-3630-1E85E26A79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82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B539C5-66FB-919E-51AB-50496FF556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6855" y="420691"/>
            <a:ext cx="11260279" cy="5532240"/>
          </a:xfrm>
        </p:spPr>
        <p:txBody>
          <a:bodyPr/>
          <a:lstStyle/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Best Practices for API Monitoring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/>
              <a:t>Regular Testing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Automated tests and health checks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Scaling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 performance at different loads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Review and Iterate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Continuously improve monitoring based on insights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0729C-E3D9-CC85-7F1B-3E5695598BA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825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EA3F1B-5AE5-9F06-A4CB-7AF99E469A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3133" y="504667"/>
            <a:ext cx="11260279" cy="5532239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Case Studies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/>
              <a:t>Real-world Examples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companies use API monitoring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Impact of effective monitoring on business outcomes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46A69-A692-D64E-E074-30AFB6912C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49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68639-DAEF-4534-B232-8D158F04ED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8F59F-7F70-4D93-A9B7-BB930F8F36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88100"/>
            <a:ext cx="369888" cy="263525"/>
          </a:xfrm>
        </p:spPr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40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B9469D-CCBF-FD5C-BD5D-D6E5E91806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3133" y="430022"/>
            <a:ext cx="11260279" cy="5868141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r>
              <a:rPr lang="en-US" sz="2400" b="1" dirty="0">
                <a:solidFill>
                  <a:srgbClr val="0070C0"/>
                </a:solidFill>
              </a:rPr>
              <a:t>Introduction</a:t>
            </a:r>
          </a:p>
          <a:p>
            <a:endParaRPr lang="en-US" b="1" dirty="0"/>
          </a:p>
          <a:p>
            <a:r>
              <a:rPr lang="en-US" b="1" dirty="0"/>
              <a:t>What is an API?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Definition: Application Programming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Purpose: Facilitates communication between different software applications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Importance of APIs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Examples: Integrations in web apps, mobile apps, third-party services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C0D0F-E12C-6CD1-09C8-5E7D65BE93A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80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CCB876-8B11-56C2-A987-3A06A0C345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3133" y="504667"/>
            <a:ext cx="11260279" cy="5597553"/>
          </a:xfrm>
        </p:spPr>
        <p:txBody>
          <a:bodyPr/>
          <a:lstStyle/>
          <a:p>
            <a:endParaRPr lang="en-IN" b="1" dirty="0"/>
          </a:p>
          <a:p>
            <a:endParaRPr lang="en-IN" b="1" dirty="0"/>
          </a:p>
          <a:p>
            <a:r>
              <a:rPr lang="en-IN" b="1" dirty="0">
                <a:solidFill>
                  <a:srgbClr val="0070C0"/>
                </a:solidFill>
              </a:rPr>
              <a:t>Types of APIs</a:t>
            </a:r>
          </a:p>
          <a:p>
            <a:endParaRPr lang="en-IN" b="1" dirty="0"/>
          </a:p>
          <a:p>
            <a:r>
              <a:rPr lang="en-IN" b="1" dirty="0"/>
              <a:t>REST (Representational State Transfer)</a:t>
            </a:r>
          </a:p>
          <a:p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Stateless, uses HTTP methods (GET, POST, PUT, DELETE)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URL-based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b="1" dirty="0"/>
              <a:t>SOAP (Simple Object Access Protocol)</a:t>
            </a:r>
          </a:p>
          <a:p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Protocol-based, uses XML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Standardized with strict rules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81D9F-28C7-B4C1-B518-0D002F80437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43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B41C3-27AE-6BE1-3FC0-12BAE3046BC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F742DE5-8DF4-EFB5-AC2F-9F41969CA916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557213" y="1816866"/>
            <a:ext cx="994905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GraphQL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Flexible queries, JSON-based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clients to request specific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Webhooks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Event-based, server-to-server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Push notifications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79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281950-868E-A0E7-53DD-23E1A6BE87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860" y="326570"/>
            <a:ext cx="11260279" cy="5831633"/>
          </a:xfrm>
        </p:spPr>
        <p:txBody>
          <a:bodyPr>
            <a:normAutofit fontScale="92500" lnSpcReduction="20000"/>
          </a:bodyPr>
          <a:lstStyle/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API Components</a:t>
            </a:r>
          </a:p>
          <a:p>
            <a:endParaRPr lang="en-US" b="1" dirty="0"/>
          </a:p>
          <a:p>
            <a:r>
              <a:rPr lang="en-US" b="1" dirty="0"/>
              <a:t>Endpoints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URL paths to interact with resources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Requests and Responses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Methods (GET, POST, PUT, DELETE)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Status Codes (200 OK, 404 Not Found)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Headers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Metadata (e.g., Content-Type, Authorization)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Body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sent in requests or responses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1DADE-D865-9E09-63EE-8E82CF927C7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10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53F5E1-FBAB-0B44-DFBE-DF67A7C40D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3133" y="430021"/>
            <a:ext cx="11260279" cy="5774836"/>
          </a:xfrm>
        </p:spPr>
        <p:txBody>
          <a:bodyPr/>
          <a:lstStyle/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How APIs Work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/>
              <a:t>Client-Server Model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Client sends a request to the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Server processes the request and sends back a response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Authentication and Authorization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API Keys, OAuth, JWT (JSON Web Tokens)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Rate Limiting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Controls the number of requests to prevent abuse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D4A91-D642-0C58-D17B-0738FC5DA0C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26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CEA0B1-4F61-D5B8-0B3C-1F50EB50A2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3133" y="346046"/>
            <a:ext cx="11260279" cy="5830819"/>
          </a:xfrm>
        </p:spPr>
        <p:txBody>
          <a:bodyPr/>
          <a:lstStyle/>
          <a:p>
            <a:endParaRPr lang="en-IN" b="1" dirty="0"/>
          </a:p>
          <a:p>
            <a:r>
              <a:rPr lang="en-IN" b="1" dirty="0">
                <a:solidFill>
                  <a:srgbClr val="0070C0"/>
                </a:solidFill>
              </a:rPr>
              <a:t>API Design Best Practices</a:t>
            </a:r>
          </a:p>
          <a:p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/>
              <a:t>Consistency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Standard naming conventions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b="1" dirty="0"/>
              <a:t>Documentation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Clear and comprehensive documentation (e.g., Swagger/</a:t>
            </a:r>
            <a:r>
              <a:rPr lang="en-IN" dirty="0" err="1"/>
              <a:t>OpenAPI</a:t>
            </a:r>
            <a:r>
              <a:rPr lang="en-IN" dirty="0"/>
              <a:t>)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b="1" dirty="0"/>
              <a:t>Error Handling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Meaningful error messages and status codes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b="1" dirty="0"/>
              <a:t>Versioning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Maintain backward compatibility (e.g., /v1/, /v2/)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84D94-3075-9DE0-FAE1-EF5C4A3C643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33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ACFF3E-F0F2-9005-F7ED-4ACB14E086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6186" y="411360"/>
            <a:ext cx="11260279" cy="5560232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API Monitoring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/>
              <a:t>What is API Monitoring?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Tracking and ensuring the performance and reliability of APIs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Why is it Important?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Detect issues early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 uptime and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 API usage and traffic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A5D2D-9240-4FD1-AB84-8387C2EB1BE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09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959E70-2761-0213-AE18-3F850EF5F4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3133" y="336716"/>
            <a:ext cx="11260279" cy="5784166"/>
          </a:xfrm>
        </p:spPr>
        <p:txBody>
          <a:bodyPr>
            <a:normAutofit fontScale="92500" lnSpcReduction="20000"/>
          </a:bodyPr>
          <a:lstStyle/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API Monitoring Metrics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/>
              <a:t>Uptime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Availability of the API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Response Time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taken to respond to a request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Error Rates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Frequency of errors (e.g., 4xx, 5xx status codes)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Throughput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requests handled per second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05D2D-1BBA-A43D-26DA-DA876A1FB88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9606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DD39DAD7772647B41C8FE861EEA391" ma:contentTypeVersion="15" ma:contentTypeDescription="Create a new document." ma:contentTypeScope="" ma:versionID="8360c95a2f62bf75c1caa6825518678e">
  <xsd:schema xmlns:xsd="http://www.w3.org/2001/XMLSchema" xmlns:xs="http://www.w3.org/2001/XMLSchema" xmlns:p="http://schemas.microsoft.com/office/2006/metadata/properties" xmlns:ns3="68319706-930a-435e-b76e-f1bb4b3746a4" xmlns:ns4="98c4397e-77a1-4be1-bada-f3fa4bdd655c" targetNamespace="http://schemas.microsoft.com/office/2006/metadata/properties" ma:root="true" ma:fieldsID="84775e9745987ca7bb9d40a825b219ad" ns3:_="" ns4:_="">
    <xsd:import namespace="68319706-930a-435e-b76e-f1bb4b3746a4"/>
    <xsd:import namespace="98c4397e-77a1-4be1-bada-f3fa4bdd655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319706-930a-435e-b76e-f1bb4b3746a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c4397e-77a1-4be1-bada-f3fa4bdd65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c4397e-77a1-4be1-bada-f3fa4bdd655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1205A4-BB8A-4316-BDD9-077E49E564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319706-930a-435e-b76e-f1bb4b3746a4"/>
    <ds:schemaRef ds:uri="98c4397e-77a1-4be1-bada-f3fa4bdd65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CC0D78-2BF2-438E-9FC7-FFC8AB5E6204}">
  <ds:schemaRefs>
    <ds:schemaRef ds:uri="http://purl.org/dc/elements/1.1/"/>
    <ds:schemaRef ds:uri="68319706-930a-435e-b76e-f1bb4b3746a4"/>
    <ds:schemaRef ds:uri="98c4397e-77a1-4be1-bada-f3fa4bdd655c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7500125-760C-4DA8-83C8-ACF4A641C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3623</TotalTime>
  <Words>441</Words>
  <Application>Microsoft Office PowerPoint</Application>
  <PresentationFormat>Widescreen</PresentationFormat>
  <Paragraphs>178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1_Office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Poornima Sivakumar [UNext]</dc:creator>
  <cp:lastModifiedBy>Yamarapu David Prabhakar</cp:lastModifiedBy>
  <cp:revision>31</cp:revision>
  <dcterms:created xsi:type="dcterms:W3CDTF">2023-04-07T11:31:48Z</dcterms:created>
  <dcterms:modified xsi:type="dcterms:W3CDTF">2024-07-30T09:18:56Z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0x01010012DD39DAD7772647B41C8FE861EEA391</vt:lpwstr>
  </property>
</Properties>
</file>