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ags/tag1.xml" ContentType="application/vnd.openxmlformats-officedocument.presentationml.tag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85" r:id="rId7"/>
    <p:sldId id="286" r:id="rId8"/>
    <p:sldId id="287" r:id="rId9"/>
    <p:sldId id="288" r:id="rId10"/>
    <p:sldId id="289" r:id="rId11"/>
    <p:sldId id="290" r:id="rId12"/>
    <p:sldId id="291" r:id="rId13"/>
    <p:sldId id="292" r:id="rId14"/>
    <p:sldId id="297" r:id="rId15"/>
    <p:sldId id="296" r:id="rId16"/>
    <p:sldId id="295" r:id="rId17"/>
    <p:sldId id="294" r:id="rId18"/>
    <p:sldId id="293" r:id="rId19"/>
    <p:sldId id="300" r:id="rId20"/>
    <p:sldId id="299" r:id="rId21"/>
    <p:sldId id="301" r:id="rId22"/>
    <p:sldId id="298" r:id="rId23"/>
    <p:sldId id="307" r:id="rId24"/>
    <p:sldId id="303" r:id="rId25"/>
    <p:sldId id="306" r:id="rId26"/>
    <p:sldId id="305" r:id="rId27"/>
    <p:sldId id="304" r:id="rId28"/>
    <p:sldId id="310" r:id="rId29"/>
    <p:sldId id="309" r:id="rId30"/>
    <p:sldId id="308" r:id="rId31"/>
    <p:sldId id="284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38EE741-9AC1-4F31-AE73-80ED69E48318}" v="3" dt="2024-07-30T08:53:45.00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sv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sv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sv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svg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13" Type="http://schemas.openxmlformats.org/officeDocument/2006/relationships/image" Target="../media/image5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4.sv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svg"/><Relationship Id="rId4" Type="http://schemas.openxmlformats.org/officeDocument/2006/relationships/image" Target="../media/image12.svg"/><Relationship Id="rId9" Type="http://schemas.openxmlformats.org/officeDocument/2006/relationships/image" Target="../media/image17.png"/><Relationship Id="rId14" Type="http://schemas.openxmlformats.org/officeDocument/2006/relationships/image" Target="../media/image10.sv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0F0E9A1-B6DE-4168-B5A1-8DD9A175CDC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4322" cy="685800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F424BBA8-8B40-48D2-944C-09BAE91D374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32334" y="4544698"/>
            <a:ext cx="6259003" cy="165576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1B38EA-93F4-4AE2-A67B-F3B4600DBC3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6639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24" name="Text Placeholder 22">
            <a:extLst>
              <a:ext uri="{FF2B5EF4-FFF2-40B4-BE49-F238E27FC236}">
                <a16:creationId xmlns:a16="http://schemas.microsoft.com/office/drawing/2014/main" id="{2C65561A-2CFC-4A8B-9C60-BCE32A0B535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9615" y="3716073"/>
            <a:ext cx="10525125" cy="1201738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4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45ED35D-2033-4D06-A960-F501039EB620}"/>
              </a:ext>
            </a:extLst>
          </p:cNvPr>
          <p:cNvGrpSpPr/>
          <p:nvPr userDrawn="1"/>
        </p:nvGrpSpPr>
        <p:grpSpPr>
          <a:xfrm>
            <a:off x="667246" y="786655"/>
            <a:ext cx="1903700" cy="594469"/>
            <a:chOff x="-1341375" y="2360931"/>
            <a:chExt cx="1059076" cy="330718"/>
          </a:xfrm>
        </p:grpSpPr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BC09FDE2-AE7C-485C-ADFC-AC10B7828CC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l="21960"/>
            <a:stretch/>
          </p:blipFill>
          <p:spPr>
            <a:xfrm>
              <a:off x="-1108801" y="2360931"/>
              <a:ext cx="826502" cy="330718"/>
            </a:xfrm>
            <a:prstGeom prst="rect">
              <a:avLst/>
            </a:prstGeom>
          </p:spPr>
        </p:pic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CC0F8E41-253E-41DF-8E38-8F20042CF50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r="78849"/>
            <a:stretch/>
          </p:blipFill>
          <p:spPr>
            <a:xfrm>
              <a:off x="-1341375" y="2360931"/>
              <a:ext cx="224001" cy="33071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83133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Content+Video (2 colum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Media Placeholder 18">
            <a:extLst>
              <a:ext uri="{FF2B5EF4-FFF2-40B4-BE49-F238E27FC236}">
                <a16:creationId xmlns:a16="http://schemas.microsoft.com/office/drawing/2014/main" id="{0163825F-9622-442C-A955-9A670AE36873}"/>
              </a:ext>
            </a:extLst>
          </p:cNvPr>
          <p:cNvSpPr>
            <a:spLocks noGrp="1"/>
          </p:cNvSpPr>
          <p:nvPr>
            <p:ph type="media" sz="quarter" idx="15"/>
          </p:nvPr>
        </p:nvSpPr>
        <p:spPr>
          <a:xfrm>
            <a:off x="463550" y="2155178"/>
            <a:ext cx="4939724" cy="2766001"/>
          </a:xfrm>
          <a:prstGeom prst="rect">
            <a:avLst/>
          </a:prstGeom>
        </p:spPr>
        <p:txBody>
          <a:bodyPr/>
          <a:lstStyle>
            <a:lvl1pPr marL="0" indent="0">
              <a:buClr>
                <a:srgbClr val="FF270D"/>
              </a:buClr>
              <a:buFontTx/>
              <a:buNone/>
              <a:defRPr/>
            </a:lvl1pPr>
          </a:lstStyle>
          <a:p>
            <a:r>
              <a:rPr lang="en-US"/>
              <a:t>Click icon to add media</a:t>
            </a:r>
          </a:p>
        </p:txBody>
      </p:sp>
      <p:sp>
        <p:nvSpPr>
          <p:cNvPr id="12" name="Text Placeholder 14">
            <a:extLst>
              <a:ext uri="{FF2B5EF4-FFF2-40B4-BE49-F238E27FC236}">
                <a16:creationId xmlns:a16="http://schemas.microsoft.com/office/drawing/2014/main" id="{92129C50-A50F-426C-A1B4-A5BC0AE1175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3549" y="1363083"/>
            <a:ext cx="11260279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24023A7D-6604-4466-8935-5BE76FFE35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550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70D8C073-C831-4972-98E2-0D778FB9199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75597" y="2155178"/>
            <a:ext cx="5748232" cy="2766001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AEBAD36-EC7D-4C77-89DF-F466D092DE36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Graphic 13">
            <a:extLst>
              <a:ext uri="{FF2B5EF4-FFF2-40B4-BE49-F238E27FC236}">
                <a16:creationId xmlns:a16="http://schemas.microsoft.com/office/drawing/2014/main" id="{0C2C1531-8A99-4649-BB92-845205A8A33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15" name="Slide Number Placeholder 6">
            <a:extLst>
              <a:ext uri="{FF2B5EF4-FFF2-40B4-BE49-F238E27FC236}">
                <a16:creationId xmlns:a16="http://schemas.microsoft.com/office/drawing/2014/main" id="{5CB26993-C947-4534-8402-0F64F94B2D3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1853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D03BBA6-5CE3-44D2-BEC3-1F68D8C34849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phic 7">
            <a:extLst>
              <a:ext uri="{FF2B5EF4-FFF2-40B4-BE49-F238E27FC236}">
                <a16:creationId xmlns:a16="http://schemas.microsoft.com/office/drawing/2014/main" id="{AE695197-BFA0-4150-8526-A4FF321426F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D213610D-1924-491C-AEBA-1EC1399317A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42514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46F6C916-80AD-43A5-AE45-7BB6AF28E67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632"/>
          <a:stretch/>
        </p:blipFill>
        <p:spPr>
          <a:xfrm>
            <a:off x="-1" y="8789"/>
            <a:ext cx="12192001" cy="5996093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3C865BB1-7E41-4D27-A250-D75244451574}"/>
              </a:ext>
            </a:extLst>
          </p:cNvPr>
          <p:cNvSpPr/>
          <p:nvPr userDrawn="1"/>
        </p:nvSpPr>
        <p:spPr>
          <a:xfrm>
            <a:off x="-2" y="0"/>
            <a:ext cx="12179808" cy="5926822"/>
          </a:xfrm>
          <a:prstGeom prst="rect">
            <a:avLst/>
          </a:prstGeom>
          <a:solidFill>
            <a:schemeClr val="tx1">
              <a:alpha val="5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n>
                <a:noFill/>
              </a:ln>
            </a:endParaRPr>
          </a:p>
        </p:txBody>
      </p:sp>
      <p:sp>
        <p:nvSpPr>
          <p:cNvPr id="13" name="Text Placeholder 22">
            <a:extLst>
              <a:ext uri="{FF2B5EF4-FFF2-40B4-BE49-F238E27FC236}">
                <a16:creationId xmlns:a16="http://schemas.microsoft.com/office/drawing/2014/main" id="{1DF54627-6FE3-4F02-BEE6-224D46E4FBB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45642" y="2673043"/>
            <a:ext cx="10525125" cy="598314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4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Thank You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A40EE48-6312-4506-A13E-61545C93DC92}"/>
              </a:ext>
            </a:extLst>
          </p:cNvPr>
          <p:cNvSpPr/>
          <p:nvPr userDrawn="1"/>
        </p:nvSpPr>
        <p:spPr>
          <a:xfrm>
            <a:off x="0" y="5922632"/>
            <a:ext cx="12192000" cy="10046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4470753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+2 Column+2 sub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625519DA-A563-4E26-A5A3-35A5F1B0BED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3551" y="2155178"/>
            <a:ext cx="5632450" cy="315600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>
              <a:buFontTx/>
              <a:buBlip>
                <a:blip r:embed="rId2"/>
              </a:buBlip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9" name="Text Placeholder 14">
            <a:extLst>
              <a:ext uri="{FF2B5EF4-FFF2-40B4-BE49-F238E27FC236}">
                <a16:creationId xmlns:a16="http://schemas.microsoft.com/office/drawing/2014/main" id="{8DE7D5C9-099D-4B37-AD1E-5D9D7C8964E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63549" y="1363083"/>
            <a:ext cx="3742691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3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4">
            <a:extLst>
              <a:ext uri="{FF2B5EF4-FFF2-40B4-BE49-F238E27FC236}">
                <a16:creationId xmlns:a16="http://schemas.microsoft.com/office/drawing/2014/main" id="{8B52B608-7F53-4519-97B1-8C454FF7D97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93791" y="2155178"/>
            <a:ext cx="5530037" cy="315600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>
              <a:buFontTx/>
              <a:buBlip>
                <a:blip r:embed="rId2"/>
              </a:buBlip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269B4E35-2FEB-4EFE-9AB0-3ABEE0F71AF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93789" y="1363083"/>
            <a:ext cx="3742691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3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467AEEF8-0ECF-447C-B907-EE4C83227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550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 b="0">
                <a:solidFill>
                  <a:srgbClr val="FF270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BA9AD6EA-2DF8-5939-A506-F16ED13A9C1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2063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19A30-0576-2545-8734-9B03AF70B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6">
            <a:extLst>
              <a:ext uri="{FF2B5EF4-FFF2-40B4-BE49-F238E27FC236}">
                <a16:creationId xmlns:a16="http://schemas.microsoft.com/office/drawing/2014/main" id="{5BC24487-9FB9-A0A9-4AE2-22B5874BD39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97413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F45F7-077C-499A-8055-91596D906C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2F332D-3CDC-4D8E-AD43-52559783D3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1AA2DA-8D81-486B-A333-D1BC8D8F7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803EA-7A94-4882-A808-A9D283A70C8C}" type="datetimeFigureOut">
              <a:rPr lang="en-IN" smtClean="0"/>
              <a:t>30-07-2024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D47D43-8D93-4BE1-8F2D-B5D8C344D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C2BC95-0468-4C4D-A96E-725682014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022E3-7B7B-4DC1-931E-C9E2C54B9D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4055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4">
            <a:extLst>
              <a:ext uri="{FF2B5EF4-FFF2-40B4-BE49-F238E27FC236}">
                <a16:creationId xmlns:a16="http://schemas.microsoft.com/office/drawing/2014/main" id="{520C87E0-F87D-EE4C-8EFF-F40E61AA50A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3549" y="1363083"/>
            <a:ext cx="11260279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DF58536-9141-3F4B-8982-16C75D9129D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550" y="478702"/>
            <a:ext cx="11260278" cy="713216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lang="en-US"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36E3703-E07A-42E3-B578-C8CADCDE0E89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Graphic 10">
            <a:extLst>
              <a:ext uri="{FF2B5EF4-FFF2-40B4-BE49-F238E27FC236}">
                <a16:creationId xmlns:a16="http://schemas.microsoft.com/office/drawing/2014/main" id="{C6D44476-C256-492F-B4D6-1B81ABF13BF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8557D49C-6CE5-40CD-BC10-0299D651B34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5919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+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4">
            <a:extLst>
              <a:ext uri="{FF2B5EF4-FFF2-40B4-BE49-F238E27FC236}">
                <a16:creationId xmlns:a16="http://schemas.microsoft.com/office/drawing/2014/main" id="{520C87E0-F87D-EE4C-8EFF-F40E61AA50A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3549" y="1363083"/>
            <a:ext cx="11260279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DF58536-9141-3F4B-8982-16C75D9129D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550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CDCAA10-24E4-4878-9FD1-7E1C15708AA4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Graphic 10">
            <a:extLst>
              <a:ext uri="{FF2B5EF4-FFF2-40B4-BE49-F238E27FC236}">
                <a16:creationId xmlns:a16="http://schemas.microsoft.com/office/drawing/2014/main" id="{CB14A226-019D-4AE3-BEB3-580AC6BC822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12" name="Slide Number Placeholder 6">
            <a:extLst>
              <a:ext uri="{FF2B5EF4-FFF2-40B4-BE49-F238E27FC236}">
                <a16:creationId xmlns:a16="http://schemas.microsoft.com/office/drawing/2014/main" id="{DFD564CF-E82C-4982-9D70-AA731293D5B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8130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5052915-8A36-4DED-A9A2-2E2D0A9A390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" y="0"/>
            <a:ext cx="12167616" cy="6858000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C1D2BAA8-F933-4BD0-9B21-54CF3421868E}"/>
              </a:ext>
            </a:extLst>
          </p:cNvPr>
          <p:cNvSpPr/>
          <p:nvPr userDrawn="1"/>
        </p:nvSpPr>
        <p:spPr>
          <a:xfrm>
            <a:off x="0" y="4712677"/>
            <a:ext cx="12192000" cy="21453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E02DE59-679E-47F9-BE8C-774CAE105C2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400"/>
          <a:stretch/>
        </p:blipFill>
        <p:spPr>
          <a:xfrm>
            <a:off x="-1" y="8790"/>
            <a:ext cx="12192001" cy="470388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8EF4414-5723-465C-B9A9-EB1133424EAF}"/>
              </a:ext>
            </a:extLst>
          </p:cNvPr>
          <p:cNvSpPr/>
          <p:nvPr userDrawn="1"/>
        </p:nvSpPr>
        <p:spPr>
          <a:xfrm>
            <a:off x="-2" y="0"/>
            <a:ext cx="12179808" cy="4712677"/>
          </a:xfrm>
          <a:prstGeom prst="rect">
            <a:avLst/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n>
                <a:noFill/>
              </a:ln>
            </a:endParaRPr>
          </a:p>
        </p:txBody>
      </p:sp>
      <p:sp>
        <p:nvSpPr>
          <p:cNvPr id="13" name="Text Placeholder 22">
            <a:extLst>
              <a:ext uri="{FF2B5EF4-FFF2-40B4-BE49-F238E27FC236}">
                <a16:creationId xmlns:a16="http://schemas.microsoft.com/office/drawing/2014/main" id="{1DF54627-6FE3-4F02-BEE6-224D46E4FBB6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398156" y="3270882"/>
            <a:ext cx="11562786" cy="142414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4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CEBA9AB-DA51-4E42-BD7D-611F0F485B5C}"/>
              </a:ext>
            </a:extLst>
          </p:cNvPr>
          <p:cNvCxnSpPr>
            <a:cxnSpLocks/>
          </p:cNvCxnSpPr>
          <p:nvPr userDrawn="1"/>
        </p:nvCxnSpPr>
        <p:spPr>
          <a:xfrm>
            <a:off x="785191" y="6520168"/>
            <a:ext cx="9730409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Graphic 10">
            <a:extLst>
              <a:ext uri="{FF2B5EF4-FFF2-40B4-BE49-F238E27FC236}">
                <a16:creationId xmlns:a16="http://schemas.microsoft.com/office/drawing/2014/main" id="{D0A23A50-1F24-4E6C-B9DD-E9C7F079E4D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12" name="Slide Number Placeholder 6">
            <a:extLst>
              <a:ext uri="{FF2B5EF4-FFF2-40B4-BE49-F238E27FC236}">
                <a16:creationId xmlns:a16="http://schemas.microsoft.com/office/drawing/2014/main" id="{E01359E6-7FF4-DDDA-82C4-706E0CE1E15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2042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Content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4">
            <a:extLst>
              <a:ext uri="{FF2B5EF4-FFF2-40B4-BE49-F238E27FC236}">
                <a16:creationId xmlns:a16="http://schemas.microsoft.com/office/drawing/2014/main" id="{4C1D2502-6D0F-4202-A00D-CDC24D888BF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3550" y="2155178"/>
            <a:ext cx="11260279" cy="544252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3A3932"/>
              </a:buClr>
              <a:buFont typeface="Arial" panose="020B0604020202020204" pitchFamily="34" charset="0"/>
              <a:buChar char="–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Text Placeholder 14">
            <a:extLst>
              <a:ext uri="{FF2B5EF4-FFF2-40B4-BE49-F238E27FC236}">
                <a16:creationId xmlns:a16="http://schemas.microsoft.com/office/drawing/2014/main" id="{9F60A7A5-DBE1-4100-B28C-BC6B35FB3AD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3549" y="1363083"/>
            <a:ext cx="11260279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1C4BE21B-C38B-4A0F-9DC7-142BCF974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550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E40B0ED-A9F2-4C94-98FF-924299A8C3C0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Graphic 14">
            <a:extLst>
              <a:ext uri="{FF2B5EF4-FFF2-40B4-BE49-F238E27FC236}">
                <a16:creationId xmlns:a16="http://schemas.microsoft.com/office/drawing/2014/main" id="{F2D4330B-72BA-4E47-9EB9-D1419926F8C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16" name="Slide Number Placeholder 6">
            <a:extLst>
              <a:ext uri="{FF2B5EF4-FFF2-40B4-BE49-F238E27FC236}">
                <a16:creationId xmlns:a16="http://schemas.microsoft.com/office/drawing/2014/main" id="{B457AA67-0DAE-4E8A-B03D-DBE56C87C68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0188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2 Column+2 sub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 Placeholder 14">
            <a:extLst>
              <a:ext uri="{FF2B5EF4-FFF2-40B4-BE49-F238E27FC236}">
                <a16:creationId xmlns:a16="http://schemas.microsoft.com/office/drawing/2014/main" id="{C6D2406A-2722-4EF1-820F-8707F8A90F4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93791" y="2155178"/>
            <a:ext cx="5530038" cy="3156001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8D9C4735-58C7-4EEA-B73F-615981BB8E4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65861" y="2155178"/>
            <a:ext cx="5630140" cy="3156001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7" name="Text Placeholder 14">
            <a:extLst>
              <a:ext uri="{FF2B5EF4-FFF2-40B4-BE49-F238E27FC236}">
                <a16:creationId xmlns:a16="http://schemas.microsoft.com/office/drawing/2014/main" id="{EC016286-5D8B-40A1-A46E-DD10B2BE98D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3549" y="1363083"/>
            <a:ext cx="11260279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585586C7-60DD-49B3-BDE8-23ADE45270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550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ADDE7CB-CF38-49AB-B852-FCDF76B962E6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Graphic 11">
            <a:extLst>
              <a:ext uri="{FF2B5EF4-FFF2-40B4-BE49-F238E27FC236}">
                <a16:creationId xmlns:a16="http://schemas.microsoft.com/office/drawing/2014/main" id="{B5D97CDF-8F6D-4696-B7EB-C50BC4E74F0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19" name="Slide Number Placeholder 6">
            <a:extLst>
              <a:ext uri="{FF2B5EF4-FFF2-40B4-BE49-F238E27FC236}">
                <a16:creationId xmlns:a16="http://schemas.microsoft.com/office/drawing/2014/main" id="{E13D5DD3-50DE-4DB0-ACFA-498F33D8FEA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501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+Content+Picture (2 colum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55175844-852B-416F-8BD1-E38A3A9BB8E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451914" y="2155178"/>
            <a:ext cx="3295650" cy="3138732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2" name="Text Placeholder 14">
            <a:extLst>
              <a:ext uri="{FF2B5EF4-FFF2-40B4-BE49-F238E27FC236}">
                <a16:creationId xmlns:a16="http://schemas.microsoft.com/office/drawing/2014/main" id="{6C80F846-D540-4105-A3E2-90BBA13E91F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65861" y="2155178"/>
            <a:ext cx="7791448" cy="3156001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Text Placeholder 14">
            <a:extLst>
              <a:ext uri="{FF2B5EF4-FFF2-40B4-BE49-F238E27FC236}">
                <a16:creationId xmlns:a16="http://schemas.microsoft.com/office/drawing/2014/main" id="{88C2FABF-7C46-4EFF-9A0F-C52DEAAB18A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63549" y="1363083"/>
            <a:ext cx="11260279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D7CFE1BD-BF2C-49A5-84F7-38A20C5C85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550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3A36BE5-967B-47AA-BF1E-9279A4E7E6CA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Graphic 14">
            <a:extLst>
              <a:ext uri="{FF2B5EF4-FFF2-40B4-BE49-F238E27FC236}">
                <a16:creationId xmlns:a16="http://schemas.microsoft.com/office/drawing/2014/main" id="{8142E152-3F97-4638-8AA7-06B7D04E0E0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16" name="Slide Number Placeholder 6">
            <a:extLst>
              <a:ext uri="{FF2B5EF4-FFF2-40B4-BE49-F238E27FC236}">
                <a16:creationId xmlns:a16="http://schemas.microsoft.com/office/drawing/2014/main" id="{CFB84014-F165-4052-80A4-C23B25206E6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315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Content+Picture (2 column)-op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16">
            <a:extLst>
              <a:ext uri="{FF2B5EF4-FFF2-40B4-BE49-F238E27FC236}">
                <a16:creationId xmlns:a16="http://schemas.microsoft.com/office/drawing/2014/main" id="{8054AEA1-0156-48E6-AC30-EF81FB76161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3550" y="2155178"/>
            <a:ext cx="3295650" cy="3156004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14">
            <a:extLst>
              <a:ext uri="{FF2B5EF4-FFF2-40B4-BE49-F238E27FC236}">
                <a16:creationId xmlns:a16="http://schemas.microsoft.com/office/drawing/2014/main" id="{3AED9CCB-BCE8-4297-9303-041507E7958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19839" y="2155181"/>
            <a:ext cx="7403989" cy="3156001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Text Placeholder 14">
            <a:extLst>
              <a:ext uri="{FF2B5EF4-FFF2-40B4-BE49-F238E27FC236}">
                <a16:creationId xmlns:a16="http://schemas.microsoft.com/office/drawing/2014/main" id="{2711701B-F339-4142-B879-9B35EA158B5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63549" y="1363083"/>
            <a:ext cx="11260279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6AD53723-B9C5-414F-85A1-65DBCC0937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550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FE19ACC-5045-4206-B51B-65F10EAD4470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Graphic 13">
            <a:extLst>
              <a:ext uri="{FF2B5EF4-FFF2-40B4-BE49-F238E27FC236}">
                <a16:creationId xmlns:a16="http://schemas.microsoft.com/office/drawing/2014/main" id="{59D56AD6-CA18-4B00-AE08-53FA7B6E78E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15" name="Slide Number Placeholder 6">
            <a:extLst>
              <a:ext uri="{FF2B5EF4-FFF2-40B4-BE49-F238E27FC236}">
                <a16:creationId xmlns:a16="http://schemas.microsoft.com/office/drawing/2014/main" id="{820780CB-C749-4877-B426-B8E29F3CCF7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4813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icons+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18E432B7-1F4C-4CFF-8575-E7CFC58E86D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63549" y="3871348"/>
            <a:ext cx="1711044" cy="91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2">
            <a:extLst>
              <a:ext uri="{FF2B5EF4-FFF2-40B4-BE49-F238E27FC236}">
                <a16:creationId xmlns:a16="http://schemas.microsoft.com/office/drawing/2014/main" id="{2108C5A5-7E2D-4FB4-98C2-927BD247384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2747754" y="3868034"/>
            <a:ext cx="1711044" cy="91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2">
            <a:extLst>
              <a:ext uri="{FF2B5EF4-FFF2-40B4-BE49-F238E27FC236}">
                <a16:creationId xmlns:a16="http://schemas.microsoft.com/office/drawing/2014/main" id="{E40A23F4-FDD3-48F8-AD63-94B0943EBDD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031959" y="3864720"/>
            <a:ext cx="1711044" cy="91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710F5905-35BB-40BD-89AB-6B98D538DE2B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316164" y="3856767"/>
            <a:ext cx="1711044" cy="91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6BF555FD-AC31-4E9A-8B25-DE18FCE3216D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600369" y="3858092"/>
            <a:ext cx="1711044" cy="91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263F997A-CEF0-4FB0-BD9D-FAF8B63D8C3A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463549" y="1363083"/>
            <a:ext cx="11260279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itle 1">
            <a:extLst>
              <a:ext uri="{FF2B5EF4-FFF2-40B4-BE49-F238E27FC236}">
                <a16:creationId xmlns:a16="http://schemas.microsoft.com/office/drawing/2014/main" id="{0CC00FA0-254C-483F-94C2-AA94DE42F18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861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5BFCE74B-C4D4-47D2-A481-128353F2CC6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73001" y="2647398"/>
            <a:ext cx="892141" cy="892141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D9B08A19-CB31-42C0-84A3-18B45AE9A639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127026" y="2702322"/>
            <a:ext cx="952500" cy="9525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551E54F5-4A7D-4D54-BF86-6FCE1BC29BA7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791669" y="2798555"/>
            <a:ext cx="760034" cy="760034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id="{4B1F42F0-253D-4D7C-910C-9305E9B612FD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075874" y="2798555"/>
            <a:ext cx="760034" cy="760034"/>
          </a:xfrm>
          <a:prstGeom prst="rect">
            <a:avLst/>
          </a:prstGeom>
        </p:spPr>
      </p:pic>
      <p:pic>
        <p:nvPicPr>
          <p:cNvPr id="50" name="Graphic 49">
            <a:extLst>
              <a:ext uri="{FF2B5EF4-FFF2-40B4-BE49-F238E27FC236}">
                <a16:creationId xmlns:a16="http://schemas.microsoft.com/office/drawing/2014/main" id="{18C3C4C7-BCA6-40A1-A61A-CC7CBC9BA961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507464" y="2779505"/>
            <a:ext cx="760034" cy="760034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1298D07-C6D5-44F3-95AB-BD602D8D24F9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Graphic 21">
            <a:extLst>
              <a:ext uri="{FF2B5EF4-FFF2-40B4-BE49-F238E27FC236}">
                <a16:creationId xmlns:a16="http://schemas.microsoft.com/office/drawing/2014/main" id="{5D0D9C79-7BAF-4040-8366-E804E2943CDF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28" name="Slide Number Placeholder 6">
            <a:extLst>
              <a:ext uri="{FF2B5EF4-FFF2-40B4-BE49-F238E27FC236}">
                <a16:creationId xmlns:a16="http://schemas.microsoft.com/office/drawing/2014/main" id="{6F8B5DF7-4E33-4363-A243-3363920EADD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2903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oleObject" Target="../embeddings/oleObject1.bin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1056333D-029F-4CEB-88B9-16360ABAFEA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7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8" imgW="360" imgH="360" progId="TCLayout.ActiveDocument.1">
                  <p:embed/>
                </p:oleObj>
              </mc:Choice>
              <mc:Fallback>
                <p:oleObj name="think-cell Slide" r:id="rId18" imgW="360" imgH="360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1056333D-029F-4CEB-88B9-16360ABAFEA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9887C6-213D-4EC5-B285-03E99B6517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1456809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0826BC-C5B4-4A35-8F7C-44247491A7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2051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4ECBEC1-3E77-4D6F-AD5D-32323685D6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2334" y="4544698"/>
            <a:ext cx="6259003" cy="1217769"/>
          </a:xfrm>
        </p:spPr>
        <p:txBody>
          <a:bodyPr/>
          <a:lstStyle/>
          <a:p>
            <a:r>
              <a:rPr lang="en-US" sz="2400" b="1" dirty="0">
                <a:solidFill>
                  <a:srgbClr val="00B050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An Overview of Core Concepts and Components</a:t>
            </a:r>
            <a:endParaRPr lang="en-US" sz="2400" dirty="0">
              <a:solidFill>
                <a:srgbClr val="00B050"/>
              </a:solidFill>
            </a:endParaRPr>
          </a:p>
          <a:p>
            <a:endParaRPr lang="en-IN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901448B-4337-4854-ACDF-BAADACCDC8E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39615" y="3716073"/>
            <a:ext cx="10525125" cy="701731"/>
          </a:xfrm>
        </p:spPr>
        <p:txBody>
          <a:bodyPr/>
          <a:lstStyle/>
          <a:p>
            <a:r>
              <a:rPr lang="en-US" sz="4400" b="1" dirty="0">
                <a:solidFill>
                  <a:srgbClr val="7068F4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Fundamentals of infrastructure 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1334907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AC2B1DF-A237-1146-93A9-E224D8071FA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83133" y="458013"/>
            <a:ext cx="11260279" cy="4692485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Traditional Infrastructure</a:t>
            </a:r>
          </a:p>
          <a:p>
            <a:endParaRPr lang="en-US" b="1" dirty="0"/>
          </a:p>
          <a:p>
            <a:r>
              <a:rPr lang="en-US" b="1" dirty="0"/>
              <a:t>Description</a:t>
            </a:r>
          </a:p>
          <a:p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Hardware: Physical servers, storage devices, networking equipment.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Software: On-premises operating systems, applications.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Data Centers: Owned and managed by the organization.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/>
              <a:t>Key Characteristics</a:t>
            </a:r>
          </a:p>
          <a:p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Capital Expenditure (</a:t>
            </a:r>
            <a:r>
              <a:rPr lang="en-US" dirty="0" err="1"/>
              <a:t>CapEx</a:t>
            </a:r>
            <a:r>
              <a:rPr lang="en-US" dirty="0"/>
              <a:t>): High initial investment.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Management: In-house management and maintenance.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70BC1E-F62F-ADC7-8A14-057DC54B09F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57759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DA74F6E-5726-76B2-3017-B55F04A79AB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0022" y="504667"/>
            <a:ext cx="11260279" cy="5354957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Cloud Infrastructure</a:t>
            </a:r>
          </a:p>
          <a:p>
            <a:endParaRPr lang="en-US" b="1" dirty="0"/>
          </a:p>
          <a:p>
            <a:r>
              <a:rPr lang="en-US" b="1" dirty="0"/>
              <a:t>Description</a:t>
            </a:r>
          </a:p>
          <a:p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Services: Hosted off-site by third-party providers (e.g., AWS, Azure).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Types: IaaS, PaaS, SaaS.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Resources: Virtual machines, cloud storage, networking services.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b="1" dirty="0"/>
              <a:t>Key Characteristics</a:t>
            </a:r>
          </a:p>
          <a:p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Operational Expenditure (</a:t>
            </a:r>
            <a:r>
              <a:rPr lang="en-US" dirty="0" err="1"/>
              <a:t>OpEx</a:t>
            </a:r>
            <a:r>
              <a:rPr lang="en-US" dirty="0"/>
              <a:t>): Pay-as-you-go model.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Management: Managed by the cloud provider.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0C53E4-8B1A-EA6D-A58C-C99A178334D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1556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EEC5A7A-6BB0-10CE-83F1-06262A0016F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83133" y="207027"/>
            <a:ext cx="11260279" cy="5801887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Cost Comparison</a:t>
            </a:r>
          </a:p>
          <a:p>
            <a:endParaRPr lang="en-US" b="1" dirty="0"/>
          </a:p>
          <a:p>
            <a:r>
              <a:rPr lang="en-US" b="1" dirty="0"/>
              <a:t>Traditional Infrastructure</a:t>
            </a:r>
          </a:p>
          <a:p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Initial Costs: Hardware, software, and facilities.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Ongoing Costs: Maintenance, upgrades, utilities.</a:t>
            </a:r>
          </a:p>
          <a:p>
            <a:r>
              <a:rPr lang="en-US" b="1" dirty="0"/>
              <a:t>Cloud Infrastructure</a:t>
            </a:r>
          </a:p>
          <a:p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Initial Costs: Minimal or zero upfront cost.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Ongoing Costs: Usage-based billing, scalable costs.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b="1" dirty="0"/>
              <a:t>Cost Analysis</a:t>
            </a:r>
          </a:p>
          <a:p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Total Cost of Ownership (TCO) for both models.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Cost-benefit analysis examples.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7F0444-FFCF-2D76-0D0B-7DC61962771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52727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D73FC3C-DF56-D492-5E4A-EC754808E07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0390" y="207027"/>
            <a:ext cx="11260279" cy="5811218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Scalability and Flexibility</a:t>
            </a:r>
          </a:p>
          <a:p>
            <a:endParaRPr lang="en-US" b="1" dirty="0"/>
          </a:p>
          <a:p>
            <a:r>
              <a:rPr lang="en-US" b="1" dirty="0"/>
              <a:t>Traditional Infrastructure</a:t>
            </a:r>
          </a:p>
          <a:p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Scalability: Limited by physical hardware constraints.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Flexibility: Changes require significant hardware upgrades.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/>
              <a:t>Cloud Infrastructure</a:t>
            </a:r>
          </a:p>
          <a:p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Scalability: On-demand scaling based on workload.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Flexibility: Easy to adjust resources and services as needed.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/>
              <a:t>Use Cases</a:t>
            </a:r>
          </a:p>
          <a:p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Examples of scenarios where each model excels.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505AA4-9E99-B5EB-CA1E-873B0D2EA10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53792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D49D50B-7DB4-BAE0-4E78-09FA0952B0A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5860" y="207027"/>
            <a:ext cx="11260279" cy="5867202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Performance and Reliability</a:t>
            </a:r>
          </a:p>
          <a:p>
            <a:endParaRPr lang="en-US" b="1" dirty="0"/>
          </a:p>
          <a:p>
            <a:r>
              <a:rPr lang="en-US" b="1" dirty="0"/>
              <a:t>Traditional Infrastructure</a:t>
            </a:r>
          </a:p>
          <a:p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Performance: Dependent on in-house hardware and configuration.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Reliability: High availability requires additional investments in redundancy.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/>
              <a:t>Cloud Infrastructure</a:t>
            </a:r>
          </a:p>
          <a:p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Performance: Optimized by cloud providers with global data centers.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Reliability: Built-in redundancy and high availability options.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b="1" dirty="0"/>
              <a:t>Metrics</a:t>
            </a:r>
          </a:p>
          <a:p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Uptime guarantees and SLAs (Service Level Agreements).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B6921E-BCA2-BB06-40E1-67112AF9269E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806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D32FBB4-BE78-77DD-347A-6D7093F20A6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83133" y="226502"/>
            <a:ext cx="11260279" cy="5969025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Security and Compliance</a:t>
            </a:r>
          </a:p>
          <a:p>
            <a:endParaRPr lang="en-US" b="1" dirty="0"/>
          </a:p>
          <a:p>
            <a:r>
              <a:rPr lang="en-US" b="1" dirty="0"/>
              <a:t>Traditional Infrastructure</a:t>
            </a:r>
          </a:p>
          <a:p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Control: Full control over security measures and data.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Compliance: Requires in-house management of compliance and audits.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b="1" dirty="0"/>
              <a:t>Cloud Infrastructure</a:t>
            </a:r>
          </a:p>
          <a:p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Control: Shared responsibility model with cloud providers.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Compliance: Providers offer compliance certifications but require understanding of shared responsibilities.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b="1" dirty="0"/>
              <a:t>Examples</a:t>
            </a:r>
          </a:p>
          <a:p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Security measures and compliance certifications for major cloud providers.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4D12EB-00E0-DB1A-0B56-F3397A52C38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35967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5427F11-9D45-DF13-3D59-A58AFA8F079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84847" y="254494"/>
            <a:ext cx="11260279" cy="5875718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Management and Maintenance</a:t>
            </a:r>
          </a:p>
          <a:p>
            <a:endParaRPr lang="en-US" b="1" dirty="0"/>
          </a:p>
          <a:p>
            <a:r>
              <a:rPr lang="en-US" b="1" dirty="0"/>
              <a:t>Traditional Infrastructure</a:t>
            </a:r>
          </a:p>
          <a:p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Management: Requires dedicated IT staff for maintenance and upgrades.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Complexity: Higher complexity in managing physical hardware and software.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b="1" dirty="0"/>
              <a:t>Cloud Infrastructure</a:t>
            </a:r>
          </a:p>
          <a:p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Management: Reduced need for in-house management, provider handles many tasks.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Tools: Access to advanced management and monitoring tools provided by cloud vendors.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b="1" dirty="0"/>
              <a:t>Best Practices</a:t>
            </a:r>
          </a:p>
          <a:p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Management strategies for both types of infrastructure.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2130C0-0414-A102-ACBE-B3F90DFDC1D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72585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F7E72DB-F65C-2D53-B2F4-3DF98F07201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3549" y="1363083"/>
            <a:ext cx="11260279" cy="4785790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Introduction</a:t>
            </a:r>
          </a:p>
          <a:p>
            <a:endParaRPr lang="en-US" b="1" dirty="0"/>
          </a:p>
          <a:p>
            <a:r>
              <a:rPr lang="en-US" b="1" dirty="0"/>
              <a:t>Overview</a:t>
            </a:r>
          </a:p>
          <a:p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Definition of IT Infrastructure Challenges</a:t>
            </a:r>
          </a:p>
          <a:p>
            <a:pPr marL="457200" lvl="1" indent="0">
              <a:buNone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Importance of Infrastructure Resilience</a:t>
            </a:r>
          </a:p>
          <a:p>
            <a:pPr marL="457200" lvl="1" indent="0">
              <a:buNone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Objectives of the Presentation</a:t>
            </a:r>
          </a:p>
          <a:p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EB239B4-5AB8-1A65-E0FB-C5659A50F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  <a:effectLst/>
              </a:rPr>
              <a:t>IT Infrastructure Challenges and Resilience</a:t>
            </a:r>
            <a:endParaRPr lang="en-IN" dirty="0">
              <a:solidFill>
                <a:srgbClr val="0070C0"/>
              </a:solidFill>
              <a:effectLst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F17D96-126A-BAD3-DA96-994C326AE1F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96213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C358476-83E5-AC03-FF9B-F26EF5B7FAD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83133" y="366461"/>
            <a:ext cx="11260279" cy="5857057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Challenge 1: Scalability Issues</a:t>
            </a:r>
          </a:p>
          <a:p>
            <a:endParaRPr lang="en-US" b="1" dirty="0"/>
          </a:p>
          <a:p>
            <a:r>
              <a:rPr lang="en-US" b="1" dirty="0"/>
              <a:t>Description</a:t>
            </a:r>
          </a:p>
          <a:p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Difficulty in expanding infrastructure to meet growing demands.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Constraints due to physical hardware and resource limits.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b="1" dirty="0"/>
              <a:t>Impact</a:t>
            </a:r>
          </a:p>
          <a:p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Performance bottlenecks.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Increased costs and potential service disruptions.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b="1" dirty="0"/>
              <a:t>Examples</a:t>
            </a:r>
          </a:p>
          <a:p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Case studies where scalability issues affected performance.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10D40E-34BB-E69D-C87A-F368A4AD8C8E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87572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4A714F4-642F-6D22-E309-3BDFCF46346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66185" y="226502"/>
            <a:ext cx="11260279" cy="5866388"/>
          </a:xfrm>
        </p:spPr>
        <p:txBody>
          <a:bodyPr/>
          <a:lstStyle/>
          <a:p>
            <a:endParaRPr lang="en-US" b="1" dirty="0"/>
          </a:p>
          <a:p>
            <a:r>
              <a:rPr lang="en-US" b="1" dirty="0">
                <a:solidFill>
                  <a:srgbClr val="0070C0"/>
                </a:solidFill>
              </a:rPr>
              <a:t>Addressing Scalability Issues</a:t>
            </a:r>
          </a:p>
          <a:p>
            <a:endParaRPr lang="en-US" b="1" dirty="0"/>
          </a:p>
          <a:p>
            <a:r>
              <a:rPr lang="en-US" b="1" dirty="0"/>
              <a:t>Strategies</a:t>
            </a:r>
          </a:p>
          <a:p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Virtualization</a:t>
            </a:r>
            <a:r>
              <a:rPr lang="en-US" dirty="0"/>
              <a:t>: Use of virtual machines and containers to increase flexibility.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Cloud Solutions</a:t>
            </a:r>
            <a:r>
              <a:rPr lang="en-US" dirty="0"/>
              <a:t>: Leveraging cloud services for on-demand scalability.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Load Balancing</a:t>
            </a:r>
            <a:r>
              <a:rPr lang="en-US" dirty="0"/>
              <a:t>: Distributing traffic to prevent overload on single resources.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b="1" dirty="0"/>
              <a:t>Best Practices</a:t>
            </a:r>
          </a:p>
          <a:p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Planning for future growth and implementing scalable architecture.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26003E-F671-D9AB-D0E9-A89DAC8314D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8515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23060F4-138D-443D-863B-B2E68501B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800" b="1" dirty="0">
                <a:solidFill>
                  <a:srgbClr val="7068F4"/>
                </a:solidFill>
                <a:effectLst/>
                <a:latin typeface="Barlow" pitchFamily="34" charset="0"/>
                <a:ea typeface="Barlow" pitchFamily="34" charset="-122"/>
                <a:cs typeface="Barlow" pitchFamily="34" charset="-120"/>
              </a:rPr>
              <a:t>1.Introduction</a:t>
            </a:r>
            <a:br>
              <a:rPr lang="en-US" sz="2800" dirty="0"/>
            </a:b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78F59F-7F70-4D93-A9B7-BB930F8F360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2</a:t>
            </a:fld>
            <a:endParaRPr lang="en-IN"/>
          </a:p>
        </p:txBody>
      </p:sp>
      <p:sp>
        <p:nvSpPr>
          <p:cNvPr id="17" name="Rounded Rectangle 4">
            <a:extLst>
              <a:ext uri="{FF2B5EF4-FFF2-40B4-BE49-F238E27FC236}">
                <a16:creationId xmlns:a16="http://schemas.microsoft.com/office/drawing/2014/main" id="{32605DF5-ED85-4DCC-9353-58089B19C4D2}"/>
              </a:ext>
            </a:extLst>
          </p:cNvPr>
          <p:cNvSpPr/>
          <p:nvPr/>
        </p:nvSpPr>
        <p:spPr>
          <a:xfrm>
            <a:off x="572407" y="1420841"/>
            <a:ext cx="10058870" cy="4642501"/>
          </a:xfrm>
          <a:prstGeom prst="rect">
            <a:avLst/>
          </a:prstGeom>
          <a:noFill/>
          <a:effectLst/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0">
            <a:scrgbClr r="0" g="0" b="0"/>
          </a:lnRef>
          <a:fillRef idx="1001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lIns="91440" tIns="324000" rIns="91440" bIns="72000" numCol="1" spcCol="1270" rtlCol="0" anchorCtr="0">
            <a:normAutofit/>
          </a:bodyPr>
          <a:lstStyle/>
          <a:p>
            <a:r>
              <a:rPr lang="en-US" sz="2800" dirty="0" err="1"/>
              <a:t>pports</a:t>
            </a:r>
            <a:r>
              <a:rPr lang="en-US" sz="2800" dirty="0"/>
              <a:t> the operation of an organization’s IT services and applications.</a:t>
            </a:r>
          </a:p>
          <a:p>
            <a:r>
              <a:rPr lang="en-US" sz="2800" dirty="0"/>
              <a:t>Importance: Ensures reliable, scalable, and efficient operation of technology resources.</a:t>
            </a:r>
          </a:p>
          <a:p>
            <a:r>
              <a:rPr lang="en-US" sz="2800" dirty="0"/>
              <a:t>n that supports the operation of an organization’s IT services and applications.</a:t>
            </a:r>
          </a:p>
          <a:p>
            <a:r>
              <a:rPr lang="en-US" sz="2800" dirty="0"/>
              <a:t>Importance: Ensures reliable, scalable, and efficient operation of technology resources.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BF3818C-79B9-9A2C-717E-D56C87DCD0F9}"/>
              </a:ext>
            </a:extLst>
          </p:cNvPr>
          <p:cNvSpPr txBox="1"/>
          <p:nvPr/>
        </p:nvSpPr>
        <p:spPr>
          <a:xfrm>
            <a:off x="821094" y="1191918"/>
            <a:ext cx="8325238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What is IT Infrastructure?</a:t>
            </a:r>
          </a:p>
          <a:p>
            <a:endParaRPr lang="en-US" b="1" dirty="0"/>
          </a:p>
          <a:p>
            <a:r>
              <a:rPr lang="en-US" b="1" dirty="0"/>
              <a:t>Definition: </a:t>
            </a:r>
            <a:r>
              <a:rPr lang="en-US" dirty="0"/>
              <a:t>The underlying foundation that supports the operation of an organization’s IT services and applications.</a:t>
            </a:r>
          </a:p>
          <a:p>
            <a:endParaRPr lang="en-US" dirty="0"/>
          </a:p>
          <a:p>
            <a:r>
              <a:rPr lang="en-US" b="1" dirty="0"/>
              <a:t>Importance:</a:t>
            </a:r>
            <a:r>
              <a:rPr lang="en-US" dirty="0"/>
              <a:t> Ensures reliable, scalable, and efficient operation of technology resources.</a:t>
            </a:r>
          </a:p>
          <a:p>
            <a:endParaRPr lang="en-US" dirty="0"/>
          </a:p>
          <a:p>
            <a:r>
              <a:rPr lang="en-IN" b="1" dirty="0"/>
              <a:t>Components of IT Infrastructure</a:t>
            </a:r>
          </a:p>
          <a:p>
            <a:endParaRPr lang="en-IN" b="1" dirty="0"/>
          </a:p>
          <a:p>
            <a:r>
              <a:rPr lang="en-IN" b="1" dirty="0"/>
              <a:t>1. Hardware</a:t>
            </a:r>
            <a:endParaRPr lang="en-I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b="1" dirty="0"/>
              <a:t>Servers:</a:t>
            </a:r>
            <a:r>
              <a:rPr lang="en-IN" dirty="0"/>
              <a:t> Centralized machines that host applications and data.</a:t>
            </a:r>
          </a:p>
          <a:p>
            <a:pPr lvl="1"/>
            <a:endParaRPr lang="en-I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Storage Devices: For storing data (e.g., HDDs, SSDs, NAS).</a:t>
            </a:r>
          </a:p>
          <a:p>
            <a:pPr lvl="1"/>
            <a:endParaRPr lang="en-I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Networking Equipment: Routers, switches, firewalls.</a:t>
            </a:r>
          </a:p>
          <a:p>
            <a:pPr lvl="1"/>
            <a:endParaRPr lang="en-I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Workstations and End Devices: Computers, tablets, smartphones.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253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517DC83-59F0-8B06-BE9B-C582329897E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83133" y="207027"/>
            <a:ext cx="11260279" cy="5848540"/>
          </a:xfrm>
        </p:spPr>
        <p:txBody>
          <a:bodyPr>
            <a:normAutofit lnSpcReduction="10000"/>
          </a:bodyPr>
          <a:lstStyle/>
          <a:p>
            <a:endParaRPr lang="en-US" b="1" dirty="0"/>
          </a:p>
          <a:p>
            <a:r>
              <a:rPr lang="en-US" b="1" dirty="0">
                <a:solidFill>
                  <a:srgbClr val="0070C0"/>
                </a:solidFill>
              </a:rPr>
              <a:t>Challenge 2: Security Vulnerabilities</a:t>
            </a:r>
          </a:p>
          <a:p>
            <a:endParaRPr lang="en-US" b="1" dirty="0"/>
          </a:p>
          <a:p>
            <a:r>
              <a:rPr lang="en-US" b="1" dirty="0"/>
              <a:t>Description</a:t>
            </a:r>
          </a:p>
          <a:p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Threats from cyberattacks, data breaches, and unauthorized access.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Increasing complexity of security management.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b="1" dirty="0"/>
              <a:t>Impact</a:t>
            </a:r>
          </a:p>
          <a:p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Data loss or theft.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Financial loss and damage to reputation.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b="1" dirty="0"/>
              <a:t>Examples</a:t>
            </a:r>
          </a:p>
          <a:p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Recent high-profile security breaches and their consequences.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7BF04D-04BB-F6D3-442A-222CB5BD8E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98235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D04F76A-E667-B80D-AA73-3C1EE7F938F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5860" y="374038"/>
            <a:ext cx="11260279" cy="5662868"/>
          </a:xfrm>
        </p:spPr>
        <p:txBody>
          <a:bodyPr/>
          <a:lstStyle/>
          <a:p>
            <a:endParaRPr lang="en-US" b="1" dirty="0"/>
          </a:p>
          <a:p>
            <a:r>
              <a:rPr lang="en-US" b="1" dirty="0">
                <a:solidFill>
                  <a:srgbClr val="0070C0"/>
                </a:solidFill>
              </a:rPr>
              <a:t>Addressing Security Vulnerabilities</a:t>
            </a:r>
          </a:p>
          <a:p>
            <a:endParaRPr lang="en-US" b="1" dirty="0"/>
          </a:p>
          <a:p>
            <a:r>
              <a:rPr lang="en-US" b="1" dirty="0"/>
              <a:t>Strategies</a:t>
            </a:r>
          </a:p>
          <a:p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Firewalls and Intrusion Detection Systems (IDS)</a:t>
            </a:r>
            <a:r>
              <a:rPr lang="en-US" dirty="0"/>
              <a:t>: Protecting network perimeters.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Encryption</a:t>
            </a:r>
            <a:r>
              <a:rPr lang="en-US" dirty="0"/>
              <a:t>: Ensuring data is secure both in transit and at rest.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Regular Audits and Updates</a:t>
            </a:r>
            <a:r>
              <a:rPr lang="en-US" dirty="0"/>
              <a:t>: Keeping systems updated and reviewing security policies.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b="1" dirty="0"/>
              <a:t>Best Practices</a:t>
            </a:r>
          </a:p>
          <a:p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Implementing a comprehensive security policy and regular employee training.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CF685F-C2DF-9414-F110-1370C0E22CB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89229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A4427D2-7EF4-DCF7-BAC0-D42442A86F3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83133" y="420691"/>
            <a:ext cx="11260279" cy="5541570"/>
          </a:xfrm>
        </p:spPr>
        <p:txBody>
          <a:bodyPr>
            <a:normAutofit lnSpcReduction="10000"/>
          </a:bodyPr>
          <a:lstStyle/>
          <a:p>
            <a:endParaRPr lang="en-US" b="1" dirty="0"/>
          </a:p>
          <a:p>
            <a:r>
              <a:rPr lang="en-US" b="1" dirty="0">
                <a:solidFill>
                  <a:srgbClr val="0070C0"/>
                </a:solidFill>
              </a:rPr>
              <a:t>Challenge 3: Downtime and Reliability</a:t>
            </a:r>
          </a:p>
          <a:p>
            <a:endParaRPr lang="en-US" b="1" dirty="0"/>
          </a:p>
          <a:p>
            <a:r>
              <a:rPr lang="en-US" b="1" dirty="0"/>
              <a:t>Description</a:t>
            </a:r>
          </a:p>
          <a:p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Risk of system outages and service interruptions.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Impact on business operations and customer satisfaction.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b="1" dirty="0"/>
              <a:t>Impact</a:t>
            </a:r>
          </a:p>
          <a:p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Loss of productivity.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Potential revenue loss and customer dissatisfaction.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b="1" dirty="0"/>
              <a:t>Examples</a:t>
            </a:r>
          </a:p>
          <a:p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Examples of major outages and their effects on businesses.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DA9472-1D92-A891-F86D-86E9B28547EF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46505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086ADF9-A091-6363-9920-C7CF1A47902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83133" y="513997"/>
            <a:ext cx="11260279" cy="5448264"/>
          </a:xfrm>
        </p:spPr>
        <p:txBody>
          <a:bodyPr/>
          <a:lstStyle/>
          <a:p>
            <a:endParaRPr lang="en-US" b="1" dirty="0"/>
          </a:p>
          <a:p>
            <a:r>
              <a:rPr lang="en-US" b="1" dirty="0">
                <a:solidFill>
                  <a:srgbClr val="0070C0"/>
                </a:solidFill>
              </a:rPr>
              <a:t>Addressing Downtime and Reliability</a:t>
            </a:r>
          </a:p>
          <a:p>
            <a:endParaRPr lang="en-US" b="1" dirty="0"/>
          </a:p>
          <a:p>
            <a:r>
              <a:rPr lang="en-US" b="1" dirty="0"/>
              <a:t>Strategies</a:t>
            </a:r>
          </a:p>
          <a:p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Redundancy</a:t>
            </a:r>
            <a:r>
              <a:rPr lang="en-US" dirty="0"/>
              <a:t>: Using redundant systems and failover solutions to ensure continuity.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Disaster Recovery Plans</a:t>
            </a:r>
            <a:r>
              <a:rPr lang="en-US" dirty="0"/>
              <a:t>: Developing and testing recovery procedures.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High Availability Architectures</a:t>
            </a:r>
            <a:r>
              <a:rPr lang="en-US" dirty="0"/>
              <a:t>: Implementing solutions to minimize downtime.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b="1" dirty="0"/>
              <a:t>Best Practices</a:t>
            </a:r>
          </a:p>
          <a:p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Regular testing of disaster recovery plans and maintaining redundant systems.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DB2097-8A33-5189-7618-87930D7764F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58627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54411A6-54F7-4E25-D6D7-DA9D89E750F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76439" y="458014"/>
            <a:ext cx="11260279" cy="5131023"/>
          </a:xfrm>
        </p:spPr>
        <p:txBody>
          <a:bodyPr>
            <a:normAutofit fontScale="92500" lnSpcReduction="20000"/>
          </a:bodyPr>
          <a:lstStyle/>
          <a:p>
            <a:endParaRPr lang="en-US" b="1" dirty="0"/>
          </a:p>
          <a:p>
            <a:r>
              <a:rPr lang="en-US" b="1" dirty="0">
                <a:solidFill>
                  <a:srgbClr val="0070C0"/>
                </a:solidFill>
              </a:rPr>
              <a:t>Challenge 4: Complexity of Management</a:t>
            </a:r>
          </a:p>
          <a:p>
            <a:endParaRPr lang="en-US" b="1" dirty="0">
              <a:solidFill>
                <a:srgbClr val="0070C0"/>
              </a:solidFill>
            </a:endParaRPr>
          </a:p>
          <a:p>
            <a:r>
              <a:rPr lang="en-US" b="1" dirty="0"/>
              <a:t>Description</a:t>
            </a:r>
          </a:p>
          <a:p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Managing diverse and complex IT environments.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Integration of various technologies and systems.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b="1" dirty="0"/>
              <a:t>Impact</a:t>
            </a:r>
          </a:p>
          <a:p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Increased operational costs.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Difficulty in troubleshooting and maintaining systems.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b="1" dirty="0"/>
              <a:t>Examples</a:t>
            </a:r>
          </a:p>
          <a:p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Challenges faced by organizations with complex IT environments.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BBC588-2FC6-BBE9-744C-4D20571FE42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24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87019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3A1D99A-A412-4F81-8125-DDAFEE159EB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5860" y="392699"/>
            <a:ext cx="11260279" cy="5634877"/>
          </a:xfrm>
        </p:spPr>
        <p:txBody>
          <a:bodyPr/>
          <a:lstStyle/>
          <a:p>
            <a:endParaRPr lang="en-US" b="1" dirty="0"/>
          </a:p>
          <a:p>
            <a:r>
              <a:rPr lang="en-US" b="1" dirty="0">
                <a:solidFill>
                  <a:srgbClr val="0070C0"/>
                </a:solidFill>
              </a:rPr>
              <a:t>Addressing Complexity of Management</a:t>
            </a:r>
          </a:p>
          <a:p>
            <a:endParaRPr lang="en-US" b="1" dirty="0"/>
          </a:p>
          <a:p>
            <a:r>
              <a:rPr lang="en-US" b="1" dirty="0"/>
              <a:t>Strategies</a:t>
            </a:r>
          </a:p>
          <a:p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Automation</a:t>
            </a:r>
            <a:r>
              <a:rPr lang="en-US" dirty="0"/>
              <a:t>: Utilizing tools for automated management and monitoring.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Unified Management Platforms</a:t>
            </a:r>
            <a:r>
              <a:rPr lang="en-US" dirty="0"/>
              <a:t>: Integrating management tools for streamlined operations.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Training and Skill Development</a:t>
            </a:r>
            <a:r>
              <a:rPr lang="en-US" dirty="0"/>
              <a:t>: Ensuring IT staff are skilled in managing complex systems.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b="1" dirty="0"/>
              <a:t>Best Practices</a:t>
            </a:r>
          </a:p>
          <a:p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Leveraging modern management tools and investing in staff training.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F6BD98-70DC-E902-C9B9-8E4EDD58DAD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25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71657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3794EC9-5ED5-C00B-556A-BE7E77BAAF1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83133" y="458013"/>
            <a:ext cx="11260279" cy="5550901"/>
          </a:xfrm>
        </p:spPr>
        <p:txBody>
          <a:bodyPr/>
          <a:lstStyle/>
          <a:p>
            <a:endParaRPr lang="en-US" b="1" dirty="0"/>
          </a:p>
          <a:p>
            <a:r>
              <a:rPr lang="en-US" b="1" dirty="0">
                <a:solidFill>
                  <a:srgbClr val="0070C0"/>
                </a:solidFill>
              </a:rPr>
              <a:t>Infrastructure Resilience</a:t>
            </a:r>
          </a:p>
          <a:p>
            <a:endParaRPr lang="en-US" b="1" dirty="0"/>
          </a:p>
          <a:p>
            <a:r>
              <a:rPr lang="en-US" b="1" dirty="0"/>
              <a:t>Definition</a:t>
            </a:r>
          </a:p>
          <a:p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ability of an IT infrastructure to withstand and recover from disruptions.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b="1" dirty="0"/>
              <a:t>Importance</a:t>
            </a:r>
          </a:p>
          <a:p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Ensures continuity of services and operations.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Enhances the organization's ability to adapt to changing conditions.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B49BF7-BD34-1714-1E08-12A59699396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26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33351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1115960-FBE2-0CAA-AA23-A84A4EB72ED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83133" y="411360"/>
            <a:ext cx="11260279" cy="5569562"/>
          </a:xfrm>
        </p:spPr>
        <p:txBody>
          <a:bodyPr/>
          <a:lstStyle/>
          <a:p>
            <a:endParaRPr lang="en-US" b="1" dirty="0"/>
          </a:p>
          <a:p>
            <a:r>
              <a:rPr lang="en-US" b="1" dirty="0">
                <a:solidFill>
                  <a:srgbClr val="0070C0"/>
                </a:solidFill>
              </a:rPr>
              <a:t>Building Infrastructure Resilience</a:t>
            </a:r>
          </a:p>
          <a:p>
            <a:endParaRPr lang="en-US" b="1" dirty="0"/>
          </a:p>
          <a:p>
            <a:r>
              <a:rPr lang="en-US" b="1" dirty="0"/>
              <a:t>Strategies</a:t>
            </a:r>
          </a:p>
          <a:p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Redundancy and Fault Tolerance</a:t>
            </a:r>
            <a:r>
              <a:rPr lang="en-US" dirty="0"/>
              <a:t>: Implementing backup systems and failover mechanisms.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Regular Testing and Maintenance</a:t>
            </a:r>
            <a:r>
              <a:rPr lang="en-US" dirty="0"/>
              <a:t>: Conducting drills and maintenance to ensure preparedness.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Monitoring and Analytics</a:t>
            </a:r>
            <a:r>
              <a:rPr lang="en-US" dirty="0"/>
              <a:t>: Using tools to monitor system health and predict potential issues.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b="1" dirty="0"/>
              <a:t>Examples</a:t>
            </a:r>
          </a:p>
          <a:p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How organizations have successfully built resilient infrastructure.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612777-22EE-91E0-D714-FA49D929BFF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27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12971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0068639-DAEF-4534-B232-8D158F04ED1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78F59F-7F70-4D93-A9B7-BB930F8F360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6388100"/>
            <a:ext cx="369888" cy="263525"/>
          </a:xfrm>
        </p:spPr>
        <p:txBody>
          <a:bodyPr/>
          <a:lstStyle/>
          <a:p>
            <a:fld id="{0879F475-59B1-4993-848A-C2B683DE9AF5}" type="slidenum">
              <a:rPr lang="en-IN" smtClean="0"/>
              <a:pPr/>
              <a:t>28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14089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EC9EC2-4497-1B04-AFFF-3C9BE4A4AA4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3</a:t>
            </a:fld>
            <a:endParaRPr lang="en-IN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4FAC723C-AD6D-B0D8-5CA3-FD64FDB18A8C}"/>
              </a:ext>
            </a:extLst>
          </p:cNvPr>
          <p:cNvSpPr>
            <a:spLocks noGrp="1" noChangeArrowheads="1"/>
          </p:cNvSpPr>
          <p:nvPr>
            <p:ph type="body" sz="quarter" idx="14"/>
          </p:nvPr>
        </p:nvSpPr>
        <p:spPr bwMode="auto">
          <a:xfrm>
            <a:off x="465137" y="975928"/>
            <a:ext cx="10125108" cy="5909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2. Software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Operating Systems: Platforms like Windows Server, Linux.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Virtualization Software: VMware, Hyper-V.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Management Tools: For monitoring and managing infrastructure.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3. Networking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LAN/WAN: Local Area Network and Wide Area Network.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Internet Connectivity: ISPs, fiber optics.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Network Protocols: TCP/IP, HTTP/HTTPS.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4. Data Centers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Facilities that house IT infrastructure components.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Design considerations: Cooling, power supply, security.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5544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534ABC4-CE82-C935-9D17-05462092A2C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68065" y="411361"/>
            <a:ext cx="11260279" cy="5877472"/>
          </a:xfrm>
        </p:spPr>
        <p:txBody>
          <a:bodyPr>
            <a:normAutofit lnSpcReduction="10000"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Types of IT Infrastructure</a:t>
            </a:r>
          </a:p>
          <a:p>
            <a:endParaRPr lang="en-US" sz="2400" b="1" dirty="0">
              <a:solidFill>
                <a:srgbClr val="0070C0"/>
              </a:solidFill>
            </a:endParaRPr>
          </a:p>
          <a:p>
            <a:pPr marL="457200" indent="-457200">
              <a:buAutoNum type="arabicPeriod"/>
            </a:pPr>
            <a:r>
              <a:rPr lang="en-US" b="1" dirty="0"/>
              <a:t>On-Premises Infrastructure</a:t>
            </a:r>
          </a:p>
          <a:p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Managed within the organization’s own facilities.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Advantages: Control and customization.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Disadvantages: High capital expenditure, maintenance.</a:t>
            </a:r>
          </a:p>
          <a:p>
            <a:r>
              <a:rPr lang="en-US" b="1" dirty="0"/>
              <a:t>2. Cloud Infrastructure</a:t>
            </a:r>
          </a:p>
          <a:p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Hosted off-site by cloud service providers (e.g., AWS, Azure, Google Cloud).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Advantages: Scalability, cost-efficiency, and flexibility.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Disadvantages: Dependence on service providers, data security concerns.</a:t>
            </a:r>
          </a:p>
          <a:p>
            <a:r>
              <a:rPr lang="en-US" b="1" dirty="0"/>
              <a:t>3. Hybrid Infrastructure</a:t>
            </a:r>
          </a:p>
          <a:p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Combination of on-premises and cloud resources.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Advantages: Flexibility and optimization of resources.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Disadvantages: Complexity in management.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25F896-26C8-CD32-60B1-565F385E18D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0557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85AF0D9-9E8B-7F27-8B93-AEA66334561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9720" y="290063"/>
            <a:ext cx="11260279" cy="5952117"/>
          </a:xfrm>
        </p:spPr>
        <p:txBody>
          <a:bodyPr/>
          <a:lstStyle/>
          <a:p>
            <a:r>
              <a:rPr lang="en-IN" b="1" dirty="0">
                <a:solidFill>
                  <a:srgbClr val="0070C0"/>
                </a:solidFill>
              </a:rPr>
              <a:t>Virtualization and Cloud Computing</a:t>
            </a:r>
          </a:p>
          <a:p>
            <a:endParaRPr lang="en-IN" b="1" dirty="0"/>
          </a:p>
          <a:p>
            <a:r>
              <a:rPr lang="en-IN" b="1" dirty="0"/>
              <a:t>Virtualization</a:t>
            </a:r>
          </a:p>
          <a:p>
            <a:endParaRPr lang="en-I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Definition: Creating virtual versions of physical resources (e.g., virtual machines).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Benefits: Improved resource utilization, isolation, and scalability.</a:t>
            </a:r>
          </a:p>
          <a:p>
            <a:r>
              <a:rPr lang="en-IN" b="1" dirty="0"/>
              <a:t>Cloud Computing</a:t>
            </a:r>
          </a:p>
          <a:p>
            <a:endParaRPr lang="en-I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Definition: Delivery of computing services over the internet.</a:t>
            </a:r>
          </a:p>
          <a:p>
            <a:pPr marL="457200" lvl="1" indent="0">
              <a:buNone/>
            </a:pPr>
            <a:endParaRPr lang="en-I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Service Models: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IN" dirty="0"/>
              <a:t>IaaS (Infrastructure as a Service)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IN" dirty="0"/>
              <a:t>PaaS (Platform as a Service)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IN" dirty="0"/>
              <a:t>SaaS (Software as a Service)</a:t>
            </a:r>
          </a:p>
          <a:p>
            <a:pPr marL="914400" lvl="2" indent="0">
              <a:buNone/>
            </a:pPr>
            <a:endParaRPr lang="en-I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Deployment Models: Public, Private, Hybrid.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5A86DF-8A50-4225-79C4-0F8AA6C3371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75492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92E014F-BA8D-A0B5-F9BF-45C31639965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5860" y="207027"/>
            <a:ext cx="11260279" cy="6044483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Key IT Infrastructure Management Practices</a:t>
            </a:r>
          </a:p>
          <a:p>
            <a:endParaRPr lang="en-US" b="1" dirty="0"/>
          </a:p>
          <a:p>
            <a:r>
              <a:rPr lang="en-US" b="1" dirty="0"/>
              <a:t>1. Monitoring and Management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Tools and platforms for tracking performance and health.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Examples: Nagios, SolarWinds, Datadog.</a:t>
            </a:r>
          </a:p>
          <a:p>
            <a:r>
              <a:rPr lang="en-US" b="1" dirty="0"/>
              <a:t>2. Security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Essential practices: Firewalls, encryption, intrusion detection systems.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Policies: Access control, data protection.</a:t>
            </a:r>
          </a:p>
          <a:p>
            <a:r>
              <a:rPr lang="en-US" b="1" dirty="0"/>
              <a:t>3. Backup and Recovery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Importance of regular backups and disaster recovery plans.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Tools and strategies: On-site backups, cloud backups.</a:t>
            </a:r>
          </a:p>
          <a:p>
            <a:r>
              <a:rPr lang="en-US" b="1" dirty="0"/>
              <a:t>4. Scalability and Performance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Ensuring infrastructure can grow with demand.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Load balancing, resource allocation.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E1CCA2-0360-E0D0-E34B-D6772BA54F2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19511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87B17F4-B3F6-3204-7079-784A9ED33B2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78381" y="207027"/>
            <a:ext cx="11260279" cy="6025822"/>
          </a:xfrm>
        </p:spPr>
        <p:txBody>
          <a:bodyPr>
            <a:normAutofit lnSpcReduction="1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Emerging Trends in IT Infrastructure</a:t>
            </a:r>
          </a:p>
          <a:p>
            <a:endParaRPr lang="en-US" b="1" dirty="0"/>
          </a:p>
          <a:p>
            <a:r>
              <a:rPr lang="en-US" b="1" dirty="0"/>
              <a:t>1. Edge Computing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Processing data closer to the source to reduce latency.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b="1" dirty="0"/>
              <a:t>2. AI and Machine Learning Integration</a:t>
            </a:r>
          </a:p>
          <a:p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Enhancing infrastructure management through automation and analytics.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b="1" dirty="0"/>
              <a:t>3. Internet of Things (IoT)</a:t>
            </a:r>
          </a:p>
          <a:p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Integrating connected devices into IT infrastructure.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/>
              <a:t>4. Green IT</a:t>
            </a:r>
          </a:p>
          <a:p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Focus on reducing environmental impact through energy-efficient practices.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631F8A-DFD9-FF86-FC2F-2ED5469FCC5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48413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06E5108-C35E-7AF5-EA21-786E0921373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5860" y="207027"/>
            <a:ext cx="11260279" cy="6016491"/>
          </a:xfrm>
        </p:spPr>
        <p:txBody>
          <a:bodyPr>
            <a:normAutofit lnSpcReduction="1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Challenges and Considerations</a:t>
            </a:r>
          </a:p>
          <a:p>
            <a:endParaRPr lang="en-US" b="1" dirty="0"/>
          </a:p>
          <a:p>
            <a:pPr marL="457200" indent="-457200">
              <a:buAutoNum type="arabicPeriod"/>
            </a:pPr>
            <a:r>
              <a:rPr lang="en-US" b="1" dirty="0"/>
              <a:t>Cost Management</a:t>
            </a:r>
          </a:p>
          <a:p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Balancing cost and performance in both on-premises and cloud environments.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b="1" dirty="0"/>
              <a:t>2. Data Security</a:t>
            </a:r>
          </a:p>
          <a:p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Addressing threats and ensuring compliance with regulations.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b="1" dirty="0"/>
              <a:t>3. Skill Requirements</a:t>
            </a:r>
          </a:p>
          <a:p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Need for skilled personnel to manage and operate infrastructure.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b="1" dirty="0"/>
              <a:t>4. Vendor Management</a:t>
            </a:r>
          </a:p>
          <a:p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Managing relationships with hardware and service providers.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9A4ECD-BE2F-DE68-8FAB-D2694FBF9D7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60558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7EAF3A1-42BF-9F2C-1BD7-CF2F410A0B1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3549" y="1363083"/>
            <a:ext cx="11260279" cy="3656786"/>
          </a:xfrm>
        </p:spPr>
        <p:txBody>
          <a:bodyPr/>
          <a:lstStyle/>
          <a:p>
            <a:r>
              <a:rPr lang="en-US" b="1" dirty="0"/>
              <a:t>Introduction</a:t>
            </a:r>
          </a:p>
          <a:p>
            <a:endParaRPr lang="en-US" b="1" dirty="0"/>
          </a:p>
          <a:p>
            <a:r>
              <a:rPr lang="en-US" b="1" dirty="0"/>
              <a:t>Overview</a:t>
            </a:r>
          </a:p>
          <a:p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Definition of Traditional Infrastructure</a:t>
            </a:r>
          </a:p>
          <a:p>
            <a:pPr marL="457200" lvl="1" indent="0">
              <a:buNone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Definition of Cloud Infrastructure</a:t>
            </a:r>
          </a:p>
          <a:p>
            <a:pPr marL="457200" lvl="1" indent="0">
              <a:buNone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Importance of Understanding the Differences</a:t>
            </a:r>
          </a:p>
          <a:p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C4C9F07-58FE-4455-F134-82B97292A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0070C0"/>
                </a:solidFill>
                <a:effectLst/>
              </a:rPr>
              <a:t>Cloud vs. Traditional Infrastructure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917A4A-37F3-4DCF-19FE-702D67114208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577877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1_Office Theme">
  <a:themeElements>
    <a:clrScheme name="Custom 24">
      <a:dk1>
        <a:sysClr val="windowText" lastClr="000000"/>
      </a:dk1>
      <a:lt1>
        <a:sysClr val="window" lastClr="FFFFFF"/>
      </a:lt1>
      <a:dk2>
        <a:srgbClr val="2E4552"/>
      </a:dk2>
      <a:lt2>
        <a:srgbClr val="E7E6E6"/>
      </a:lt2>
      <a:accent1>
        <a:srgbClr val="FF6600"/>
      </a:accent1>
      <a:accent2>
        <a:srgbClr val="F78E47"/>
      </a:accent2>
      <a:accent3>
        <a:srgbClr val="FEA655"/>
      </a:accent3>
      <a:accent4>
        <a:srgbClr val="F8CBAD"/>
      </a:accent4>
      <a:accent5>
        <a:srgbClr val="767171"/>
      </a:accent5>
      <a:accent6>
        <a:srgbClr val="404040"/>
      </a:accent6>
      <a:hlink>
        <a:srgbClr val="FF6600"/>
      </a:hlink>
      <a:folHlink>
        <a:srgbClr val="909473"/>
      </a:folHlink>
    </a:clrScheme>
    <a:fontScheme name="Custom 30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BR_Jan 22_v1" id="{81372DDE-F7B0-48FF-9B2F-B6CAFBCFBF6C}" vid="{94CDC6AE-3EAC-4308-B00B-01C302E9C12B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2DD39DAD7772647B41C8FE861EEA391" ma:contentTypeVersion="15" ma:contentTypeDescription="Create a new document." ma:contentTypeScope="" ma:versionID="8360c95a2f62bf75c1caa6825518678e">
  <xsd:schema xmlns:xsd="http://www.w3.org/2001/XMLSchema" xmlns:xs="http://www.w3.org/2001/XMLSchema" xmlns:p="http://schemas.microsoft.com/office/2006/metadata/properties" xmlns:ns3="68319706-930a-435e-b76e-f1bb4b3746a4" xmlns:ns4="98c4397e-77a1-4be1-bada-f3fa4bdd655c" targetNamespace="http://schemas.microsoft.com/office/2006/metadata/properties" ma:root="true" ma:fieldsID="84775e9745987ca7bb9d40a825b219ad" ns3:_="" ns4:_="">
    <xsd:import namespace="68319706-930a-435e-b76e-f1bb4b3746a4"/>
    <xsd:import namespace="98c4397e-77a1-4be1-bada-f3fa4bdd655c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LengthInSeconds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OCR" minOccurs="0"/>
                <xsd:element ref="ns4:_activity" minOccurs="0"/>
                <xsd:element ref="ns4:MediaServiceObjectDetectorVersions" minOccurs="0"/>
                <xsd:element ref="ns4:MediaServiceSystemTags" minOccurs="0"/>
                <xsd:element ref="ns4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8319706-930a-435e-b76e-f1bb4b3746a4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8c4397e-77a1-4be1-bada-f3fa4bdd655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internalName="MediaServiceDateTaken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_activity" ma:index="19" nillable="true" ma:displayName="_activity" ma:hidden="true" ma:internalName="_activity">
      <xsd:simpleType>
        <xsd:restriction base="dms:Note"/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21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8c4397e-77a1-4be1-bada-f3fa4bdd655c" xsi:nil="true"/>
  </documentManagement>
</p:properties>
</file>

<file path=customXml/itemProps1.xml><?xml version="1.0" encoding="utf-8"?>
<ds:datastoreItem xmlns:ds="http://schemas.openxmlformats.org/officeDocument/2006/customXml" ds:itemID="{D21205A4-BB8A-4316-BDD9-077E49E5642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8319706-930a-435e-b76e-f1bb4b3746a4"/>
    <ds:schemaRef ds:uri="98c4397e-77a1-4be1-bada-f3fa4bdd655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7500125-760C-4DA8-83C8-ACF4A641C9D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8CC0D78-2BF2-438E-9FC7-FFC8AB5E6204}">
  <ds:schemaRefs>
    <ds:schemaRef ds:uri="http://purl.org/dc/elements/1.1/"/>
    <ds:schemaRef ds:uri="68319706-930a-435e-b76e-f1bb4b3746a4"/>
    <ds:schemaRef ds:uri="98c4397e-77a1-4be1-bada-f3fa4bdd655c"/>
    <ds:schemaRef ds:uri="http://www.w3.org/XML/1998/namespace"/>
    <ds:schemaRef ds:uri="http://schemas.microsoft.com/office/infopath/2007/PartnerControls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3671</TotalTime>
  <Words>1556</Words>
  <Application>Microsoft Office PowerPoint</Application>
  <PresentationFormat>Widescreen</PresentationFormat>
  <Paragraphs>404</Paragraphs>
  <Slides>28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Barlow</vt:lpstr>
      <vt:lpstr>1_Office Theme</vt:lpstr>
      <vt:lpstr>think-cell Slide</vt:lpstr>
      <vt:lpstr>PowerPoint Presentation</vt:lpstr>
      <vt:lpstr>1.Introduction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Cloud vs. Traditional Infrastructure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IT Infrastructure Challenges and Resilience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Poornima Sivakumar [UNext]</dc:creator>
  <cp:lastModifiedBy>Yamarapu David Prabhakar</cp:lastModifiedBy>
  <cp:revision>32</cp:revision>
  <dcterms:created xsi:type="dcterms:W3CDTF">2023-04-07T11:31:48Z</dcterms:created>
  <dcterms:modified xsi:type="dcterms:W3CDTF">2024-07-30T08:54:12Z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0x01010012DD39DAD7772647B41C8FE861EEA391</vt:lpwstr>
  </property>
</Properties>
</file>