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1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85" r:id="rId6"/>
    <p:sldId id="287" r:id="rId7"/>
    <p:sldId id="292" r:id="rId8"/>
    <p:sldId id="291" r:id="rId9"/>
    <p:sldId id="290" r:id="rId10"/>
    <p:sldId id="289" r:id="rId11"/>
    <p:sldId id="288" r:id="rId12"/>
    <p:sldId id="286" r:id="rId13"/>
    <p:sldId id="295" r:id="rId14"/>
    <p:sldId id="294" r:id="rId15"/>
    <p:sldId id="297" r:id="rId16"/>
    <p:sldId id="296" r:id="rId17"/>
    <p:sldId id="299" r:id="rId18"/>
    <p:sldId id="301" r:id="rId19"/>
    <p:sldId id="298" r:id="rId20"/>
    <p:sldId id="300" r:id="rId21"/>
    <p:sldId id="293" r:id="rId22"/>
    <p:sldId id="305" r:id="rId23"/>
    <p:sldId id="304" r:id="rId24"/>
    <p:sldId id="303" r:id="rId25"/>
    <p:sldId id="306" r:id="rId26"/>
    <p:sldId id="307" r:id="rId27"/>
    <p:sldId id="302" r:id="rId28"/>
    <p:sldId id="28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1765D8-8203-4D56-B2D2-2112DAC137AB}" v="776" dt="2023-09-11T04:05:55.5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sv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svg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13" Type="http://schemas.openxmlformats.org/officeDocument/2006/relationships/image" Target="../media/image5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Relationship Id="rId14" Type="http://schemas.openxmlformats.org/officeDocument/2006/relationships/image" Target="../media/image10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0F0E9A1-B6DE-4168-B5A1-8DD9A175CD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4322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F424BBA8-8B40-48D2-944C-09BAE91D374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32334" y="4544698"/>
            <a:ext cx="6259003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B38EA-93F4-4AE2-A67B-F3B4600DBC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6639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2C65561A-2CFC-4A8B-9C60-BCE32A0B535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9615" y="3716073"/>
            <a:ext cx="10525125" cy="120173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4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45ED35D-2033-4D06-A960-F501039EB620}"/>
              </a:ext>
            </a:extLst>
          </p:cNvPr>
          <p:cNvGrpSpPr/>
          <p:nvPr userDrawn="1"/>
        </p:nvGrpSpPr>
        <p:grpSpPr>
          <a:xfrm>
            <a:off x="667246" y="786655"/>
            <a:ext cx="1903700" cy="594469"/>
            <a:chOff x="-1341375" y="2360931"/>
            <a:chExt cx="1059076" cy="330718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BC09FDE2-AE7C-485C-ADFC-AC10B7828C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21960"/>
            <a:stretch/>
          </p:blipFill>
          <p:spPr>
            <a:xfrm>
              <a:off x="-1108801" y="2360931"/>
              <a:ext cx="826502" cy="330718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CC0F8E41-253E-41DF-8E38-8F20042CF5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r="78849"/>
            <a:stretch/>
          </p:blipFill>
          <p:spPr>
            <a:xfrm>
              <a:off x="-1341375" y="2360931"/>
              <a:ext cx="224001" cy="3307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83133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+Video (2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Media Placeholder 18">
            <a:extLst>
              <a:ext uri="{FF2B5EF4-FFF2-40B4-BE49-F238E27FC236}">
                <a16:creationId xmlns:a16="http://schemas.microsoft.com/office/drawing/2014/main" id="{0163825F-9622-442C-A955-9A670AE36873}"/>
              </a:ext>
            </a:extLst>
          </p:cNvPr>
          <p:cNvSpPr>
            <a:spLocks noGrp="1"/>
          </p:cNvSpPr>
          <p:nvPr>
            <p:ph type="media" sz="quarter" idx="15"/>
          </p:nvPr>
        </p:nvSpPr>
        <p:spPr>
          <a:xfrm>
            <a:off x="463550" y="2155178"/>
            <a:ext cx="4939724" cy="2766001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270D"/>
              </a:buClr>
              <a:buFontTx/>
              <a:buNone/>
              <a:defRPr/>
            </a:lvl1pPr>
          </a:lstStyle>
          <a:p>
            <a:r>
              <a:rPr lang="en-US"/>
              <a:t>Click icon to add media</a:t>
            </a:r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92129C50-A50F-426C-A1B4-A5BC0AE1175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4023A7D-6604-4466-8935-5BE76FFE35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70D8C073-C831-4972-98E2-0D778FB919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75597" y="2155178"/>
            <a:ext cx="5748232" cy="276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AEBAD36-EC7D-4C77-89DF-F466D092DE36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>
            <a:extLst>
              <a:ext uri="{FF2B5EF4-FFF2-40B4-BE49-F238E27FC236}">
                <a16:creationId xmlns:a16="http://schemas.microsoft.com/office/drawing/2014/main" id="{0C2C1531-8A99-4649-BB92-845205A8A33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5CB26993-C947-4534-8402-0F64F94B2D3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1853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D03BBA6-5CE3-44D2-BEC3-1F68D8C34849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>
            <a:extLst>
              <a:ext uri="{FF2B5EF4-FFF2-40B4-BE49-F238E27FC236}">
                <a16:creationId xmlns:a16="http://schemas.microsoft.com/office/drawing/2014/main" id="{AE695197-BFA0-4150-8526-A4FF321426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D213610D-1924-491C-AEBA-1EC1399317A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42514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46F6C916-80AD-43A5-AE45-7BB6AF28E6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632"/>
          <a:stretch/>
        </p:blipFill>
        <p:spPr>
          <a:xfrm>
            <a:off x="-1" y="8789"/>
            <a:ext cx="12192001" cy="5996093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3C865BB1-7E41-4D27-A250-D75244451574}"/>
              </a:ext>
            </a:extLst>
          </p:cNvPr>
          <p:cNvSpPr/>
          <p:nvPr userDrawn="1"/>
        </p:nvSpPr>
        <p:spPr>
          <a:xfrm>
            <a:off x="-2" y="0"/>
            <a:ext cx="12179808" cy="5926822"/>
          </a:xfrm>
          <a:prstGeom prst="rect">
            <a:avLst/>
          </a:prstGeom>
          <a:solidFill>
            <a:schemeClr val="tx1"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n>
                <a:noFill/>
              </a:ln>
            </a:endParaRPr>
          </a:p>
        </p:txBody>
      </p:sp>
      <p:sp>
        <p:nvSpPr>
          <p:cNvPr id="13" name="Text Placeholder 22">
            <a:extLst>
              <a:ext uri="{FF2B5EF4-FFF2-40B4-BE49-F238E27FC236}">
                <a16:creationId xmlns:a16="http://schemas.microsoft.com/office/drawing/2014/main" id="{1DF54627-6FE3-4F02-BEE6-224D46E4FBB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5642" y="2673043"/>
            <a:ext cx="10525125" cy="59831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4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Thank You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A40EE48-6312-4506-A13E-61545C93DC92}"/>
              </a:ext>
            </a:extLst>
          </p:cNvPr>
          <p:cNvSpPr/>
          <p:nvPr userDrawn="1"/>
        </p:nvSpPr>
        <p:spPr>
          <a:xfrm>
            <a:off x="0" y="5922632"/>
            <a:ext cx="12192000" cy="10046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47075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+2 Column+2 sub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625519DA-A563-4E26-A5A3-35A5F1B0BE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3551" y="2155178"/>
            <a:ext cx="5632450" cy="315600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>
              <a:buFontTx/>
              <a:buBlip>
                <a:blip r:embed="rId2"/>
              </a:buBlip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8DE7D5C9-099D-4B37-AD1E-5D9D7C8964E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3549" y="1363083"/>
            <a:ext cx="3742691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3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8B52B608-7F53-4519-97B1-8C454FF7D97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93791" y="2155178"/>
            <a:ext cx="5530037" cy="315600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>
              <a:buFontTx/>
              <a:buBlip>
                <a:blip r:embed="rId2"/>
              </a:buBlip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269B4E35-2FEB-4EFE-9AB0-3ABEE0F71AF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93789" y="1363083"/>
            <a:ext cx="3742691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3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67AEEF8-0ECF-447C-B907-EE4C83227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="0">
                <a:solidFill>
                  <a:srgbClr val="FF270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BA9AD6EA-2DF8-5939-A506-F16ED13A9C1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2063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19A30-0576-2545-8734-9B03AF70B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6">
            <a:extLst>
              <a:ext uri="{FF2B5EF4-FFF2-40B4-BE49-F238E27FC236}">
                <a16:creationId xmlns:a16="http://schemas.microsoft.com/office/drawing/2014/main" id="{5BC24487-9FB9-A0A9-4AE2-22B5874BD39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97413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F45F7-077C-499A-8055-91596D906C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2F332D-3CDC-4D8E-AD43-52559783D3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1AA2DA-8D81-486B-A333-D1BC8D8F7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803EA-7A94-4882-A808-A9D283A70C8C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47D43-8D93-4BE1-8F2D-B5D8C344D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2BC95-0468-4C4D-A96E-725682014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022E3-7B7B-4DC1-931E-C9E2C54B9D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4055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4">
            <a:extLst>
              <a:ext uri="{FF2B5EF4-FFF2-40B4-BE49-F238E27FC236}">
                <a16:creationId xmlns:a16="http://schemas.microsoft.com/office/drawing/2014/main" id="{520C87E0-F87D-EE4C-8EFF-F40E61AA50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DF58536-9141-3F4B-8982-16C75D9129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36E3703-E07A-42E3-B578-C8CADCDE0E89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id="{C6D44476-C256-492F-B4D6-1B81ABF13BF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8557D49C-6CE5-40CD-BC10-0299D651B34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5919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4">
            <a:extLst>
              <a:ext uri="{FF2B5EF4-FFF2-40B4-BE49-F238E27FC236}">
                <a16:creationId xmlns:a16="http://schemas.microsoft.com/office/drawing/2014/main" id="{520C87E0-F87D-EE4C-8EFF-F40E61AA50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DF58536-9141-3F4B-8982-16C75D9129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CDCAA10-24E4-4878-9FD1-7E1C15708AA4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id="{CB14A226-019D-4AE3-BEB3-580AC6BC822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DFD564CF-E82C-4982-9D70-AA731293D5B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8130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052915-8A36-4DED-A9A2-2E2D0A9A390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" y="0"/>
            <a:ext cx="12167616" cy="685800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C1D2BAA8-F933-4BD0-9B21-54CF3421868E}"/>
              </a:ext>
            </a:extLst>
          </p:cNvPr>
          <p:cNvSpPr/>
          <p:nvPr userDrawn="1"/>
        </p:nvSpPr>
        <p:spPr>
          <a:xfrm>
            <a:off x="0" y="4712677"/>
            <a:ext cx="12192000" cy="21453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02DE59-679E-47F9-BE8C-774CAE105C2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400"/>
          <a:stretch/>
        </p:blipFill>
        <p:spPr>
          <a:xfrm>
            <a:off x="-1" y="8790"/>
            <a:ext cx="12192001" cy="470388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8EF4414-5723-465C-B9A9-EB1133424EAF}"/>
              </a:ext>
            </a:extLst>
          </p:cNvPr>
          <p:cNvSpPr/>
          <p:nvPr userDrawn="1"/>
        </p:nvSpPr>
        <p:spPr>
          <a:xfrm>
            <a:off x="-2" y="0"/>
            <a:ext cx="12179808" cy="4712677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n>
                <a:noFill/>
              </a:ln>
            </a:endParaRPr>
          </a:p>
        </p:txBody>
      </p:sp>
      <p:sp>
        <p:nvSpPr>
          <p:cNvPr id="13" name="Text Placeholder 22">
            <a:extLst>
              <a:ext uri="{FF2B5EF4-FFF2-40B4-BE49-F238E27FC236}">
                <a16:creationId xmlns:a16="http://schemas.microsoft.com/office/drawing/2014/main" id="{1DF54627-6FE3-4F02-BEE6-224D46E4FBB6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98156" y="3270882"/>
            <a:ext cx="11562786" cy="142414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CEBA9AB-DA51-4E42-BD7D-611F0F485B5C}"/>
              </a:ext>
            </a:extLst>
          </p:cNvPr>
          <p:cNvCxnSpPr>
            <a:cxnSpLocks/>
          </p:cNvCxnSpPr>
          <p:nvPr userDrawn="1"/>
        </p:nvCxnSpPr>
        <p:spPr>
          <a:xfrm>
            <a:off x="785191" y="6520168"/>
            <a:ext cx="9730409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id="{D0A23A50-1F24-4E6C-B9DD-E9C7F079E4D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E01359E6-7FF4-DDDA-82C4-706E0CE1E15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2042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4C1D2502-6D0F-4202-A00D-CDC24D888B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3550" y="2155178"/>
            <a:ext cx="11260279" cy="544252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–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9F60A7A5-DBE1-4100-B28C-BC6B35FB3AD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1C4BE21B-C38B-4A0F-9DC7-142BCF974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40B0ED-A9F2-4C94-98FF-924299A8C3C0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>
            <a:extLst>
              <a:ext uri="{FF2B5EF4-FFF2-40B4-BE49-F238E27FC236}">
                <a16:creationId xmlns:a16="http://schemas.microsoft.com/office/drawing/2014/main" id="{F2D4330B-72BA-4E47-9EB9-D1419926F8C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B457AA67-0DAE-4E8A-B03D-DBE56C87C68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0188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2 Column+2 sub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C6D2406A-2722-4EF1-820F-8707F8A90F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93791" y="2155178"/>
            <a:ext cx="5530038" cy="315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8D9C4735-58C7-4EEA-B73F-615981BB8E4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5861" y="2155178"/>
            <a:ext cx="5630140" cy="315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EC016286-5D8B-40A1-A46E-DD10B2BE98D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585586C7-60DD-49B3-BDE8-23ADE45270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ADDE7CB-CF38-49AB-B852-FCDF76B962E6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>
            <a:extLst>
              <a:ext uri="{FF2B5EF4-FFF2-40B4-BE49-F238E27FC236}">
                <a16:creationId xmlns:a16="http://schemas.microsoft.com/office/drawing/2014/main" id="{B5D97CDF-8F6D-4696-B7EB-C50BC4E74F0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9" name="Slide Number Placeholder 6">
            <a:extLst>
              <a:ext uri="{FF2B5EF4-FFF2-40B4-BE49-F238E27FC236}">
                <a16:creationId xmlns:a16="http://schemas.microsoft.com/office/drawing/2014/main" id="{E13D5DD3-50DE-4DB0-ACFA-498F33D8FEA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501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+Content+Picture (2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55175844-852B-416F-8BD1-E38A3A9BB8E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51914" y="2155178"/>
            <a:ext cx="3295650" cy="313873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6C80F846-D540-4105-A3E2-90BBA13E91F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5861" y="2155178"/>
            <a:ext cx="7791448" cy="315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88C2FABF-7C46-4EFF-9A0F-C52DEAAB18A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D7CFE1BD-BF2C-49A5-84F7-38A20C5C85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A36BE5-967B-47AA-BF1E-9279A4E7E6CA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>
            <a:extLst>
              <a:ext uri="{FF2B5EF4-FFF2-40B4-BE49-F238E27FC236}">
                <a16:creationId xmlns:a16="http://schemas.microsoft.com/office/drawing/2014/main" id="{8142E152-3F97-4638-8AA7-06B7D04E0E0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CFB84014-F165-4052-80A4-C23B25206E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315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+Picture (2 column)-op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16">
            <a:extLst>
              <a:ext uri="{FF2B5EF4-FFF2-40B4-BE49-F238E27FC236}">
                <a16:creationId xmlns:a16="http://schemas.microsoft.com/office/drawing/2014/main" id="{8054AEA1-0156-48E6-AC30-EF81FB76161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3550" y="2155178"/>
            <a:ext cx="3295650" cy="315600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3AED9CCB-BCE8-4297-9303-041507E795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19839" y="2155181"/>
            <a:ext cx="7403989" cy="315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2711701B-F339-4142-B879-9B35EA158B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6AD53723-B9C5-414F-85A1-65DBCC0937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FE19ACC-5045-4206-B51B-65F10EAD4470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>
            <a:extLst>
              <a:ext uri="{FF2B5EF4-FFF2-40B4-BE49-F238E27FC236}">
                <a16:creationId xmlns:a16="http://schemas.microsoft.com/office/drawing/2014/main" id="{59D56AD6-CA18-4B00-AE08-53FA7B6E78E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820780CB-C749-4877-B426-B8E29F3CCF7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4813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icons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18E432B7-1F4C-4CFF-8575-E7CFC58E86D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3549" y="3871348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2108C5A5-7E2D-4FB4-98C2-927BD247384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747754" y="3868034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>
            <a:extLst>
              <a:ext uri="{FF2B5EF4-FFF2-40B4-BE49-F238E27FC236}">
                <a16:creationId xmlns:a16="http://schemas.microsoft.com/office/drawing/2014/main" id="{E40A23F4-FDD3-48F8-AD63-94B0943EBDD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031959" y="3864720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710F5905-35BB-40BD-89AB-6B98D538DE2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316164" y="3856767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6BF555FD-AC31-4E9A-8B25-DE18FCE3216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600369" y="3858092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263F997A-CEF0-4FB0-BD9D-FAF8B63D8C3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0CC00FA0-254C-483F-94C2-AA94DE42F1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861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5BFCE74B-C4D4-47D2-A481-128353F2CC6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3001" y="2647398"/>
            <a:ext cx="892141" cy="892141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D9B08A19-CB31-42C0-84A3-18B45AE9A63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27026" y="2702322"/>
            <a:ext cx="952500" cy="9525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551E54F5-4A7D-4D54-BF86-6FCE1BC29BA7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791669" y="2798555"/>
            <a:ext cx="760034" cy="760034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4B1F42F0-253D-4D7C-910C-9305E9B612FD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075874" y="2798555"/>
            <a:ext cx="760034" cy="760034"/>
          </a:xfrm>
          <a:prstGeom prst="rect">
            <a:avLst/>
          </a:prstGeom>
        </p:spPr>
      </p:pic>
      <p:pic>
        <p:nvPicPr>
          <p:cNvPr id="50" name="Graphic 49">
            <a:extLst>
              <a:ext uri="{FF2B5EF4-FFF2-40B4-BE49-F238E27FC236}">
                <a16:creationId xmlns:a16="http://schemas.microsoft.com/office/drawing/2014/main" id="{18C3C4C7-BCA6-40A1-A61A-CC7CBC9BA961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507464" y="2779505"/>
            <a:ext cx="760034" cy="760034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1298D07-C6D5-44F3-95AB-BD602D8D24F9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Graphic 21">
            <a:extLst>
              <a:ext uri="{FF2B5EF4-FFF2-40B4-BE49-F238E27FC236}">
                <a16:creationId xmlns:a16="http://schemas.microsoft.com/office/drawing/2014/main" id="{5D0D9C79-7BAF-4040-8366-E804E2943CDF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28" name="Slide Number Placeholder 6">
            <a:extLst>
              <a:ext uri="{FF2B5EF4-FFF2-40B4-BE49-F238E27FC236}">
                <a16:creationId xmlns:a16="http://schemas.microsoft.com/office/drawing/2014/main" id="{6F8B5DF7-4E33-4363-A243-3363920EADD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2903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1056333D-029F-4CEB-88B9-16360ABAFEA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7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8" imgW="360" imgH="360" progId="TCLayout.ActiveDocument.1">
                  <p:embed/>
                </p:oleObj>
              </mc:Choice>
              <mc:Fallback>
                <p:oleObj name="think-cell Slide" r:id="rId18" imgW="360" imgH="360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1056333D-029F-4CEB-88B9-16360ABAFEA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887C6-213D-4EC5-B285-03E99B651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1456809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0826BC-C5B4-4A35-8F7C-44247491A7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2051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901448B-4337-4854-ACDF-BAADACCDC8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39615" y="3716073"/>
            <a:ext cx="10525125" cy="701731"/>
          </a:xfrm>
        </p:spPr>
        <p:txBody>
          <a:bodyPr/>
          <a:lstStyle/>
          <a:p>
            <a:r>
              <a:rPr lang="en-IN" dirty="0">
                <a:solidFill>
                  <a:srgbClr val="92D050"/>
                </a:solidFill>
              </a:rPr>
              <a:t>Working with ServiceNow</a:t>
            </a:r>
          </a:p>
        </p:txBody>
      </p:sp>
    </p:spTree>
    <p:extLst>
      <p:ext uri="{BB962C8B-B14F-4D97-AF65-F5344CB8AC3E}">
        <p14:creationId xmlns:p14="http://schemas.microsoft.com/office/powerpoint/2010/main" val="3133490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1C7AD6E-97C0-7E3E-128A-15FD0A1F0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83133" y="318054"/>
            <a:ext cx="11260279" cy="5774836"/>
          </a:xfrm>
        </p:spPr>
        <p:txBody>
          <a:bodyPr/>
          <a:lstStyle/>
          <a:p>
            <a:r>
              <a:rPr lang="en-US" sz="2400" b="1" dirty="0">
                <a:solidFill>
                  <a:srgbClr val="0070C0"/>
                </a:solidFill>
              </a:rPr>
              <a:t>Best Practices</a:t>
            </a:r>
          </a:p>
          <a:p>
            <a:endParaRPr lang="en-US" sz="2400" b="1" dirty="0">
              <a:solidFill>
                <a:srgbClr val="0070C0"/>
              </a:solidFill>
            </a:endParaRPr>
          </a:p>
          <a:p>
            <a:r>
              <a:rPr lang="en-US" b="1" dirty="0"/>
              <a:t>Implementing ServiceNow: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Plan and design based on business requirements.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Start with core functionalities and scale incrementally.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b="1" dirty="0"/>
              <a:t>User Training &amp; Adoption: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Provide training for end-users and administrators.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Encourage feedback and continuous improvement.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b="1" dirty="0"/>
              <a:t>Maintenance &amp; Upgrades: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Regularly update and maintain the platform.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Test changes in a development environment before applying them to production.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D54AF-354C-4001-AF8D-F389DB3BAEF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951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63DC4D6-865E-4609-64C3-35B53C00198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56856" y="383369"/>
            <a:ext cx="11260279" cy="5606884"/>
          </a:xfrm>
        </p:spPr>
        <p:txBody>
          <a:bodyPr/>
          <a:lstStyle/>
          <a:p>
            <a:endParaRPr lang="en-US" sz="2400" b="1" dirty="0">
              <a:solidFill>
                <a:srgbClr val="0070C0"/>
              </a:solidFill>
            </a:endParaRPr>
          </a:p>
          <a:p>
            <a:endParaRPr lang="en-US" sz="2400" b="1" dirty="0">
              <a:solidFill>
                <a:srgbClr val="0070C0"/>
              </a:solidFill>
            </a:endParaRPr>
          </a:p>
          <a:p>
            <a:r>
              <a:rPr lang="en-US" sz="2400" b="1" dirty="0">
                <a:solidFill>
                  <a:srgbClr val="0070C0"/>
                </a:solidFill>
              </a:rPr>
              <a:t>Common Challenges</a:t>
            </a:r>
          </a:p>
          <a:p>
            <a:endParaRPr lang="en-US" b="1" dirty="0"/>
          </a:p>
          <a:p>
            <a:r>
              <a:rPr lang="en-US" b="1" dirty="0"/>
              <a:t>Integration Issues: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Address challenges with connecting ServiceNow to other systems.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b="1" dirty="0"/>
              <a:t>Customization Complexity: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Manage the balance between customization and upgradeability.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b="1" dirty="0"/>
              <a:t>User Adoption: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Overcome resistance to change and ensure effective use of the platform.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2DE62D-0891-BA77-F9FA-45DEC052416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1272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2610654-E43C-E717-ED8C-4CCBFAC29A6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8065" y="402030"/>
            <a:ext cx="11260279" cy="5522909"/>
          </a:xfrm>
        </p:spPr>
        <p:txBody>
          <a:bodyPr>
            <a:normAutofit lnSpcReduction="10000"/>
          </a:bodyPr>
          <a:lstStyle/>
          <a:p>
            <a:endParaRPr lang="en-US" b="1" dirty="0"/>
          </a:p>
          <a:p>
            <a:r>
              <a:rPr lang="en-US" sz="2400" b="1" dirty="0">
                <a:solidFill>
                  <a:srgbClr val="0070C0"/>
                </a:solidFill>
              </a:rPr>
              <a:t>Introduction to ServiceNow Navigation</a:t>
            </a:r>
          </a:p>
          <a:p>
            <a:endParaRPr lang="en-US" sz="2400" b="1" dirty="0">
              <a:solidFill>
                <a:srgbClr val="0070C0"/>
              </a:solidFill>
            </a:endParaRPr>
          </a:p>
          <a:p>
            <a:r>
              <a:rPr lang="en-US" b="1" dirty="0"/>
              <a:t>Content:</a:t>
            </a:r>
          </a:p>
          <a:p>
            <a:endParaRPr lang="en-US" dirty="0"/>
          </a:p>
          <a:p>
            <a:r>
              <a:rPr lang="en-US" b="1" dirty="0"/>
              <a:t>ServiceNow Interface: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Navigation Bar:</a:t>
            </a:r>
            <a:r>
              <a:rPr lang="en-US" dirty="0"/>
              <a:t> Located on the left, contains links to applications and modules.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Application Navigator:</a:t>
            </a:r>
            <a:r>
              <a:rPr lang="en-US" dirty="0"/>
              <a:t> A search bar and a menu tree for quick access to modules and records.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Main Content Area:</a:t>
            </a:r>
            <a:r>
              <a:rPr lang="en-US" dirty="0"/>
              <a:t> Displays detailed information and forms for selected modules.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Notes: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The Navigation Bar provides quick links to frequently used items and can be customized based on user preferences.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The Application Navigator helps locate specific modules or records quickly.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ED4393-F0FD-F9A7-DF6B-0A5207DE3D1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5001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86482DF-95C8-46AA-F03D-8C5A1E5414A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83133" y="430022"/>
            <a:ext cx="11260279" cy="539228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Navigating Through Modules</a:t>
            </a:r>
          </a:p>
          <a:p>
            <a:r>
              <a:rPr lang="en-US" b="1" dirty="0"/>
              <a:t>Content:</a:t>
            </a:r>
            <a:endParaRPr lang="en-US" dirty="0"/>
          </a:p>
          <a:p>
            <a:r>
              <a:rPr lang="en-US" b="1" dirty="0"/>
              <a:t>Application Navigator: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Filter and Search:</a:t>
            </a:r>
            <a:r>
              <a:rPr lang="en-US" dirty="0"/>
              <a:t> Type keywords to quickly find modules or records.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Favorites:</a:t>
            </a:r>
            <a:r>
              <a:rPr lang="en-US" dirty="0"/>
              <a:t> Mark frequently used modules or records for easy access.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Menu Tree:</a:t>
            </a:r>
            <a:r>
              <a:rPr lang="en-US" dirty="0"/>
              <a:t> Expand and collapse to explore available applications and modules.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b="1" dirty="0"/>
              <a:t>Module Access: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Click on a module to display its related records in the Main Content Area.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the context menu (three dots) for additional options like "Open," "Edit," and "Delete.“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b="1" dirty="0"/>
              <a:t>Notes: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Filtering and searching are powerful tools for navigating large datasets and applications.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Customizing favorites helps streamline access to the most relevant features.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0F2234-2172-A257-0D78-D0646742792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45478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36886CE-AA18-37D1-EB8D-488DB07C52D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5860" y="245163"/>
            <a:ext cx="11260279" cy="5969025"/>
          </a:xfrm>
        </p:spPr>
        <p:txBody>
          <a:bodyPr>
            <a:normAutofit fontScale="92500" lnSpcReduction="20000"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Using the Main Content Area</a:t>
            </a:r>
          </a:p>
          <a:p>
            <a:endParaRPr lang="en-US" sz="2400" b="1" dirty="0">
              <a:solidFill>
                <a:srgbClr val="0070C0"/>
              </a:solidFill>
            </a:endParaRPr>
          </a:p>
          <a:p>
            <a:r>
              <a:rPr lang="en-US" b="1" dirty="0"/>
              <a:t>Content:</a:t>
            </a:r>
            <a:endParaRPr lang="en-US" dirty="0"/>
          </a:p>
          <a:p>
            <a:endParaRPr lang="en-US" b="1" dirty="0"/>
          </a:p>
          <a:p>
            <a:r>
              <a:rPr lang="en-US" b="1" dirty="0"/>
              <a:t>Record List: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List Layout:</a:t>
            </a:r>
            <a:r>
              <a:rPr lang="en-US" dirty="0"/>
              <a:t> View multiple records in a tabular format.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Column Headers:</a:t>
            </a:r>
            <a:r>
              <a:rPr lang="en-US" dirty="0"/>
              <a:t> Sort and filter records based on column data.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b="1" dirty="0"/>
              <a:t>Record Forms: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Form Layout:</a:t>
            </a:r>
            <a:r>
              <a:rPr lang="en-US" dirty="0"/>
              <a:t> Detailed view for creating or editing individual records.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Tabs and Sections:</a:t>
            </a:r>
            <a:r>
              <a:rPr lang="en-US" dirty="0"/>
              <a:t> Organize data into logical segments for easier data entry and review.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b="1" dirty="0"/>
              <a:t>Action Buttons: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Save, Update, and Submit:</a:t>
            </a:r>
            <a:r>
              <a:rPr lang="en-US" dirty="0"/>
              <a:t> Options for saving changes or submitting forms.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More Actions:</a:t>
            </a:r>
            <a:r>
              <a:rPr lang="en-US" dirty="0"/>
              <a:t> Additional actions like related records, approvals, and notifications.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b="1" dirty="0"/>
              <a:t>Notes: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The Record List view allows users to manage multiple records efficiently.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The Form view provides detailed data entry and editing capabilities, with actionable buttons for user interaction.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A12533-B488-D187-ACFA-685EFE63821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56622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33D071B-EB3F-5813-A1B4-CCAC6AA8497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94177" y="327385"/>
            <a:ext cx="11260279" cy="5821488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0070C0"/>
                </a:solidFill>
              </a:rPr>
              <a:t>ServiceNow Applications and Modules</a:t>
            </a:r>
          </a:p>
          <a:p>
            <a:r>
              <a:rPr lang="en-US" b="1" dirty="0"/>
              <a:t>Content:</a:t>
            </a:r>
            <a:endParaRPr lang="en-US" dirty="0"/>
          </a:p>
          <a:p>
            <a:r>
              <a:rPr lang="en-US" b="1" dirty="0"/>
              <a:t>Applications: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Definition:</a:t>
            </a:r>
            <a:r>
              <a:rPr lang="en-US" dirty="0"/>
              <a:t> A collection of related modules that serve a specific business function (e.g., Incident Management, Change Management).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Purpose:</a:t>
            </a:r>
            <a:r>
              <a:rPr lang="en-US" dirty="0"/>
              <a:t> Group functionalities together for easier access and management.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b="1" dirty="0"/>
              <a:t>Modules: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Definition:</a:t>
            </a:r>
            <a:r>
              <a:rPr lang="en-US" dirty="0"/>
              <a:t> Components within an application that provide specific functionalities (e.g., Incidents, Problems, Changes).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Purpose:</a:t>
            </a:r>
            <a:r>
              <a:rPr lang="en-US" dirty="0"/>
              <a:t> Enable users to perform tasks and manage records related to the application’s function.</a:t>
            </a:r>
          </a:p>
          <a:p>
            <a:r>
              <a:rPr lang="en-US" b="1" dirty="0"/>
              <a:t>Notes: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Applications are essentially containers for modules and help organize features based on business processes.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Modules are specific tools or records within an application that allow users to perform tasks.</a:t>
            </a:r>
          </a:p>
          <a:p>
            <a:endParaRPr lang="en-IN" sz="2400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45ADDF-ECFE-8743-EBB8-A9985E1C0C0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52437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21890E2-E389-2876-2E73-A1BE61A7CF4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83133" y="346046"/>
            <a:ext cx="11260279" cy="5812158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0070C0"/>
                </a:solidFill>
              </a:rPr>
              <a:t>Understanding Forms in ServiceNow</a:t>
            </a:r>
          </a:p>
          <a:p>
            <a:r>
              <a:rPr lang="en-US" b="1" dirty="0"/>
              <a:t>Content:</a:t>
            </a:r>
            <a:endParaRPr lang="en-US" dirty="0"/>
          </a:p>
          <a:p>
            <a:r>
              <a:rPr lang="en-US" b="1" dirty="0"/>
              <a:t>Form Layout: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Header:</a:t>
            </a:r>
            <a:r>
              <a:rPr lang="en-US" dirty="0"/>
              <a:t> Displays the record title and key information.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Tabs and Sections:</a:t>
            </a:r>
            <a:r>
              <a:rPr lang="en-US" dirty="0"/>
              <a:t> Organize fields into logical groups for better usability.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Fields:</a:t>
            </a:r>
            <a:r>
              <a:rPr lang="en-US" dirty="0"/>
              <a:t> Individual pieces of data input or display.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b="1" dirty="0"/>
              <a:t>Form Actions: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Save, Update, Submit:</a:t>
            </a:r>
            <a:r>
              <a:rPr lang="en-US" dirty="0"/>
              <a:t> Buttons to save changes or submit forms.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Additional Actions:</a:t>
            </a:r>
            <a:r>
              <a:rPr lang="en-US" dirty="0"/>
              <a:t> Options for related records, attachments, and notifications.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b="1" dirty="0"/>
              <a:t>Notes: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Forms are used for creating, editing, and viewing detailed records.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Proper form layout improves data entry efficiency and user experience.</a:t>
            </a:r>
          </a:p>
          <a:p>
            <a:endParaRPr lang="en-IN" sz="2400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D01C03-0B5E-4C3A-1221-E72107AF86A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38026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D96216F-1567-DB0F-C538-74D049B8A0B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83133" y="226502"/>
            <a:ext cx="11260279" cy="5903710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0070C0"/>
                </a:solidFill>
              </a:rPr>
              <a:t>Navigating Lists in ServiceNow</a:t>
            </a:r>
          </a:p>
          <a:p>
            <a:r>
              <a:rPr lang="en-US" b="1" dirty="0"/>
              <a:t>content:</a:t>
            </a:r>
            <a:endParaRPr lang="en-US" dirty="0"/>
          </a:p>
          <a:p>
            <a:r>
              <a:rPr lang="en-US" b="1" dirty="0"/>
              <a:t>List Layout: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Columns:</a:t>
            </a:r>
            <a:r>
              <a:rPr lang="en-US" dirty="0"/>
              <a:t> Display different fields of the records (e.g., Incident Number, Status, Assigned To).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Filters:</a:t>
            </a:r>
            <a:r>
              <a:rPr lang="en-US" dirty="0"/>
              <a:t> Apply conditions to narrow down the list of records (e.g., show only "Open" incidents).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b="1" dirty="0"/>
              <a:t>List Actions: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Sorting:</a:t>
            </a:r>
            <a:r>
              <a:rPr lang="en-US" dirty="0"/>
              <a:t> Click on column headers to sort records.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Pagination:</a:t>
            </a:r>
            <a:r>
              <a:rPr lang="en-US" dirty="0"/>
              <a:t> Navigate through multiple pages of records.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Bulk Actions:</a:t>
            </a:r>
            <a:r>
              <a:rPr lang="en-US" dirty="0"/>
              <a:t> Perform actions on multiple records simultaneously.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b="1" dirty="0"/>
              <a:t>Notes: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Lists are crucial for managing and viewing multiple records at once.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Filters and sorting help users quickly find relevant data.</a:t>
            </a:r>
          </a:p>
          <a:p>
            <a:endParaRPr lang="en-IN" sz="2400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EFE5CD-9113-DFD6-F81B-70C9002CC2F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06976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8008E6E-D619-B219-9F58-5505BE216CE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8065" y="235832"/>
            <a:ext cx="11260279" cy="5987686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0070C0"/>
                </a:solidFill>
              </a:rPr>
              <a:t>Understanding Tables in ServiceNow</a:t>
            </a:r>
          </a:p>
          <a:p>
            <a:r>
              <a:rPr lang="en-US" b="1" dirty="0"/>
              <a:t>Content:</a:t>
            </a:r>
            <a:endParaRPr lang="en-US" dirty="0"/>
          </a:p>
          <a:p>
            <a:r>
              <a:rPr lang="en-US" b="1" dirty="0"/>
              <a:t>Tables: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Definition:</a:t>
            </a:r>
            <a:r>
              <a:rPr lang="en-US" dirty="0"/>
              <a:t> Databases that store records for applications and modules.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Structure:</a:t>
            </a:r>
            <a:r>
              <a:rPr lang="en-US" dirty="0"/>
              <a:t> Includes fields (columns) and records (rows).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Table Relationships: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Parent-Child Relationships:</a:t>
            </a:r>
            <a:r>
              <a:rPr lang="en-US" dirty="0"/>
              <a:t> Tables can have relationships with other tables (e.g., Incident table and Change table).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Reference Fields:</a:t>
            </a:r>
            <a:r>
              <a:rPr lang="en-US" dirty="0"/>
              <a:t> Allow tables to reference records in other tables.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b="1" dirty="0"/>
              <a:t>Notes: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Tables are fundamental to how data is organized and accessed in ServiceNow.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Understanding table relationships helps in creating complex workflows and integrations.</a:t>
            </a:r>
          </a:p>
          <a:p>
            <a:endParaRPr lang="en-IN" sz="2400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16C5A0-B1BA-5D94-8B7F-9F6A46BCB7F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30824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A5A563B-7875-4AE9-C34B-60BE18E9078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83133" y="346046"/>
            <a:ext cx="11260279" cy="5737513"/>
          </a:xfrm>
        </p:spPr>
        <p:txBody>
          <a:bodyPr>
            <a:normAutofit lnSpcReduction="10000"/>
          </a:bodyPr>
          <a:lstStyle/>
          <a:p>
            <a:r>
              <a:rPr lang="en-IN" sz="2400" b="1" dirty="0">
                <a:solidFill>
                  <a:srgbClr val="0070C0"/>
                </a:solidFill>
              </a:rPr>
              <a:t>Service Level Management</a:t>
            </a:r>
          </a:p>
          <a:p>
            <a:r>
              <a:rPr lang="en-US" b="1" dirty="0"/>
              <a:t>Content:</a:t>
            </a:r>
          </a:p>
          <a:p>
            <a:endParaRPr lang="en-US" dirty="0"/>
          </a:p>
          <a:p>
            <a:r>
              <a:rPr lang="en-US" b="1" dirty="0"/>
              <a:t>What is Service Level Management?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Definition:</a:t>
            </a:r>
            <a:r>
              <a:rPr lang="en-US" dirty="0"/>
              <a:t> A process in IT Service Management (ITSM) that ensures IT services are delivered at agreed-upon levels of quality.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Purpose:</a:t>
            </a:r>
            <a:r>
              <a:rPr lang="en-US" dirty="0"/>
              <a:t> To set, manage, and review service level agreements (SLAs) to meet customer expectations and improve service delivery.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b="1" dirty="0"/>
              <a:t>Key Components: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Service Level Agreements (SLAs):</a:t>
            </a:r>
            <a:r>
              <a:rPr lang="en-US" dirty="0"/>
              <a:t> Contracts between the service provider and customers detailing the expected service levels.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Operational Level Agreements (OLAs):</a:t>
            </a:r>
            <a:r>
              <a:rPr lang="en-US" dirty="0"/>
              <a:t> Internal agreements defining the responsibilities of different departments or teams.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Underpinning Contracts (UCs):</a:t>
            </a:r>
            <a:r>
              <a:rPr lang="en-US" dirty="0"/>
              <a:t> Agreements with external vendors supporting the delivery of services.</a:t>
            </a:r>
          </a:p>
          <a:p>
            <a:endParaRPr lang="en-IN" sz="2400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142682-F4C1-1296-F0C6-F404768485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6777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E70DF76-A0C3-B718-1431-3EB155C0C8E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83133" y="448683"/>
            <a:ext cx="11260279" cy="5746844"/>
          </a:xfrm>
        </p:spPr>
        <p:txBody>
          <a:bodyPr/>
          <a:lstStyle/>
          <a:p>
            <a:endParaRPr lang="en-US" sz="2400" b="1" dirty="0">
              <a:solidFill>
                <a:srgbClr val="0070C0"/>
              </a:solidFill>
            </a:endParaRPr>
          </a:p>
          <a:p>
            <a:r>
              <a:rPr lang="en-US" sz="2400" b="1" dirty="0">
                <a:solidFill>
                  <a:srgbClr val="0070C0"/>
                </a:solidFill>
              </a:rPr>
              <a:t>Introduction to ServiceNow</a:t>
            </a:r>
          </a:p>
          <a:p>
            <a:endParaRPr lang="en-US" b="1" dirty="0"/>
          </a:p>
          <a:p>
            <a:r>
              <a:rPr lang="en-US" b="1" dirty="0"/>
              <a:t>What is ServiceNow?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cloud-based platform offering IT service management (ITSM) and other business process management solutions.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Known for automating workflows, improving efficiency, and providing a single system of record.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b="1" dirty="0"/>
              <a:t>History &amp; Evolution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Founded in 2004 by Fred </a:t>
            </a:r>
            <a:r>
              <a:rPr lang="en-US" dirty="0" err="1"/>
              <a:t>Luddy</a:t>
            </a:r>
            <a:r>
              <a:rPr lang="en-US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Evolved from a small ITSM tool to a comprehensive enterprise platform.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20A5B8-1DE8-684F-60A4-98B0C28115B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06020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355B38B-E7FF-0F8A-6B73-06894DAB843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83133" y="420692"/>
            <a:ext cx="11260279" cy="5784165"/>
          </a:xfrm>
        </p:spPr>
        <p:txBody>
          <a:bodyPr>
            <a:normAutofit fontScale="85000" lnSpcReduction="20000"/>
          </a:bodyPr>
          <a:lstStyle/>
          <a:p>
            <a:r>
              <a:rPr lang="en-IN" sz="2400" b="1" dirty="0">
                <a:solidFill>
                  <a:srgbClr val="0070C0"/>
                </a:solidFill>
              </a:rPr>
              <a:t>Managing SLAs in ServiceNow</a:t>
            </a:r>
          </a:p>
          <a:p>
            <a:r>
              <a:rPr lang="en-US" b="1" dirty="0"/>
              <a:t>Content:</a:t>
            </a:r>
            <a:endParaRPr lang="en-US" dirty="0"/>
          </a:p>
          <a:p>
            <a:r>
              <a:rPr lang="en-US" b="1" dirty="0"/>
              <a:t>Creating SLAs: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SLA Definition:</a:t>
            </a:r>
            <a:r>
              <a:rPr lang="en-US" dirty="0"/>
              <a:t> Define SLA conditions based on various factors such as priority, incident type, or request type.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SLA Conditions:</a:t>
            </a:r>
            <a:r>
              <a:rPr lang="en-US" dirty="0"/>
              <a:t> Set conditions for start and stop times, breaches, and escalations.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SLA Policies: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Business Rules:</a:t>
            </a:r>
            <a:r>
              <a:rPr lang="en-US" dirty="0"/>
              <a:t> Create business rules to define when an SLA should start and end, and handle SLA breaches.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Notifications:</a:t>
            </a:r>
            <a:r>
              <a:rPr lang="en-US" dirty="0"/>
              <a:t> Set up notifications to alert stakeholders when SLAs are nearing breach or have been breached.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b="1" dirty="0"/>
              <a:t>SLA Reporting: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Performance Metrics:</a:t>
            </a:r>
            <a:r>
              <a:rPr lang="en-US" dirty="0"/>
              <a:t> Track SLA performance against targets using dashboards and reports.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KPI Tracking:</a:t>
            </a:r>
            <a:r>
              <a:rPr lang="en-US" dirty="0"/>
              <a:t> Measure key performance indicators (KPIs) to evaluate the effectiveness of SLA management.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b="1" dirty="0"/>
              <a:t>Notes: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Proper configuration and monitoring of SLAs ensure that service delivery meets or exceeds agreed-upon standards.</a:t>
            </a:r>
          </a:p>
          <a:p>
            <a:endParaRPr lang="en-IN" sz="2400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5BEB11-F4DF-1BB2-82BA-E88AE2B3879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91302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69F6FAD-D971-01EE-BA4B-05FDE70700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94178" y="355377"/>
            <a:ext cx="11260279" cy="5681529"/>
          </a:xfrm>
        </p:spPr>
        <p:txBody>
          <a:bodyPr>
            <a:normAutofit lnSpcReduction="10000"/>
          </a:bodyPr>
          <a:lstStyle/>
          <a:p>
            <a:r>
              <a:rPr lang="en-IN" sz="2400" b="1" dirty="0">
                <a:solidFill>
                  <a:srgbClr val="0070C0"/>
                </a:solidFill>
              </a:rPr>
              <a:t>Introduction to Email Notification Templates</a:t>
            </a:r>
          </a:p>
          <a:p>
            <a:r>
              <a:rPr lang="en-US" b="1" dirty="0"/>
              <a:t>Content:</a:t>
            </a:r>
            <a:endParaRPr lang="en-US" dirty="0"/>
          </a:p>
          <a:p>
            <a:r>
              <a:rPr lang="en-US" b="1" dirty="0"/>
              <a:t>What are Email Notification Templates?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Definition:</a:t>
            </a:r>
            <a:r>
              <a:rPr lang="en-US" dirty="0"/>
              <a:t> Predefined formats used to standardize and automate email communications in ServiceNow.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Purpose:</a:t>
            </a:r>
            <a:r>
              <a:rPr lang="en-US" dirty="0"/>
              <a:t> Ensure consistent, professional, and effective communication across various notifications such as incident updates, approvals, and alerts.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b="1" dirty="0"/>
              <a:t>Key Features: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Dynamic Content:</a:t>
            </a:r>
            <a:r>
              <a:rPr lang="en-US" dirty="0"/>
              <a:t> Allows inclusion of variable data from ServiceNow records (e.g., incident number, requester name).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Reusable Templates:</a:t>
            </a:r>
            <a:r>
              <a:rPr lang="en-US" dirty="0"/>
              <a:t> Create once and use in multiple notifications for consistency and efficiency.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b="1" dirty="0"/>
              <a:t>Notes: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Templates streamline communication processes and ensure messages are uniform across different types of notifications.</a:t>
            </a:r>
          </a:p>
          <a:p>
            <a:endParaRPr lang="en-IN" sz="2400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FBB8C7-C37C-DFA7-838F-5DDBCD955E2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72652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8F73654-61F0-47C1-53EA-331B8066B8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83133" y="513998"/>
            <a:ext cx="11260279" cy="5569561"/>
          </a:xfrm>
        </p:spPr>
        <p:txBody>
          <a:bodyPr>
            <a:normAutofit fontScale="92500" lnSpcReduction="20000"/>
          </a:bodyPr>
          <a:lstStyle/>
          <a:p>
            <a:r>
              <a:rPr lang="en-US" sz="2600" b="1" dirty="0">
                <a:solidFill>
                  <a:srgbClr val="0070C0"/>
                </a:solidFill>
              </a:rPr>
              <a:t>Introduction to Variables in ServiceNow</a:t>
            </a:r>
            <a:br>
              <a:rPr lang="en-US" sz="2400" b="1" dirty="0">
                <a:solidFill>
                  <a:srgbClr val="0070C0"/>
                </a:solidFill>
              </a:rPr>
            </a:br>
            <a:endParaRPr lang="en-US" sz="2400" b="1" dirty="0">
              <a:solidFill>
                <a:srgbClr val="0070C0"/>
              </a:solidFill>
            </a:endParaRPr>
          </a:p>
          <a:p>
            <a:r>
              <a:rPr lang="en-US" b="1" dirty="0"/>
              <a:t>Content:</a:t>
            </a:r>
            <a:endParaRPr lang="en-US" dirty="0"/>
          </a:p>
          <a:p>
            <a:endParaRPr lang="en-US" b="1" dirty="0"/>
          </a:p>
          <a:p>
            <a:r>
              <a:rPr lang="en-US" b="1" dirty="0"/>
              <a:t>What are Variables?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Definition:</a:t>
            </a:r>
            <a:r>
              <a:rPr lang="en-US" dirty="0"/>
              <a:t> Variables are fields used in forms and catalog items to capture user input or display dynamic data.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Purpose:</a:t>
            </a:r>
            <a:r>
              <a:rPr lang="en-US" dirty="0"/>
              <a:t> Collect and manage user data efficiently in ServiceNow forms, service catalog items, and surveys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b="1" dirty="0"/>
              <a:t>Types of Variables: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Single-Line Text:</a:t>
            </a:r>
            <a:r>
              <a:rPr lang="en-US" dirty="0"/>
              <a:t> For short text inputs.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Multiple-Line Text:</a:t>
            </a:r>
            <a:r>
              <a:rPr lang="en-US" dirty="0"/>
              <a:t> For longer text or comments.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Choice:</a:t>
            </a:r>
            <a:r>
              <a:rPr lang="en-US" dirty="0"/>
              <a:t> Provides a dropdown list of options.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Reference:</a:t>
            </a:r>
            <a:r>
              <a:rPr lang="en-US" dirty="0"/>
              <a:t> Links to records in other tables.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Checkbox, Radio Button, Date/Time, etc.:</a:t>
            </a:r>
            <a:r>
              <a:rPr lang="en-US" dirty="0"/>
              <a:t> Various other input types for different needs.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b="1" dirty="0"/>
              <a:t>Notes: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   Variables are fundamental for collecting user input and customizing forms and catalog items.</a:t>
            </a:r>
          </a:p>
          <a:p>
            <a:endParaRPr lang="en-IN" sz="2400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35B89E-D173-CE22-66F9-FB9A998FDA8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62020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7FB060E-76BA-E04A-20EE-D29135EE495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8234" y="263824"/>
            <a:ext cx="11260279" cy="5838396"/>
          </a:xfrm>
        </p:spPr>
        <p:txBody>
          <a:bodyPr>
            <a:normAutofit fontScale="92500" lnSpcReduction="20000"/>
          </a:bodyPr>
          <a:lstStyle/>
          <a:p>
            <a:r>
              <a:rPr lang="en-US" sz="2600" b="1" dirty="0">
                <a:solidFill>
                  <a:srgbClr val="0070C0"/>
                </a:solidFill>
              </a:rPr>
              <a:t>Introduction to Variable Sets</a:t>
            </a:r>
          </a:p>
          <a:p>
            <a:endParaRPr lang="en-US" dirty="0"/>
          </a:p>
          <a:p>
            <a:r>
              <a:rPr lang="en-US" b="1" dirty="0"/>
              <a:t>Content:</a:t>
            </a:r>
            <a:endParaRPr lang="en-US" dirty="0"/>
          </a:p>
          <a:p>
            <a:endParaRPr lang="en-US" b="1" dirty="0"/>
          </a:p>
          <a:p>
            <a:r>
              <a:rPr lang="en-US" b="1" dirty="0"/>
              <a:t>Definition: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Variable Sets:</a:t>
            </a:r>
            <a:r>
              <a:rPr lang="en-US" dirty="0"/>
              <a:t> Groups of related variables that can be reused across multiple forms or catalog items.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Purpose:</a:t>
            </a:r>
            <a:r>
              <a:rPr lang="en-US" dirty="0"/>
              <a:t> To organize variables logically and promote reuse, making form management easier and more consistent.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b="1" dirty="0"/>
              <a:t>Benefits: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Consistency:</a:t>
            </a:r>
            <a:r>
              <a:rPr lang="en-US" dirty="0"/>
              <a:t> Ensure uniformity in the appearance and behavior of variables across different items.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Efficiency:</a:t>
            </a:r>
            <a:r>
              <a:rPr lang="en-US" dirty="0"/>
              <a:t> Reduce redundancy by reusing the same set of variables in multiple places.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Ease of Maintenance:</a:t>
            </a:r>
            <a:r>
              <a:rPr lang="en-US" dirty="0"/>
              <a:t> Update variables in one place rather than modifying each individual instance.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b="1" dirty="0"/>
              <a:t>Notes: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Using variable sets helps streamline the management of similar or repeated variables, enhancing consistency and reducing effort in form design.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DF733A-C155-EDC8-5E98-13C3E7471A3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30449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B5F2CA-2A85-7BF1-A620-1BCBD2624FD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8065" y="346046"/>
            <a:ext cx="11260279" cy="5700191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Creating and Managing Email Notification Templates</a:t>
            </a:r>
          </a:p>
          <a:p>
            <a:r>
              <a:rPr lang="en-US" b="1" dirty="0"/>
              <a:t>Content:</a:t>
            </a:r>
            <a:endParaRPr lang="en-US" dirty="0"/>
          </a:p>
          <a:p>
            <a:r>
              <a:rPr lang="en-US" b="1" dirty="0"/>
              <a:t>Creating a Template: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Navigate to:</a:t>
            </a:r>
            <a:r>
              <a:rPr lang="en-US" dirty="0"/>
              <a:t> Go to </a:t>
            </a:r>
            <a:r>
              <a:rPr lang="en-US" i="1" dirty="0"/>
              <a:t>System Notification &gt; Email &gt; Notifications</a:t>
            </a:r>
            <a:r>
              <a:rPr lang="en-US" dirty="0"/>
              <a:t> and select </a:t>
            </a:r>
            <a:r>
              <a:rPr lang="en-US" i="1" dirty="0"/>
              <a:t>Email Templates</a:t>
            </a:r>
            <a:r>
              <a:rPr lang="en-US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Define Content:</a:t>
            </a:r>
            <a:r>
              <a:rPr lang="en-US" dirty="0"/>
              <a:t> Use HTML and placeholders to design the email content. Include variables to pull data dynamically from ServiceNow records.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Save and Test:</a:t>
            </a:r>
            <a:r>
              <a:rPr lang="en-US" dirty="0"/>
              <a:t> Save the template and test it to ensure it displays correctly with actual data.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b="1" dirty="0"/>
              <a:t> Managing Templates: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Editing:</a:t>
            </a:r>
            <a:r>
              <a:rPr lang="en-US" dirty="0"/>
              <a:t> Access and modify existing templates as needed.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Version Control:</a:t>
            </a:r>
            <a:r>
              <a:rPr lang="en-US" dirty="0"/>
              <a:t> Track changes and maintain versions to ensure up-to-date content.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Approval Process:</a:t>
            </a:r>
            <a:r>
              <a:rPr lang="en-US" dirty="0"/>
              <a:t> Implement an approval workflow for template changes to maintain quality and consistency.</a:t>
            </a:r>
          </a:p>
          <a:p>
            <a:r>
              <a:rPr lang="en-US" b="1" dirty="0"/>
              <a:t>Notes: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Effective management of templates ensures that they are current and relevant, improving communication accuracy and professionalism.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D92CC9-CD5D-E7A4-6226-73C4CC86878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76663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0068639-DAEF-4534-B232-8D158F04ED1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78F59F-7F70-4D93-A9B7-BB930F8F360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388100"/>
            <a:ext cx="369888" cy="263525"/>
          </a:xfrm>
        </p:spPr>
        <p:txBody>
          <a:bodyPr/>
          <a:lstStyle/>
          <a:p>
            <a:fld id="{0879F475-59B1-4993-848A-C2B683DE9AF5}" type="slidenum">
              <a:rPr lang="en-IN" smtClean="0"/>
              <a:pPr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1408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4AA612D-0F0C-1E75-29ED-A787B2F40C6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6186" y="448683"/>
            <a:ext cx="11260279" cy="5681529"/>
          </a:xfrm>
        </p:spPr>
        <p:txBody>
          <a:bodyPr/>
          <a:lstStyle/>
          <a:p>
            <a:endParaRPr lang="en-US" sz="2400" b="1" dirty="0">
              <a:solidFill>
                <a:srgbClr val="0070C0"/>
              </a:solidFill>
            </a:endParaRPr>
          </a:p>
          <a:p>
            <a:r>
              <a:rPr lang="en-US" sz="2400" b="1" dirty="0">
                <a:solidFill>
                  <a:srgbClr val="0070C0"/>
                </a:solidFill>
              </a:rPr>
              <a:t>Key Features of ServiceNow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1" dirty="0"/>
          </a:p>
          <a:p>
            <a:r>
              <a:rPr lang="en-US" b="1" dirty="0"/>
              <a:t>IT Service Management (ITSM):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Incident Management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Problem Management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Change Management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Request Fulfillment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b="1" dirty="0"/>
              <a:t>IT Operations Management (ITOM):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Event Management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Performance Analytics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Service Mapping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C9B4A6-9994-3747-FDB0-75916A9934D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2830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5E2B14-8532-A3E2-B945-D16767368F7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4</a:t>
            </a:fld>
            <a:endParaRPr lang="en-IN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0894DB4-D393-C66C-18B2-5F83E75174CE}"/>
              </a:ext>
            </a:extLst>
          </p:cNvPr>
          <p:cNvSpPr>
            <a:spLocks noGrp="1" noChangeArrowheads="1"/>
          </p:cNvSpPr>
          <p:nvPr>
            <p:ph type="body" sz="quarter" idx="14"/>
          </p:nvPr>
        </p:nvSpPr>
        <p:spPr bwMode="auto">
          <a:xfrm>
            <a:off x="593725" y="989838"/>
            <a:ext cx="4685898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Business Management (ITBM):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Project Portfolio Management (PPM)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Financial Management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Demand Management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Human Resources (HR) Service Delivery: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Case Management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Employee Self-Service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Customer Service Management (CSM):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Case Management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Knowledge Management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4568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D18B51F-B28D-5DDB-32A5-277B1D1F24C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5860" y="217171"/>
            <a:ext cx="11260279" cy="5931702"/>
          </a:xfrm>
        </p:spPr>
        <p:txBody>
          <a:bodyPr/>
          <a:lstStyle/>
          <a:p>
            <a:r>
              <a:rPr lang="en-US" sz="2400" b="1" dirty="0">
                <a:solidFill>
                  <a:srgbClr val="0070C0"/>
                </a:solidFill>
              </a:rPr>
              <a:t>ServiceNow Architecture</a:t>
            </a:r>
          </a:p>
          <a:p>
            <a:endParaRPr lang="en-US" sz="2400" b="1" dirty="0">
              <a:solidFill>
                <a:srgbClr val="0070C0"/>
              </a:solidFill>
            </a:endParaRPr>
          </a:p>
          <a:p>
            <a:r>
              <a:rPr lang="en-US" b="1" dirty="0"/>
              <a:t>Overview of Architecture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Cloud-based platform.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Multi-instance architecture ensures data separation and security.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Integration with other systems through REST and SOAP APIs.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b="1" dirty="0"/>
              <a:t>Components: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Database:</a:t>
            </a:r>
            <a:r>
              <a:rPr lang="en-US" dirty="0"/>
              <a:t> Stores all the records and configurations.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Application Server:</a:t>
            </a:r>
            <a:r>
              <a:rPr lang="en-US" dirty="0"/>
              <a:t> Processes requests and handles business logic.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User Interface (UI):</a:t>
            </a:r>
            <a:r>
              <a:rPr lang="en-US" dirty="0"/>
              <a:t> Web-based interface for user interaction.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43D206-76F2-5CCE-D346-2781F965E43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5755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8421C79-718B-ADF4-D977-26414C307FA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8065" y="346046"/>
            <a:ext cx="11260279" cy="5914795"/>
          </a:xfrm>
        </p:spPr>
        <p:txBody>
          <a:bodyPr>
            <a:normAutofit lnSpcReduction="10000"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Core Modules in ServiceNow</a:t>
            </a:r>
          </a:p>
          <a:p>
            <a:endParaRPr lang="en-US" sz="2400" b="1" dirty="0">
              <a:solidFill>
                <a:srgbClr val="0070C0"/>
              </a:solidFill>
            </a:endParaRPr>
          </a:p>
          <a:p>
            <a:r>
              <a:rPr lang="en-US" b="1" dirty="0"/>
              <a:t>Incident Management: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Handles unplanned interruptions or reductions in service quality.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Workflow includes ticket creation, assignment, resolution, and closure.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b="1" dirty="0"/>
              <a:t>Change Management: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Manages changes to IT infrastructure with minimal disruption.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Involves change requests, assessments, approvals, and implementations.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b="1" dirty="0"/>
              <a:t>Configuration Management Database (CMDB):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Central repository of information related to all IT assets and configurations.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Provides visibility into infrastructure and services.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b="1" dirty="0"/>
              <a:t>Service Catalog: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Provides a user-friendly interface for requesting IT services and items.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Includes request fulfillment workflows and approvals.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71E499-E4DE-9EF0-7933-7CBFD9EA9C3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4626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6B57AA-42A9-CF93-4A65-E928CBD5A97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83133" y="420691"/>
            <a:ext cx="11260279" cy="5756174"/>
          </a:xfrm>
        </p:spPr>
        <p:txBody>
          <a:bodyPr/>
          <a:lstStyle/>
          <a:p>
            <a:r>
              <a:rPr lang="en-US" sz="2400" b="1" dirty="0">
                <a:solidFill>
                  <a:srgbClr val="0070C0"/>
                </a:solidFill>
              </a:rPr>
              <a:t>ServiceNow Workflow &amp; Automation</a:t>
            </a:r>
          </a:p>
          <a:p>
            <a:endParaRPr lang="en-US" sz="2400" b="1" dirty="0">
              <a:solidFill>
                <a:srgbClr val="0070C0"/>
              </a:solidFill>
            </a:endParaRPr>
          </a:p>
          <a:p>
            <a:r>
              <a:rPr lang="en-US" b="1" dirty="0"/>
              <a:t>Workflow Designer: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Drag-and-drop interface for creating workflows.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Automates tasks and processes without coding.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b="1" dirty="0"/>
              <a:t>Business Rules: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Server-side scripts that execute when records are created, updated, or deleted.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Used to enforce data integrity and automate processes.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b="1" dirty="0"/>
              <a:t>ServiceNow Orchestration: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Automates complex, multi-system tasks.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Integrates with external systems and applications.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E9E641-2C20-B3E0-28F8-131BCF7585A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2953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53C759E-2762-92D6-405A-EC068EC570D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94177" y="430022"/>
            <a:ext cx="11260279" cy="5597554"/>
          </a:xfrm>
        </p:spPr>
        <p:txBody>
          <a:bodyPr/>
          <a:lstStyle/>
          <a:p>
            <a:r>
              <a:rPr lang="en-US" sz="2400" b="1" dirty="0">
                <a:solidFill>
                  <a:srgbClr val="0070C0"/>
                </a:solidFill>
              </a:rPr>
              <a:t>Customization &amp; Configuration</a:t>
            </a:r>
          </a:p>
          <a:p>
            <a:endParaRPr lang="en-US" sz="2400" b="1" dirty="0">
              <a:solidFill>
                <a:srgbClr val="0070C0"/>
              </a:solidFill>
            </a:endParaRPr>
          </a:p>
          <a:p>
            <a:r>
              <a:rPr lang="en-US" b="1" dirty="0"/>
              <a:t>Custom Applications: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Create custom applications using ServiceNow Studio.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Includes forms, tables, and workflows tailored to business needs.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b="1" dirty="0"/>
              <a:t>UI Customization: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Modify the user interface with form layouts, views, and dashboards.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Utilize Service Portal for a modern, user-friendly interface.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b="1" dirty="0"/>
              <a:t>Integration Capabilities: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Integrate with third-party applications and systems using REST and SOAP APIs.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Pre-built connectors for popular systems.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6DDB56-5257-28BC-62A4-15ADB6A89E9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9670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07BFF22-CF91-32E1-7730-08E255DB550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8065" y="374038"/>
            <a:ext cx="11260279" cy="5588223"/>
          </a:xfrm>
        </p:spPr>
        <p:txBody>
          <a:bodyPr/>
          <a:lstStyle/>
          <a:p>
            <a:endParaRPr lang="en-US" b="1" dirty="0"/>
          </a:p>
          <a:p>
            <a:endParaRPr lang="en-US" b="1" dirty="0"/>
          </a:p>
          <a:p>
            <a:r>
              <a:rPr lang="en-US" sz="2400" b="1" dirty="0">
                <a:solidFill>
                  <a:srgbClr val="0070C0"/>
                </a:solidFill>
              </a:rPr>
              <a:t>Reporting &amp; Analytics</a:t>
            </a:r>
          </a:p>
          <a:p>
            <a:endParaRPr lang="en-US" b="1" dirty="0">
              <a:solidFill>
                <a:srgbClr val="0070C0"/>
              </a:solidFill>
            </a:endParaRPr>
          </a:p>
          <a:p>
            <a:r>
              <a:rPr lang="en-US" b="1" dirty="0"/>
              <a:t>Performance Analytics: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Provides real-time insights and trend analysis.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Create custom reports, dashboards, and performance indicators.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b="1" dirty="0"/>
              <a:t>Reporting Tools: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Create ad-hoc reports using report builder.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Schedule and automate report generation and distribution.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C4BF73-C523-96C3-B588-BAFD29F2751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734537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1_Office Theme">
  <a:themeElements>
    <a:clrScheme name="Custom 24">
      <a:dk1>
        <a:sysClr val="windowText" lastClr="000000"/>
      </a:dk1>
      <a:lt1>
        <a:sysClr val="window" lastClr="FFFFFF"/>
      </a:lt1>
      <a:dk2>
        <a:srgbClr val="2E4552"/>
      </a:dk2>
      <a:lt2>
        <a:srgbClr val="E7E6E6"/>
      </a:lt2>
      <a:accent1>
        <a:srgbClr val="FF6600"/>
      </a:accent1>
      <a:accent2>
        <a:srgbClr val="F78E47"/>
      </a:accent2>
      <a:accent3>
        <a:srgbClr val="FEA655"/>
      </a:accent3>
      <a:accent4>
        <a:srgbClr val="F8CBAD"/>
      </a:accent4>
      <a:accent5>
        <a:srgbClr val="767171"/>
      </a:accent5>
      <a:accent6>
        <a:srgbClr val="404040"/>
      </a:accent6>
      <a:hlink>
        <a:srgbClr val="FF6600"/>
      </a:hlink>
      <a:folHlink>
        <a:srgbClr val="909473"/>
      </a:folHlink>
    </a:clrScheme>
    <a:fontScheme name="Custom 30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BR_Jan 22_v1" id="{81372DDE-F7B0-48FF-9B2F-B6CAFBCFBF6C}" vid="{94CDC6AE-3EAC-4308-B00B-01C302E9C12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2DD39DAD7772647B41C8FE861EEA391" ma:contentTypeVersion="15" ma:contentTypeDescription="Create a new document." ma:contentTypeScope="" ma:versionID="8360c95a2f62bf75c1caa6825518678e">
  <xsd:schema xmlns:xsd="http://www.w3.org/2001/XMLSchema" xmlns:xs="http://www.w3.org/2001/XMLSchema" xmlns:p="http://schemas.microsoft.com/office/2006/metadata/properties" xmlns:ns3="68319706-930a-435e-b76e-f1bb4b3746a4" xmlns:ns4="98c4397e-77a1-4be1-bada-f3fa4bdd655c" targetNamespace="http://schemas.microsoft.com/office/2006/metadata/properties" ma:root="true" ma:fieldsID="84775e9745987ca7bb9d40a825b219ad" ns3:_="" ns4:_="">
    <xsd:import namespace="68319706-930a-435e-b76e-f1bb4b3746a4"/>
    <xsd:import namespace="98c4397e-77a1-4be1-bada-f3fa4bdd655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LengthInSeconds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  <xsd:element ref="ns4:_activity" minOccurs="0"/>
                <xsd:element ref="ns4:MediaServiceObjectDetectorVersions" minOccurs="0"/>
                <xsd:element ref="ns4:MediaServiceSystemTags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319706-930a-435e-b76e-f1bb4b3746a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c4397e-77a1-4be1-bada-f3fa4bdd655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internalName="MediaServiceDateTaken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_activity" ma:index="19" nillable="true" ma:displayName="_activity" ma:hidden="true" ma:internalName="_activity">
      <xsd:simpleType>
        <xsd:restriction base="dms:Note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1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8c4397e-77a1-4be1-bada-f3fa4bdd655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21205A4-BB8A-4316-BDD9-077E49E564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8319706-930a-435e-b76e-f1bb4b3746a4"/>
    <ds:schemaRef ds:uri="98c4397e-77a1-4be1-bada-f3fa4bdd655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8CC0D78-2BF2-438E-9FC7-FFC8AB5E6204}">
  <ds:schemaRefs>
    <ds:schemaRef ds:uri="http://purl.org/dc/elements/1.1/"/>
    <ds:schemaRef ds:uri="68319706-930a-435e-b76e-f1bb4b3746a4"/>
    <ds:schemaRef ds:uri="98c4397e-77a1-4be1-bada-f3fa4bdd655c"/>
    <ds:schemaRef ds:uri="http://www.w3.org/XML/1998/namespace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D7500125-760C-4DA8-83C8-ACF4A641C9D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3684</TotalTime>
  <Words>2087</Words>
  <Application>Microsoft Office PowerPoint</Application>
  <PresentationFormat>Widescreen</PresentationFormat>
  <Paragraphs>345</Paragraphs>
  <Slides>25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1_Office Theme</vt:lpstr>
      <vt:lpstr>think-cell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Poornima Sivakumar [UNext]</dc:creator>
  <cp:lastModifiedBy>Yamarapu David Prabhakar</cp:lastModifiedBy>
  <cp:revision>31</cp:revision>
  <dcterms:created xsi:type="dcterms:W3CDTF">2023-04-07T11:31:48Z</dcterms:created>
  <dcterms:modified xsi:type="dcterms:W3CDTF">2024-07-30T10:37:03Z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0x01010012DD39DAD7772647B41C8FE861EEA391</vt:lpwstr>
  </property>
</Properties>
</file>