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1047"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dirty="0"/>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96028"/>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just"/>
            <a:r>
              <a:rPr lang="en-US" sz="1200" dirty="0"/>
              <a:t>The data and analysis is to reveal useful customer insights which could be help </a:t>
            </a:r>
            <a:r>
              <a:rPr lang="en-US" sz="1200" dirty="0" err="1"/>
              <a:t>optimise</a:t>
            </a:r>
            <a:r>
              <a:rPr lang="en-US" sz="1200" dirty="0"/>
              <a:t> resource allocation for targeted marketing, therefore to improve performance by focusing on high value customer. </a:t>
            </a:r>
            <a:endParaRPr sz="1200" dirty="0"/>
          </a:p>
        </p:txBody>
      </p:sp>
      <p:sp>
        <p:nvSpPr>
          <p:cNvPr id="124" name="Shape 73"/>
          <p:cNvSpPr/>
          <p:nvPr/>
        </p:nvSpPr>
        <p:spPr>
          <a:xfrm>
            <a:off x="164550" y="1990115"/>
            <a:ext cx="4840257" cy="229495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lgn="just">
              <a:buFont typeface="Arial" panose="020B0604020202020204" pitchFamily="34" charset="0"/>
              <a:buChar char="•"/>
            </a:pPr>
            <a:r>
              <a:rPr lang="en-US" sz="1200" dirty="0"/>
              <a:t>Examining ways to boost business by analyzing their customer dataset to determine customer trends and behavior. </a:t>
            </a:r>
          </a:p>
          <a:p>
            <a:pPr marL="285750" indent="-285750" algn="just">
              <a:buFont typeface="Arial" panose="020B0604020202020204" pitchFamily="34" charset="0"/>
              <a:buChar char="•"/>
            </a:pPr>
            <a:r>
              <a:rPr lang="en-US" sz="1200" dirty="0"/>
              <a:t>Using the existing 3 datasets (customer demographic, customer address and transactions as labelled dataset), and the new customer as target to drive the most value for the generation. </a:t>
            </a:r>
          </a:p>
          <a:p>
            <a:pPr marL="285750" indent="-285750" algn="just">
              <a:buFont typeface="Arial" panose="020B0604020202020204" pitchFamily="34" charset="0"/>
              <a:buChar char="•"/>
            </a:pPr>
            <a:r>
              <a:rPr lang="en-US" sz="1200" dirty="0"/>
              <a:t>Phases for a detailed approach in completing the analysis include Data Exploration, Model Development and Interpretation. </a:t>
            </a:r>
            <a:endParaRPr sz="1200" dirty="0"/>
          </a:p>
        </p:txBody>
      </p:sp>
      <p:grpSp>
        <p:nvGrpSpPr>
          <p:cNvPr id="127" name="Shape 74"/>
          <p:cNvGrpSpPr/>
          <p:nvPr/>
        </p:nvGrpSpPr>
        <p:grpSpPr>
          <a:xfrm>
            <a:off x="5138273" y="2194549"/>
            <a:ext cx="3800702" cy="2649302"/>
            <a:chOff x="0" y="0"/>
            <a:chExt cx="3800700" cy="2649300"/>
          </a:xfrm>
        </p:grpSpPr>
        <p:sp>
          <p:nvSpPr>
            <p:cNvPr id="125"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26"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026" name="Picture 2" descr="python - Sklearn training data and test data is not same size - Stack  Overflow">
            <a:extLst>
              <a:ext uri="{FF2B5EF4-FFF2-40B4-BE49-F238E27FC236}">
                <a16:creationId xmlns:a16="http://schemas.microsoft.com/office/drawing/2014/main" id="{BF58C05B-F9F2-6EE8-720B-59BFFC4ED9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1736" y="2399271"/>
            <a:ext cx="3533775" cy="2019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681656" cy="59602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sz="1200" dirty="0"/>
              <a:t>This is to visualize and statistically summarize and analyze a dataset to gain a better understanding of its key characteristics, uncover patterns, identify anomalies, and generate insights. </a:t>
            </a:r>
            <a:endParaRPr sz="1200" dirty="0"/>
          </a:p>
        </p:txBody>
      </p:sp>
      <p:sp>
        <p:nvSpPr>
          <p:cNvPr id="133" name="Shape 82"/>
          <p:cNvSpPr/>
          <p:nvPr/>
        </p:nvSpPr>
        <p:spPr>
          <a:xfrm>
            <a:off x="205025" y="2270409"/>
            <a:ext cx="4610509" cy="225186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sz="1200" dirty="0"/>
              <a:t>It's an essential part of data analysis to make informed decisions about how to proceed with their analysis, what methods to use, and what insights to prioritize.</a:t>
            </a:r>
          </a:p>
          <a:p>
            <a:pPr algn="just">
              <a:spcBef>
                <a:spcPts val="0"/>
              </a:spcBef>
              <a:spcAft>
                <a:spcPts val="0"/>
              </a:spcAft>
            </a:pPr>
            <a:r>
              <a:rPr lang="en-US" sz="1200" dirty="0">
                <a:solidFill>
                  <a:srgbClr val="0E101A"/>
                </a:solidFill>
                <a:effectLst/>
              </a:rPr>
              <a:t>key activities in the phase includes. </a:t>
            </a:r>
          </a:p>
          <a:p>
            <a:pPr algn="just">
              <a:spcBef>
                <a:spcPts val="0"/>
              </a:spcBef>
              <a:spcAft>
                <a:spcPts val="0"/>
              </a:spcAft>
            </a:pPr>
            <a:endParaRPr lang="en-US" sz="1200" dirty="0">
              <a:solidFill>
                <a:srgbClr val="0E101A"/>
              </a:solidFill>
              <a:effectLst/>
            </a:endParaRPr>
          </a:p>
          <a:p>
            <a:pPr marL="114300" lvl="1" algn="just">
              <a:buFont typeface="Arial" panose="020B0604020202020204" pitchFamily="34" charset="0"/>
              <a:buChar char="•"/>
            </a:pPr>
            <a:r>
              <a:rPr lang="en-US" sz="1200" dirty="0">
                <a:solidFill>
                  <a:srgbClr val="0E101A"/>
                </a:solidFill>
                <a:effectLst/>
              </a:rPr>
              <a:t>Data Cleaning and Preprocessing</a:t>
            </a:r>
          </a:p>
          <a:p>
            <a:pPr marL="114300" algn="just">
              <a:spcBef>
                <a:spcPts val="0"/>
              </a:spcBef>
              <a:spcAft>
                <a:spcPts val="0"/>
              </a:spcAft>
              <a:buFont typeface="Arial" panose="020B0604020202020204" pitchFamily="34" charset="0"/>
              <a:buChar char="•"/>
            </a:pPr>
            <a:r>
              <a:rPr lang="en-US" sz="1200" dirty="0">
                <a:solidFill>
                  <a:srgbClr val="0E101A"/>
                </a:solidFill>
                <a:effectLst/>
              </a:rPr>
              <a:t>data quality. </a:t>
            </a:r>
          </a:p>
          <a:p>
            <a:pPr marL="114300" algn="just">
              <a:spcBef>
                <a:spcPts val="0"/>
              </a:spcBef>
              <a:spcAft>
                <a:spcPts val="0"/>
              </a:spcAft>
              <a:buFont typeface="Arial" panose="020B0604020202020204" pitchFamily="34" charset="0"/>
              <a:buChar char="•"/>
            </a:pPr>
            <a:r>
              <a:rPr lang="en-US" sz="1200" dirty="0">
                <a:solidFill>
                  <a:srgbClr val="0E101A"/>
                </a:solidFill>
                <a:effectLst/>
              </a:rPr>
              <a:t>Descriptive Statistics</a:t>
            </a:r>
          </a:p>
          <a:p>
            <a:pPr marL="114300" algn="just">
              <a:spcBef>
                <a:spcPts val="0"/>
              </a:spcBef>
              <a:spcAft>
                <a:spcPts val="0"/>
              </a:spcAft>
              <a:buFont typeface="Arial" panose="020B0604020202020204" pitchFamily="34" charset="0"/>
              <a:buChar char="•"/>
            </a:pPr>
            <a:r>
              <a:rPr lang="en-US" sz="1200" dirty="0">
                <a:solidFill>
                  <a:srgbClr val="0E101A"/>
                </a:solidFill>
                <a:effectLst/>
              </a:rPr>
              <a:t>Data Visualization</a:t>
            </a:r>
          </a:p>
          <a:p>
            <a:pPr algn="just"/>
            <a:endParaRPr sz="1200" dirty="0"/>
          </a:p>
        </p:txBody>
      </p:sp>
      <p:sp>
        <p:nvSpPr>
          <p:cNvPr id="134" name="Rectangle"/>
          <p:cNvSpPr/>
          <p:nvPr/>
        </p:nvSpPr>
        <p:spPr>
          <a:xfrm>
            <a:off x="4969973" y="2164723"/>
            <a:ext cx="3800704" cy="2649304"/>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37" name="Note: The data and information in this document is reflective of a hypothetical situation and client. This document is to be used for KPMG Virtual Internship purposes only."/>
          <p:cNvSpPr/>
          <p:nvPr/>
        </p:nvSpPr>
        <p:spPr>
          <a:xfrm>
            <a:off x="300" y="-4636"/>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050" name="Picture 2" descr="What is Data Exploration? Why It Matters &amp; Best Practices">
            <a:extLst>
              <a:ext uri="{FF2B5EF4-FFF2-40B4-BE49-F238E27FC236}">
                <a16:creationId xmlns:a16="http://schemas.microsoft.com/office/drawing/2014/main" id="{9F7ADCA8-9FFC-8EB7-A726-DC0E0C1E1F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7122" y="2398686"/>
            <a:ext cx="3564823" cy="19953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80839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200" dirty="0"/>
              <a:t>This is essential phase in analysis to build and train predictive models using the cleaned and preprocessed data. and it requires careful planning, experimentation, and validation to ensure that the chosen model meets the objectives and performs well on new data.</a:t>
            </a:r>
            <a:endParaRPr sz="1200" dirty="0"/>
          </a:p>
        </p:txBody>
      </p:sp>
      <p:sp>
        <p:nvSpPr>
          <p:cNvPr id="142" name="Shape 91"/>
          <p:cNvSpPr/>
          <p:nvPr/>
        </p:nvSpPr>
        <p:spPr>
          <a:xfrm>
            <a:off x="409574" y="2470368"/>
            <a:ext cx="4134600" cy="102076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sz="1200" dirty="0"/>
              <a:t>key activities in this phase, includes </a:t>
            </a:r>
          </a:p>
          <a:p>
            <a:pPr marL="342900" indent="-114300">
              <a:buFont typeface="Arial" panose="020B0604020202020204" pitchFamily="34" charset="0"/>
              <a:buChar char="•"/>
            </a:pPr>
            <a:r>
              <a:rPr lang="en-US" sz="1200" dirty="0"/>
              <a:t>model selection, </a:t>
            </a:r>
          </a:p>
          <a:p>
            <a:pPr marL="342900" indent="-114300">
              <a:buFont typeface="Arial" panose="020B0604020202020204" pitchFamily="34" charset="0"/>
              <a:buChar char="•"/>
            </a:pPr>
            <a:r>
              <a:rPr lang="en-US" sz="1200" dirty="0"/>
              <a:t>feature engineering, and </a:t>
            </a:r>
          </a:p>
          <a:p>
            <a:pPr marL="342900" indent="-114300">
              <a:buFont typeface="Arial" panose="020B0604020202020204" pitchFamily="34" charset="0"/>
              <a:buChar char="•"/>
            </a:pPr>
            <a:r>
              <a:rPr lang="en-US" sz="1200" dirty="0"/>
              <a:t>model training/validation.</a:t>
            </a:r>
            <a:endParaRPr sz="1200" dirty="0"/>
          </a:p>
        </p:txBody>
      </p:sp>
      <p:sp>
        <p:nvSpPr>
          <p:cNvPr id="143" name="Rectangle"/>
          <p:cNvSpPr/>
          <p:nvPr/>
        </p:nvSpPr>
        <p:spPr>
          <a:xfrm>
            <a:off x="4933722" y="2217955"/>
            <a:ext cx="3800704" cy="2649304"/>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076" name="Picture 4" descr="pymltoolkit · PyPI">
            <a:extLst>
              <a:ext uri="{FF2B5EF4-FFF2-40B4-BE49-F238E27FC236}">
                <a16:creationId xmlns:a16="http://schemas.microsoft.com/office/drawing/2014/main" id="{5CD4E81A-DF37-DCEA-051C-F5F4010A6D9B}"/>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4162" t="26636" r="29740" b="12141"/>
          <a:stretch/>
        </p:blipFill>
        <p:spPr bwMode="auto">
          <a:xfrm>
            <a:off x="5175536" y="2671069"/>
            <a:ext cx="3317075" cy="1743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114017"/>
            <a:ext cx="8565600" cy="80839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200" dirty="0"/>
              <a:t>This is a crucial aspect of the analysis process that involves understanding and explaining the results and predictions generated by a trained model. And provides insights on how and why the model makes specific decisions or predictions. </a:t>
            </a:r>
            <a:endParaRPr sz="1200" dirty="0"/>
          </a:p>
        </p:txBody>
      </p:sp>
      <p:sp>
        <p:nvSpPr>
          <p:cNvPr id="151" name="Shape 100"/>
          <p:cNvSpPr/>
          <p:nvPr/>
        </p:nvSpPr>
        <p:spPr>
          <a:xfrm>
            <a:off x="437400" y="2061370"/>
            <a:ext cx="4134600" cy="102076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a:spcBef>
                <a:spcPts val="0"/>
              </a:spcBef>
              <a:spcAft>
                <a:spcPts val="0"/>
              </a:spcAft>
            </a:pPr>
            <a:r>
              <a:rPr lang="en-US" sz="1200" dirty="0">
                <a:solidFill>
                  <a:srgbClr val="0E101A"/>
                </a:solidFill>
                <a:effectLst/>
              </a:rPr>
              <a:t>key activities in this phase includes</a:t>
            </a:r>
          </a:p>
          <a:p>
            <a:pPr marL="171450">
              <a:spcBef>
                <a:spcPts val="0"/>
              </a:spcBef>
              <a:spcAft>
                <a:spcPts val="0"/>
              </a:spcAft>
              <a:buFont typeface="Arial" panose="020B0604020202020204" pitchFamily="34" charset="0"/>
              <a:buChar char="•"/>
            </a:pPr>
            <a:r>
              <a:rPr lang="en-US" sz="1200" dirty="0">
                <a:solidFill>
                  <a:srgbClr val="0E101A"/>
                </a:solidFill>
                <a:effectLst/>
              </a:rPr>
              <a:t>Feature Importance Analysis</a:t>
            </a:r>
          </a:p>
          <a:p>
            <a:pPr marL="171450">
              <a:spcBef>
                <a:spcPts val="0"/>
              </a:spcBef>
              <a:spcAft>
                <a:spcPts val="0"/>
              </a:spcAft>
              <a:buFont typeface="Arial" panose="020B0604020202020204" pitchFamily="34" charset="0"/>
              <a:buChar char="•"/>
            </a:pPr>
            <a:r>
              <a:rPr lang="en-US" sz="1200" dirty="0">
                <a:solidFill>
                  <a:srgbClr val="0E101A"/>
                </a:solidFill>
                <a:effectLst/>
              </a:rPr>
              <a:t>Model Insights</a:t>
            </a:r>
          </a:p>
          <a:p>
            <a:pPr marL="171450">
              <a:spcBef>
                <a:spcPts val="0"/>
              </a:spcBef>
              <a:spcAft>
                <a:spcPts val="0"/>
              </a:spcAft>
              <a:buFont typeface="Arial" panose="020B0604020202020204" pitchFamily="34" charset="0"/>
              <a:buChar char="•"/>
            </a:pPr>
            <a:r>
              <a:rPr lang="en-US" sz="1200" dirty="0">
                <a:solidFill>
                  <a:srgbClr val="0E101A"/>
                </a:solidFill>
                <a:effectLst/>
              </a:rPr>
              <a:t>Business Recommendations</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098" name="Picture 2" descr="What Is Regression Analysis? Types, Importance, and Benefits">
            <a:extLst>
              <a:ext uri="{FF2B5EF4-FFF2-40B4-BE49-F238E27FC236}">
                <a16:creationId xmlns:a16="http://schemas.microsoft.com/office/drawing/2014/main" id="{ECCB368B-A0FE-07E5-6172-B643022761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8831" y="2156671"/>
            <a:ext cx="3672244" cy="21288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5" y="1083299"/>
            <a:ext cx="8565600" cy="92008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t>This is an optional slide where you may place any supporting items.</a:t>
            </a:r>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615</Words>
  <Application>Microsoft Office PowerPoint</Application>
  <PresentationFormat>On-screen Show (16:9)</PresentationFormat>
  <Paragraphs>46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Msolabs</dc:creator>
  <cp:lastModifiedBy>USER</cp:lastModifiedBy>
  <cp:revision>1</cp:revision>
  <dcterms:modified xsi:type="dcterms:W3CDTF">2023-09-18T00:32:13Z</dcterms:modified>
</cp:coreProperties>
</file>