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Bold" panose="00000800000000000000" charset="0"/>
      <p:regular r:id="rId20"/>
    </p:embeddedFont>
    <p:embeddedFont>
      <p:font typeface="Barlow Medium" panose="00000600000000000000" pitchFamily="2" charset="0"/>
      <p:regular r:id="rId21"/>
      <p:italic r:id="rId22"/>
    </p:embeddedFont>
    <p:embeddedFont>
      <p:font typeface="Barlow Semi-Bold" panose="020B0604020202020204" charset="0"/>
      <p:regular r:id="rId23"/>
    </p:embeddedFont>
    <p:embeddedFont>
      <p:font typeface="Canva Sans" panose="020B0604020202020204" charset="0"/>
      <p:regular r:id="rId24"/>
    </p:embeddedFont>
    <p:embeddedFont>
      <p:font typeface="Canva Sans Bold" panose="020B0604020202020204" charset="0"/>
      <p:regular r:id="rId25"/>
    </p:embeddedFont>
    <p:embeddedFont>
      <p:font typeface="Garet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4" d="100"/>
          <a:sy n="24" d="100"/>
        </p:scale>
        <p:origin x="1206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hyperlink" Target="mailto:keithnyambeki03@gmail.com" TargetMode="External"/><Relationship Id="rId10" Type="http://schemas.openxmlformats.org/officeDocument/2006/relationships/image" Target="../media/image22.png"/><Relationship Id="rId4" Type="http://schemas.openxmlformats.org/officeDocument/2006/relationships/hyperlink" Target="mailto:lucymmwangi260@gmail.com" TargetMode="External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B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757" y="0"/>
            <a:ext cx="9601200" cy="11544300"/>
          </a:xfrm>
          <a:custGeom>
            <a:avLst/>
            <a:gdLst/>
            <a:ahLst/>
            <a:cxnLst/>
            <a:rect l="l" t="t" r="r" b="b"/>
            <a:pathLst>
              <a:path w="9601200" h="115443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b="-1008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3663" y="143884"/>
            <a:ext cx="1837509" cy="1837509"/>
          </a:xfrm>
          <a:custGeom>
            <a:avLst/>
            <a:gdLst/>
            <a:ahLst/>
            <a:cxnLst/>
            <a:rect l="l" t="t" r="r" b="b"/>
            <a:pathLst>
              <a:path w="1837509" h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016697"/>
            <a:ext cx="6994911" cy="105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endParaRPr lang="en-US" sz="11199" b="1" dirty="0">
              <a:solidFill>
                <a:srgbClr val="083169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9257" y="9576600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CD0AD-1DA1-9234-3EC9-50D2E395D287}"/>
              </a:ext>
            </a:extLst>
          </p:cNvPr>
          <p:cNvSpPr txBox="1"/>
          <p:nvPr/>
        </p:nvSpPr>
        <p:spPr>
          <a:xfrm>
            <a:off x="2160645" y="3647365"/>
            <a:ext cx="122878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/>
              <a:t>HerJourney</a:t>
            </a:r>
            <a:endParaRPr lang="en-US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A9F2A-26BB-24DF-93B7-0E9862B3C1A4}"/>
              </a:ext>
            </a:extLst>
          </p:cNvPr>
          <p:cNvSpPr txBox="1"/>
          <p:nvPr/>
        </p:nvSpPr>
        <p:spPr>
          <a:xfrm>
            <a:off x="1752600" y="5042242"/>
            <a:ext cx="1196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by step with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F2DFA-8E7D-F221-567E-0D8A30844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86" y="1227255"/>
            <a:ext cx="11827314" cy="6635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04334" y="2589223"/>
            <a:ext cx="11683751" cy="306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/>
              <a:t>- Collaborations with hospitals and clinics</a:t>
            </a:r>
          </a:p>
          <a:p>
            <a:r>
              <a:rPr lang="en-US" sz="3200" dirty="0"/>
              <a:t>- Social media campaigns</a:t>
            </a:r>
          </a:p>
          <a:p>
            <a:r>
              <a:rPr lang="en-US" sz="3200" dirty="0"/>
              <a:t>- Influencer partnerships</a:t>
            </a:r>
          </a:p>
          <a:p>
            <a:r>
              <a:rPr lang="en-US" sz="3200" dirty="0"/>
              <a:t>- Community outreach programs</a:t>
            </a:r>
          </a:p>
          <a:p>
            <a:pPr algn="l">
              <a:lnSpc>
                <a:spcPts val="4372"/>
              </a:lnSpc>
            </a:pPr>
            <a:endParaRPr lang="en-US" sz="3123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123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Go To Market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61963" y="5588566"/>
            <a:ext cx="11683751" cy="1106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Social Impact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CCD1A00-39B2-AFA8-D73E-6E65B6B0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286" y="2138354"/>
            <a:ext cx="12945314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3: Good Health and Well-Being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maternal health by providing timely guidance and reminders during pregnancy.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5: Gender Equality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women with access to digital health resources and support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10: Reduced Inequalities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Bridging healthcare gaps for women in underserved and rural communities.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9: Industry, Innovation, and Infrastructure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mobile technology to deliver accessible, scalable, and innovative health solutions.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5012" y="2354338"/>
            <a:ext cx="14180848" cy="761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We are seeking $50,000 in seed funding.</a:t>
            </a:r>
          </a:p>
          <a:p>
            <a:pPr algn="l">
              <a:lnSpc>
                <a:spcPts val="6549"/>
              </a:lnSpc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 of Funds:</a:t>
            </a: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40% for product development and technical upgrades.</a:t>
            </a: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30% for marketing and outreach to patients, caregivers, and healthcare providers.</a:t>
            </a: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20% for partnerships with hospitals and maternity </a:t>
            </a:r>
            <a:r>
              <a:rPr lang="en-US" sz="4366" spc="21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centres</a:t>
            </a: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10% for operations and customer support.</a:t>
            </a:r>
          </a:p>
          <a:p>
            <a:pPr algn="l">
              <a:lnSpc>
                <a:spcPts val="8739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657822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Our Ask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365905" y="5058975"/>
            <a:ext cx="2637502" cy="2637492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69" r="-69"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105725" y="5010959"/>
            <a:ext cx="2637502" cy="2637492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34682" b="-15376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735815" y="5010959"/>
            <a:ext cx="2637502" cy="2637492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565" b="-7883"/>
              </a:stretch>
            </a:blipFill>
          </p:spPr>
        </p:sp>
      </p:grpSp>
      <p:sp>
        <p:nvSpPr>
          <p:cNvPr id="8" name="AutoShape 8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9" name="Freeform 9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r="-174813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3105725" y="1028700"/>
            <a:ext cx="13944632" cy="1985652"/>
            <a:chOff x="0" y="0"/>
            <a:chExt cx="18592843" cy="264753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8592843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Team Members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39934"/>
              <a:ext cx="1642985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209612" y="8218199"/>
            <a:ext cx="2429727" cy="1520205"/>
            <a:chOff x="0" y="0"/>
            <a:chExt cx="3239636" cy="202694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"/>
              <a:ext cx="3239636" cy="1238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AUDREY KEBARO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26230"/>
              <a:ext cx="3239636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839702" y="8218199"/>
            <a:ext cx="2429727" cy="1520205"/>
            <a:chOff x="0" y="0"/>
            <a:chExt cx="3239636" cy="202694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19050"/>
              <a:ext cx="3239636" cy="1238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KEITH NYAMBEKI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26230"/>
              <a:ext cx="3239636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469792" y="8218199"/>
            <a:ext cx="2429727" cy="1520205"/>
            <a:chOff x="0" y="0"/>
            <a:chExt cx="3239636" cy="2026940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19050"/>
              <a:ext cx="3239636" cy="1238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LUCY MUTHONI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426230"/>
              <a:ext cx="3239636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4634" y="-84320"/>
            <a:ext cx="10455640" cy="10455640"/>
          </a:xfrm>
          <a:custGeom>
            <a:avLst/>
            <a:gdLst/>
            <a:ahLst/>
            <a:cxnLst/>
            <a:rect l="l" t="t" r="r" b="b"/>
            <a:pathLst>
              <a:path w="10455640" h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044460" y="2987282"/>
            <a:ext cx="10199079" cy="5133332"/>
            <a:chOff x="0" y="285750"/>
            <a:chExt cx="13598772" cy="6844442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0"/>
              <a:ext cx="13598772" cy="276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5000" b="1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365914"/>
              <a:ext cx="13219076" cy="3764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  <a:hlinkClick r:id="rId4"/>
                </a:rPr>
                <a:t>lucymmwangi260@gmail.com</a:t>
              </a:r>
              <a:endParaRPr lang="en-US" sz="3199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ctr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  <a:hlinkClick r:id="rId5"/>
                </a:rPr>
                <a:t>keithnyambeki03@gmail.com</a:t>
              </a:r>
              <a:endParaRPr lang="en-US" sz="3199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ctr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audreykebaro14@gmail.com</a:t>
              </a:r>
            </a:p>
            <a:p>
              <a:pPr algn="ctr">
                <a:lnSpc>
                  <a:spcPts val="4479"/>
                </a:lnSpc>
              </a:pPr>
              <a:endParaRPr lang="en-US" sz="3199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ctr">
                <a:lnSpc>
                  <a:spcPts val="4479"/>
                </a:lnSpc>
              </a:pPr>
              <a:endParaRPr lang="en-US" sz="3199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4892730" y="1028700"/>
            <a:ext cx="2793363" cy="1396681"/>
          </a:xfrm>
          <a:custGeom>
            <a:avLst/>
            <a:gdLst/>
            <a:ahLst/>
            <a:cxnLst/>
            <a:rect l="l" t="t" r="r" b="b"/>
            <a:pathLst>
              <a:path w="2793363" h="1396681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2825260" y="6798102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258270" y="-349930"/>
            <a:ext cx="7708159" cy="10986860"/>
          </a:xfrm>
          <a:prstGeom prst="rect">
            <a:avLst/>
          </a:prstGeom>
          <a:solidFill>
            <a:srgbClr val="0BB6BC"/>
          </a:solidFill>
        </p:spPr>
      </p:sp>
      <p:sp>
        <p:nvSpPr>
          <p:cNvPr id="3" name="Freeform 3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68903" y="2255137"/>
            <a:ext cx="9074801" cy="6148355"/>
            <a:chOff x="0" y="0"/>
            <a:chExt cx="12099735" cy="8197808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2099735" cy="1648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81"/>
                </a:lnSpc>
              </a:pPr>
              <a:r>
                <a:rPr lang="en-US" sz="8151" b="1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Problem Statement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124520"/>
              <a:ext cx="12099735" cy="6073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5280" lvl="1" indent="-347640">
                <a:lnSpc>
                  <a:spcPts val="4508"/>
                </a:lnSpc>
                <a:buFont typeface="Arial"/>
                <a:buChar char="•"/>
              </a:pPr>
              <a:r>
                <a:rPr lang="en-US" sz="3600" dirty="0"/>
                <a:t>Pregnant women often face challenges accessing timely healthcare information, emotional support, and guidance throughout their journey. </a:t>
              </a:r>
            </a:p>
            <a:p>
              <a:pPr marL="695280" lvl="1" indent="-347640">
                <a:lnSpc>
                  <a:spcPts val="4508"/>
                </a:lnSpc>
                <a:buFont typeface="Arial"/>
                <a:buChar char="•"/>
              </a:pPr>
              <a:r>
                <a:rPr lang="en-US" sz="3600" dirty="0"/>
                <a:t>Limited access to reliable resources and fragmented support systems can negatively impact maternal and child health outcomes.</a:t>
              </a:r>
            </a:p>
            <a:p>
              <a:pPr marL="347640" lvl="1" algn="l">
                <a:lnSpc>
                  <a:spcPts val="4508"/>
                </a:lnSpc>
              </a:pPr>
              <a:endParaRPr lang="en-US" sz="3220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44798"/>
            <a:ext cx="1059192" cy="1059192"/>
            <a:chOff x="0" y="0"/>
            <a:chExt cx="1412257" cy="141225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>
              <a:off x="474293" y="543843"/>
              <a:ext cx="463671" cy="324570"/>
            </a:xfrm>
            <a:custGeom>
              <a:avLst/>
              <a:gdLst/>
              <a:ahLst/>
              <a:cxnLst/>
              <a:rect l="l" t="t" r="r" b="b"/>
              <a:pathLst>
                <a:path w="463671" h="324570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2392145"/>
            <a:ext cx="9929644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4000" u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4000" dirty="0" err="1"/>
              <a:t>HerJourney</a:t>
            </a:r>
            <a:r>
              <a:rPr lang="en-US" sz="4000" dirty="0"/>
              <a:t> provides a digital companion app for expectant mothers.</a:t>
            </a: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It offers personalized guidance, reminders, educational content, and support networks to empower women during pregnancy.</a:t>
            </a: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To make it more fun for the mother we provide baby names ideas for both genders.</a:t>
            </a:r>
          </a:p>
          <a:p>
            <a:pPr marL="0" lvl="0" indent="0" algn="l">
              <a:lnSpc>
                <a:spcPts val="4800"/>
              </a:lnSpc>
            </a:pPr>
            <a:endParaRPr lang="en-US" sz="4000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>
              <a:lnSpc>
                <a:spcPts val="4800"/>
              </a:lnSpc>
            </a:pPr>
            <a:endParaRPr lang="en-US" sz="4000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>
              <a:lnSpc>
                <a:spcPts val="4800"/>
              </a:lnSpc>
            </a:pPr>
            <a:endParaRPr lang="en-US" sz="4000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>
              <a:lnSpc>
                <a:spcPts val="4800"/>
              </a:lnSpc>
            </a:pPr>
            <a:endParaRPr lang="en-US" sz="4000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25742"/>
            <a:ext cx="957111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8000" b="1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Solution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667172"/>
            <a:ext cx="866371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Product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32639" y="6733990"/>
            <a:ext cx="4396857" cy="1267142"/>
            <a:chOff x="0" y="-38100"/>
            <a:chExt cx="5862476" cy="1689523"/>
          </a:xfrm>
        </p:grpSpPr>
        <p:sp>
          <p:nvSpPr>
            <p:cNvPr id="6" name="TextBox 6"/>
            <p:cNvSpPr txBox="1"/>
            <p:nvPr/>
          </p:nvSpPr>
          <p:spPr>
            <a:xfrm>
              <a:off x="0" y="1074843"/>
              <a:ext cx="5862476" cy="576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9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862476" cy="586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69"/>
                </a:lnSpc>
                <a:spcBef>
                  <a:spcPct val="0"/>
                </a:spcBef>
              </a:pPr>
              <a:endParaRPr lang="en-US" sz="2899" u="sng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825319" y="6913969"/>
            <a:ext cx="3318681" cy="1743392"/>
            <a:chOff x="0" y="-38100"/>
            <a:chExt cx="4424908" cy="232452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709843"/>
              <a:ext cx="4424908" cy="576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9"/>
                </a:lnSpc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424908" cy="586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69"/>
                </a:lnSpc>
                <a:spcBef>
                  <a:spcPct val="0"/>
                </a:spcBef>
              </a:pPr>
              <a:endParaRPr lang="en-US" sz="2899" u="sng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619537" y="6913969"/>
            <a:ext cx="3652213" cy="1267142"/>
            <a:chOff x="0" y="-38100"/>
            <a:chExt cx="4869618" cy="168952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074843"/>
              <a:ext cx="4869618" cy="576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9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869618" cy="586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69"/>
                </a:lnSpc>
                <a:spcBef>
                  <a:spcPct val="0"/>
                </a:spcBef>
              </a:pPr>
              <a:endParaRPr lang="en-US" sz="2899" u="sng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271751" y="6913969"/>
            <a:ext cx="4396857" cy="1267142"/>
            <a:chOff x="0" y="-38100"/>
            <a:chExt cx="5862476" cy="168952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074843"/>
              <a:ext cx="5862476" cy="576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9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5862476" cy="586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69"/>
                </a:lnSpc>
                <a:spcBef>
                  <a:spcPct val="0"/>
                </a:spcBef>
              </a:pPr>
              <a:endParaRPr lang="en-US" sz="2899" u="sng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2852E8D-6F92-D09F-D168-25FA522A7EEE}"/>
              </a:ext>
            </a:extLst>
          </p:cNvPr>
          <p:cNvSpPr txBox="1"/>
          <p:nvPr/>
        </p:nvSpPr>
        <p:spPr>
          <a:xfrm>
            <a:off x="0" y="2105889"/>
            <a:ext cx="14325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pregnancy guidance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reminders &amp; checkups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well-being support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forums &amp; expert advice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resources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Babies names Ideas.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00057" y="1034751"/>
            <a:ext cx="9082750" cy="1882873"/>
            <a:chOff x="0" y="0"/>
            <a:chExt cx="12110334" cy="251049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2110334" cy="1658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endParaRPr lang="en-US" sz="8100" b="1" u="none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23985"/>
              <a:ext cx="12110334" cy="686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00057" y="4720014"/>
            <a:ext cx="9082750" cy="1898690"/>
            <a:chOff x="0" y="0"/>
            <a:chExt cx="12110334" cy="2531587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endParaRPr lang="en-US" sz="8100" b="1" u="none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00057" y="7337777"/>
            <a:ext cx="9082750" cy="1898690"/>
            <a:chOff x="0" y="0"/>
            <a:chExt cx="12110334" cy="2531587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endParaRPr lang="en-US" sz="8100" b="1" u="none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58682" y="0"/>
            <a:ext cx="908275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Target Market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F9E4B-A467-18D1-9652-26C75D3EE34D}"/>
              </a:ext>
            </a:extLst>
          </p:cNvPr>
          <p:cNvSpPr txBox="1"/>
          <p:nvPr/>
        </p:nvSpPr>
        <p:spPr>
          <a:xfrm>
            <a:off x="304800" y="1705293"/>
            <a:ext cx="13411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Our primary users are:</a:t>
            </a:r>
          </a:p>
          <a:p>
            <a:r>
              <a:rPr lang="en-US" sz="3200" dirty="0"/>
              <a:t>- Expectant mothers (18–40 years)</a:t>
            </a:r>
          </a:p>
          <a:p>
            <a:r>
              <a:rPr lang="en-US" sz="3200" dirty="0"/>
              <a:t>- Healthcare providers</a:t>
            </a:r>
          </a:p>
          <a:p>
            <a:r>
              <a:rPr lang="en-US" sz="3200" dirty="0"/>
              <a:t>- Families supporting pregnancy</a:t>
            </a:r>
          </a:p>
          <a:p>
            <a:endParaRPr lang="en-US" sz="3200" dirty="0"/>
          </a:p>
          <a:p>
            <a:r>
              <a:rPr lang="en-US" sz="3200" dirty="0"/>
              <a:t>Geographic focus: Urban and peri-urban regions.</a:t>
            </a:r>
          </a:p>
          <a:p>
            <a:r>
              <a:rPr lang="en-US" sz="3200" dirty="0"/>
              <a:t>Our primary users are:</a:t>
            </a:r>
          </a:p>
          <a:p>
            <a:r>
              <a:rPr lang="en-US" sz="3200" dirty="0"/>
              <a:t>- Expectant mothers (18–40 years)</a:t>
            </a:r>
          </a:p>
          <a:p>
            <a:r>
              <a:rPr lang="en-US" sz="3200" dirty="0"/>
              <a:t>- Healthcare providers</a:t>
            </a:r>
          </a:p>
          <a:p>
            <a:r>
              <a:rPr lang="en-US" sz="3200" dirty="0"/>
              <a:t>- Families supporting pregnancy</a:t>
            </a:r>
          </a:p>
          <a:p>
            <a:endParaRPr lang="en-US" sz="3200" dirty="0"/>
          </a:p>
          <a:p>
            <a:r>
              <a:rPr lang="en-US" sz="3200" dirty="0"/>
              <a:t>Geographic focus: Urban and peri-urban regions.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622869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Market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19682-C1C4-5612-60FC-2FE29484C68B}"/>
              </a:ext>
            </a:extLst>
          </p:cNvPr>
          <p:cNvSpPr txBox="1"/>
          <p:nvPr/>
        </p:nvSpPr>
        <p:spPr>
          <a:xfrm>
            <a:off x="457200" y="1851594"/>
            <a:ext cx="133452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 (Total Addressable Market):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pregnant women globally using smartphones →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 (Serviceable Available Market):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Women in regions with high smartphone + internet penetration →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30%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 (Serviceable Obtainable Market):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 adoption in first 3 years →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5%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2967961" y="8656158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2169075" y="8237467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232622" y="9336753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10" name="TextBox 10"/>
          <p:cNvSpPr txBox="1"/>
          <p:nvPr/>
        </p:nvSpPr>
        <p:spPr>
          <a:xfrm>
            <a:off x="1219200" y="2509743"/>
            <a:ext cx="10618228" cy="491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dirty="0"/>
              <a:t>What to Expect App</a:t>
            </a:r>
          </a:p>
          <a:p>
            <a:r>
              <a:rPr lang="en-US" sz="2800" dirty="0"/>
              <a:t>- Ovia Pregnancy App</a:t>
            </a:r>
          </a:p>
          <a:p>
            <a:r>
              <a:rPr lang="en-US" sz="2800" dirty="0"/>
              <a:t>- BabyCenter</a:t>
            </a:r>
          </a:p>
          <a:p>
            <a:endParaRPr lang="en-US" sz="2800" dirty="0"/>
          </a:p>
          <a:p>
            <a:r>
              <a:rPr lang="en-US" sz="2800" dirty="0"/>
              <a:t>These apps provide information but lack integrated emotional support and localized focus.</a:t>
            </a:r>
          </a:p>
          <a:p>
            <a:pPr algn="just">
              <a:lnSpc>
                <a:spcPts val="4374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1150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1150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1150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1150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1150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1150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1150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1150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1150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1150"/>
              </a:lnSpc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marL="0" lvl="0" indent="0" algn="just">
              <a:lnSpc>
                <a:spcPts val="1150"/>
              </a:lnSpc>
              <a:spcBef>
                <a:spcPct val="0"/>
              </a:spcBef>
            </a:pPr>
            <a:endParaRPr lang="en-US" sz="276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62001" y="257175"/>
            <a:ext cx="16497300" cy="1238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719"/>
              </a:lnSpc>
            </a:pPr>
            <a:r>
              <a:rPr lang="en-US" sz="8099" b="1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Competitors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86878" y="1414811"/>
            <a:ext cx="13944632" cy="9710416"/>
            <a:chOff x="0" y="0"/>
            <a:chExt cx="18592843" cy="1294722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592843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>
                  <a:solidFill>
                    <a:srgbClr val="0BB6BC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Competitive Advantage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39935"/>
              <a:ext cx="16429858" cy="110072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Personalized localized content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- Holistic approach: medical + emotional support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- Community-driven platform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- Partnership with healthcare providers</a:t>
              </a:r>
            </a:p>
            <a:p>
              <a:pPr marL="457200" indent="-457200" algn="l">
                <a:lnSpc>
                  <a:spcPts val="4479"/>
                </a:lnSpc>
                <a:buFont typeface="Arial" panose="020B0604020202020204" pitchFamily="34" charset="0"/>
                <a:buChar char="•"/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6" name="Freeform 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341197" cy="10287000"/>
            <a:chOff x="0" y="0"/>
            <a:chExt cx="12454930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2583708"/>
            <a:ext cx="6200420" cy="6200420"/>
          </a:xfrm>
          <a:custGeom>
            <a:avLst/>
            <a:gdLst/>
            <a:ahLst/>
            <a:cxnLst/>
            <a:rect l="l" t="t" r="r" b="b"/>
            <a:pathLst>
              <a:path w="6200420" h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04813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62124" y="357188"/>
            <a:ext cx="7897176" cy="1005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0"/>
              </a:lnSpc>
            </a:pPr>
            <a:endParaRPr dirty="0"/>
          </a:p>
          <a:p>
            <a:pPr algn="ctr">
              <a:lnSpc>
                <a:spcPts val="4230"/>
              </a:lnSpc>
            </a:pPr>
            <a:r>
              <a:rPr lang="en-US" sz="3021" b="1" spc="15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Subscription-Based Model</a:t>
            </a:r>
          </a:p>
          <a:p>
            <a:pPr marL="652396" lvl="1" indent="-326198" algn="ctr">
              <a:lnSpc>
                <a:spcPts val="4230"/>
              </a:lnSpc>
              <a:buFont typeface="Arial"/>
              <a:buChar char="•"/>
            </a:pPr>
            <a:r>
              <a:rPr lang="en-US" sz="3021" b="1" spc="15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Plan: </a:t>
            </a:r>
            <a:r>
              <a:rPr lang="en-US" sz="3021" spc="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Free for the first trial</a:t>
            </a:r>
          </a:p>
          <a:p>
            <a:pPr marL="652396" lvl="1" indent="-326198" algn="ctr">
              <a:lnSpc>
                <a:spcPts val="4230"/>
              </a:lnSpc>
              <a:buFont typeface="Arial"/>
              <a:buChar char="•"/>
            </a:pPr>
            <a:r>
              <a:rPr lang="en-US" sz="3021" b="1" spc="15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Plus Plan: </a:t>
            </a:r>
            <a:r>
              <a:rPr lang="en-US" sz="3021" b="1" spc="15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kes</a:t>
            </a:r>
            <a:r>
              <a:rPr lang="en-US" sz="3021" b="1" spc="15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2000/monthly</a:t>
            </a:r>
          </a:p>
          <a:p>
            <a:pPr marL="652396" lvl="1" indent="-326198" algn="ctr">
              <a:lnSpc>
                <a:spcPts val="4230"/>
              </a:lnSpc>
              <a:buFont typeface="Arial"/>
              <a:buChar char="•"/>
            </a:pPr>
            <a:r>
              <a:rPr lang="en-US" sz="3021" b="1" spc="15" dirty="0">
                <a:solidFill>
                  <a:srgbClr val="000000"/>
                </a:solidFill>
                <a:latin typeface="Canva Sans Bold"/>
                <a:ea typeface="Canva Sans"/>
                <a:cs typeface="Canva Sans"/>
                <a:sym typeface="Canva Sans Bold"/>
              </a:rPr>
              <a:t>Pro </a:t>
            </a:r>
            <a:r>
              <a:rPr lang="en-US" sz="3021" b="1" spc="15" dirty="0" err="1">
                <a:solidFill>
                  <a:srgbClr val="000000"/>
                </a:solidFill>
                <a:latin typeface="Canva Sans Bold"/>
                <a:ea typeface="Canva Sans"/>
                <a:cs typeface="Canva Sans"/>
                <a:sym typeface="Canva Sans Bold"/>
              </a:rPr>
              <a:t>kes</a:t>
            </a:r>
            <a:r>
              <a:rPr lang="en-US" sz="3021" b="1" spc="15" dirty="0">
                <a:solidFill>
                  <a:srgbClr val="000000"/>
                </a:solidFill>
                <a:latin typeface="Canva Sans Bold"/>
                <a:ea typeface="Canva Sans"/>
                <a:cs typeface="Canva Sans"/>
                <a:sym typeface="Canva Sans Bold"/>
              </a:rPr>
              <a:t> 5000/monthly</a:t>
            </a: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30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30"/>
              </a:lnSpc>
            </a:pPr>
            <a:r>
              <a:rPr lang="en-US" sz="3021" b="1" spc="15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Profit Margin</a:t>
            </a:r>
          </a:p>
          <a:p>
            <a:pPr algn="ctr">
              <a:lnSpc>
                <a:spcPts val="4230"/>
              </a:lnSpc>
            </a:pPr>
            <a:r>
              <a:rPr lang="en-US" sz="3021" b="1" spc="15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Targeted Revenue: </a:t>
            </a:r>
          </a:p>
          <a:p>
            <a:pPr algn="ctr">
              <a:lnSpc>
                <a:spcPts val="4230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30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30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30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30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30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30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30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30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8322"/>
              </a:lnSpc>
            </a:pPr>
            <a:endParaRPr lang="en-US" sz="3021" spc="1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488</Words>
  <Application>Microsoft Office PowerPoint</Application>
  <PresentationFormat>Custom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Barlow Medium</vt:lpstr>
      <vt:lpstr>Garet</vt:lpstr>
      <vt:lpstr>Canva Sans Bold</vt:lpstr>
      <vt:lpstr>Canva Sans</vt:lpstr>
      <vt:lpstr>Barlow Semi-Bold</vt:lpstr>
      <vt:lpstr>Barlow</vt:lpstr>
      <vt:lpstr>Barlow Bold</vt:lpstr>
      <vt:lpstr>Calibri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PLP Standard Pitch Deck Template</dc:title>
  <dc:creator>USER</dc:creator>
  <cp:lastModifiedBy>USER</cp:lastModifiedBy>
  <cp:revision>3</cp:revision>
  <dcterms:created xsi:type="dcterms:W3CDTF">2006-08-16T00:00:00Z</dcterms:created>
  <dcterms:modified xsi:type="dcterms:W3CDTF">2025-09-02T10:47:42Z</dcterms:modified>
  <dc:identifier>DAGxzSKpcCU</dc:identifier>
</cp:coreProperties>
</file>