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theme/themeOverride7.xml" ContentType="application/vnd.openxmlformats-officedocument.themeOverride+xml"/>
  <Override PartName="/ppt/theme/themeOverride8.xml" ContentType="application/vnd.openxmlformats-officedocument.themeOverr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5.xml" ContentType="application/vnd.openxmlformats-officedocument.themeOverride+xml"/>
  <Override PartName="/ppt/theme/themeOverride6.xml" ContentType="application/vnd.openxmlformats-officedocument.themeOverrid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3.xml" ContentType="application/vnd.openxmlformats-officedocument.themeOverride+xml"/>
  <Override PartName="/ppt/theme/themeOverride4.xml" ContentType="application/vnd.openxmlformats-officedocument.themeOverrid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Override9.xml" ContentType="application/vnd.openxmlformats-officedocument.themeOverr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66" r:id="rId6"/>
    <p:sldId id="276" r:id="rId7"/>
    <p:sldId id="267" r:id="rId8"/>
    <p:sldId id="268" r:id="rId9"/>
    <p:sldId id="269" r:id="rId10"/>
    <p:sldId id="270" r:id="rId11"/>
    <p:sldId id="27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8000"/>
          </a:xfrm>
        </p:spPr>
        <p:txBody>
          <a:bodyPr>
            <a:normAutofit/>
          </a:bodyPr>
          <a:lstStyle/>
          <a:p>
            <a:pPr algn="l"/>
            <a:r>
              <a:rPr lang="en-US" sz="2000" b="1" dirty="0" smtClean="0"/>
              <a:t>			</a:t>
            </a:r>
            <a:r>
              <a:rPr lang="en-US" sz="3200" b="1" u="sng" dirty="0" smtClean="0"/>
              <a:t>UNIT-IV </a:t>
            </a:r>
            <a:r>
              <a:rPr lang="en-US" sz="3200" b="1" dirty="0" smtClean="0"/>
              <a:t>     </a:t>
            </a:r>
            <a:r>
              <a:rPr lang="en-US" sz="3200" b="1" u="sng" dirty="0" smtClean="0"/>
              <a:t>SYLLABUS</a:t>
            </a:r>
            <a:br>
              <a:rPr lang="en-US" sz="3200" b="1" u="sng" dirty="0" smtClean="0"/>
            </a:br>
            <a:r>
              <a:rPr lang="en-US" sz="1200" dirty="0" smtClean="0"/>
              <a:t/>
            </a:r>
            <a:br>
              <a:rPr lang="en-US" sz="1200" dirty="0" smtClean="0"/>
            </a:br>
            <a:r>
              <a:rPr lang="en-US" sz="2800" b="1" u="sng" dirty="0"/>
              <a:t>Functions</a:t>
            </a:r>
            <a:r>
              <a:rPr lang="en-US" sz="2800" dirty="0"/>
              <a:t>: Introduction – using functions – </a:t>
            </a:r>
            <a:r>
              <a:rPr lang="en-US" sz="2800" dirty="0" smtClean="0"/>
              <a:t>Function declaration</a:t>
            </a:r>
            <a:r>
              <a:rPr lang="en-US" sz="2800" dirty="0"/>
              <a:t>/ prototype – Function definition </a:t>
            </a:r>
            <a:r>
              <a:rPr lang="en-US" sz="2800" dirty="0" smtClean="0"/>
              <a:t>– function </a:t>
            </a:r>
            <a:r>
              <a:rPr lang="en-US" sz="2800" dirty="0"/>
              <a:t>call – return statement – Passing parameters – Scope of variables – Storage Classes </a:t>
            </a:r>
            <a:r>
              <a:rPr lang="en-US" sz="2800" dirty="0" smtClean="0"/>
              <a:t>– Recursive </a:t>
            </a:r>
            <a:r>
              <a:rPr lang="en-US" sz="2800" dirty="0"/>
              <a:t>functions</a:t>
            </a:r>
            <a:r>
              <a:rPr lang="en-US" sz="2800" dirty="0" smtClean="0"/>
              <a:t>.</a:t>
            </a:r>
            <a:br>
              <a:rPr lang="en-US" sz="2800" dirty="0" smtClean="0"/>
            </a:br>
            <a:r>
              <a:rPr lang="en-US" sz="2800" dirty="0" smtClean="0"/>
              <a:t/>
            </a:r>
            <a:br>
              <a:rPr lang="en-US" sz="2800" dirty="0" smtClean="0"/>
            </a:br>
            <a:r>
              <a:rPr lang="en-US" sz="2800" dirty="0"/>
              <a:t/>
            </a:r>
            <a:br>
              <a:rPr lang="en-US" sz="2800" dirty="0"/>
            </a:br>
            <a:r>
              <a:rPr lang="en-US" sz="2800" b="1" u="sng" dirty="0"/>
              <a:t>Structure, Union, and Enumerated Data Types</a:t>
            </a:r>
            <a:r>
              <a:rPr lang="en-US" sz="2800" dirty="0"/>
              <a:t>: Introduction – Nested Structures – Arrays </a:t>
            </a:r>
            <a:r>
              <a:rPr lang="en-US" sz="2800" dirty="0" smtClean="0"/>
              <a:t>of Structures </a:t>
            </a:r>
            <a:r>
              <a:rPr lang="en-US" sz="2800" dirty="0"/>
              <a:t>– Structures and Functions– Union – Arrays of Unions Variables – Unions inside</a:t>
            </a:r>
            <a:br>
              <a:rPr lang="en-US" sz="2800" dirty="0"/>
            </a:br>
            <a:r>
              <a:rPr lang="en-US" sz="2800" dirty="0"/>
              <a:t>Structures – Enumerated Data Types.</a:t>
            </a:r>
            <a:r>
              <a:rPr lang="en-US" sz="1200" dirty="0" smtClean="0"/>
              <a:t/>
            </a:r>
            <a:br>
              <a:rPr lang="en-US" sz="1200" dirty="0" smtClean="0"/>
            </a:b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381000" y="381000"/>
            <a:ext cx="1993751" cy="369332"/>
          </a:xfrm>
          <a:prstGeom prst="rect">
            <a:avLst/>
          </a:prstGeom>
        </p:spPr>
        <p:txBody>
          <a:bodyPr wrap="none">
            <a:spAutoFit/>
          </a:bodyPr>
          <a:lstStyle/>
          <a:p>
            <a:r>
              <a:rPr lang="en-US" b="1" u="sng" dirty="0" smtClean="0"/>
              <a:t>STORAGE CLASSES:</a:t>
            </a:r>
            <a:endParaRPr lang="en-US" u="sng" dirty="0"/>
          </a:p>
        </p:txBody>
      </p:sp>
      <p:sp>
        <p:nvSpPr>
          <p:cNvPr id="4" name="Rectangle 3"/>
          <p:cNvSpPr/>
          <p:nvPr/>
        </p:nvSpPr>
        <p:spPr>
          <a:xfrm>
            <a:off x="914400" y="1295400"/>
            <a:ext cx="6781800" cy="3139321"/>
          </a:xfrm>
          <a:prstGeom prst="rect">
            <a:avLst/>
          </a:prstGeom>
        </p:spPr>
        <p:txBody>
          <a:bodyPr wrap="square">
            <a:spAutoFit/>
          </a:bodyPr>
          <a:lstStyle/>
          <a:p>
            <a:pPr algn="just"/>
            <a:r>
              <a:rPr lang="en-US" b="1" dirty="0" smtClean="0"/>
              <a:t>A storage class defines the scope (visibility) and life-time of variables and/or functions within a C Program. </a:t>
            </a:r>
          </a:p>
          <a:p>
            <a:pPr algn="just"/>
            <a:endParaRPr lang="en-US" b="1" dirty="0" smtClean="0"/>
          </a:p>
          <a:p>
            <a:pPr algn="just"/>
            <a:r>
              <a:rPr lang="en-US" b="1" dirty="0" smtClean="0"/>
              <a:t>They precede the type that they modify.</a:t>
            </a:r>
          </a:p>
          <a:p>
            <a:pPr algn="just"/>
            <a:endParaRPr lang="en-US" b="1" dirty="0" smtClean="0"/>
          </a:p>
          <a:p>
            <a:pPr algn="just"/>
            <a:r>
              <a:rPr lang="en-US" b="1" dirty="0" smtClean="0"/>
              <a:t>The following are the storage classes in C.</a:t>
            </a:r>
          </a:p>
          <a:p>
            <a:pPr algn="just"/>
            <a:endParaRPr lang="en-US" b="1" dirty="0" smtClean="0"/>
          </a:p>
          <a:p>
            <a:pPr marL="800100" lvl="1" indent="-342900" algn="just">
              <a:buFont typeface="+mj-lt"/>
              <a:buAutoNum type="arabicPeriod"/>
            </a:pPr>
            <a:r>
              <a:rPr lang="en-US" b="1" dirty="0" smtClean="0"/>
              <a:t>Automatic storage class</a:t>
            </a:r>
          </a:p>
          <a:p>
            <a:pPr marL="800100" lvl="1" indent="-342900" algn="just">
              <a:buFont typeface="+mj-lt"/>
              <a:buAutoNum type="arabicPeriod"/>
            </a:pPr>
            <a:r>
              <a:rPr lang="en-US" b="1" dirty="0" smtClean="0"/>
              <a:t>Register storage class</a:t>
            </a:r>
          </a:p>
          <a:p>
            <a:pPr marL="800100" lvl="1" indent="-342900" algn="just">
              <a:buFont typeface="+mj-lt"/>
              <a:buAutoNum type="arabicPeriod"/>
            </a:pPr>
            <a:r>
              <a:rPr lang="en-US" b="1" dirty="0" smtClean="0"/>
              <a:t>Static storage class</a:t>
            </a:r>
          </a:p>
          <a:p>
            <a:pPr marL="800100" lvl="1" indent="-342900" algn="just">
              <a:buFont typeface="+mj-lt"/>
              <a:buAutoNum type="arabicPeriod"/>
            </a:pPr>
            <a:r>
              <a:rPr lang="en-US" b="1" dirty="0" smtClean="0"/>
              <a:t>External storage class</a:t>
            </a:r>
            <a:endParaRPr lang="en-US"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609600" y="457200"/>
            <a:ext cx="3586175" cy="369332"/>
          </a:xfrm>
          <a:prstGeom prst="rect">
            <a:avLst/>
          </a:prstGeom>
        </p:spPr>
        <p:txBody>
          <a:bodyPr wrap="none">
            <a:spAutoFit/>
          </a:bodyPr>
          <a:lstStyle/>
          <a:p>
            <a:r>
              <a:rPr lang="en-US" b="1" u="sng" dirty="0" smtClean="0"/>
              <a:t>AUTOMATIC STORAGE CLASS-(auto)</a:t>
            </a:r>
            <a:endParaRPr lang="en-US" b="1" u="sng" dirty="0"/>
          </a:p>
        </p:txBody>
      </p:sp>
      <p:sp>
        <p:nvSpPr>
          <p:cNvPr id="4" name="Rectangle 3"/>
          <p:cNvSpPr/>
          <p:nvPr/>
        </p:nvSpPr>
        <p:spPr>
          <a:xfrm>
            <a:off x="1066800" y="1295400"/>
            <a:ext cx="6781800" cy="369332"/>
          </a:xfrm>
          <a:prstGeom prst="rect">
            <a:avLst/>
          </a:prstGeom>
        </p:spPr>
        <p:txBody>
          <a:bodyPr wrap="square">
            <a:spAutoFit/>
          </a:bodyPr>
          <a:lstStyle/>
          <a:p>
            <a:r>
              <a:rPr lang="en-US" dirty="0" smtClean="0"/>
              <a:t>The </a:t>
            </a:r>
            <a:r>
              <a:rPr lang="en-US" b="1" dirty="0" smtClean="0"/>
              <a:t>auto</a:t>
            </a:r>
            <a:r>
              <a:rPr lang="en-US" dirty="0" smtClean="0"/>
              <a:t> storage class is the default storage class for all local variables.</a:t>
            </a:r>
            <a:endParaRPr lang="en-US" dirty="0"/>
          </a:p>
        </p:txBody>
      </p:sp>
      <p:pic>
        <p:nvPicPr>
          <p:cNvPr id="5122" name="Picture 2"/>
          <p:cNvPicPr>
            <a:picLocks noChangeAspect="1" noChangeArrowheads="1"/>
          </p:cNvPicPr>
          <p:nvPr/>
        </p:nvPicPr>
        <p:blipFill>
          <a:blip r:embed="rId3"/>
          <a:srcRect/>
          <a:stretch>
            <a:fillRect/>
          </a:stretch>
        </p:blipFill>
        <p:spPr bwMode="auto">
          <a:xfrm>
            <a:off x="852488" y="2476500"/>
            <a:ext cx="8182928" cy="20955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609600" y="381000"/>
            <a:ext cx="995401" cy="369332"/>
          </a:xfrm>
          <a:prstGeom prst="rect">
            <a:avLst/>
          </a:prstGeom>
          <a:noFill/>
        </p:spPr>
        <p:txBody>
          <a:bodyPr wrap="none" rtlCol="0">
            <a:spAutoFit/>
          </a:bodyPr>
          <a:lstStyle/>
          <a:p>
            <a:r>
              <a:rPr lang="en-US" b="1" u="sng" dirty="0" smtClean="0"/>
              <a:t>Example</a:t>
            </a:r>
            <a:endParaRPr lang="en-US" b="1" u="sng" dirty="0"/>
          </a:p>
        </p:txBody>
      </p:sp>
      <p:pic>
        <p:nvPicPr>
          <p:cNvPr id="6147" name="Picture 3"/>
          <p:cNvPicPr>
            <a:picLocks noChangeAspect="1" noChangeArrowheads="1"/>
          </p:cNvPicPr>
          <p:nvPr/>
        </p:nvPicPr>
        <p:blipFill>
          <a:blip r:embed="rId3"/>
          <a:srcRect/>
          <a:stretch>
            <a:fillRect/>
          </a:stretch>
        </p:blipFill>
        <p:spPr bwMode="auto">
          <a:xfrm>
            <a:off x="1143000" y="1066800"/>
            <a:ext cx="6709410" cy="41148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381000" y="304800"/>
            <a:ext cx="2250103" cy="369332"/>
          </a:xfrm>
          <a:prstGeom prst="rect">
            <a:avLst/>
          </a:prstGeom>
        </p:spPr>
        <p:txBody>
          <a:bodyPr wrap="none">
            <a:spAutoFit/>
          </a:bodyPr>
          <a:lstStyle/>
          <a:p>
            <a:r>
              <a:rPr lang="en-US" b="1" u="sng" dirty="0" smtClean="0"/>
              <a:t>PARAMETER PASSING</a:t>
            </a:r>
            <a:endParaRPr lang="en-US" b="1" u="sng" dirty="0"/>
          </a:p>
        </p:txBody>
      </p:sp>
      <p:sp>
        <p:nvSpPr>
          <p:cNvPr id="4" name="Rectangle 3"/>
          <p:cNvSpPr/>
          <p:nvPr/>
        </p:nvSpPr>
        <p:spPr>
          <a:xfrm>
            <a:off x="762000" y="1295400"/>
            <a:ext cx="7620000" cy="2862322"/>
          </a:xfrm>
          <a:prstGeom prst="rect">
            <a:avLst/>
          </a:prstGeom>
        </p:spPr>
        <p:txBody>
          <a:bodyPr wrap="square">
            <a:spAutoFit/>
          </a:bodyPr>
          <a:lstStyle/>
          <a:p>
            <a:pPr>
              <a:lnSpc>
                <a:spcPct val="200000"/>
              </a:lnSpc>
            </a:pPr>
            <a:r>
              <a:rPr lang="en-US" b="1" dirty="0" smtClean="0"/>
              <a:t>The values are passed to the function through the arguments. In C language we can pass values from calling program/function to called program/function in two types.</a:t>
            </a:r>
          </a:p>
          <a:p>
            <a:pPr>
              <a:lnSpc>
                <a:spcPct val="200000"/>
              </a:lnSpc>
            </a:pPr>
            <a:r>
              <a:rPr lang="en-US" b="1" dirty="0" smtClean="0"/>
              <a:t>1. Call by value</a:t>
            </a:r>
          </a:p>
          <a:p>
            <a:pPr>
              <a:lnSpc>
                <a:spcPct val="200000"/>
              </a:lnSpc>
            </a:pPr>
            <a:r>
              <a:rPr lang="en-US" b="1" dirty="0" smtClean="0"/>
              <a:t>2. Call by reference</a:t>
            </a:r>
            <a:endParaRPr lang="en-US"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381000" y="381000"/>
            <a:ext cx="1672061" cy="369332"/>
          </a:xfrm>
          <a:prstGeom prst="rect">
            <a:avLst/>
          </a:prstGeom>
        </p:spPr>
        <p:txBody>
          <a:bodyPr wrap="none">
            <a:spAutoFit/>
          </a:bodyPr>
          <a:lstStyle/>
          <a:p>
            <a:r>
              <a:rPr lang="en-US" b="1" u="sng" dirty="0" smtClean="0"/>
              <a:t>CALL BY VALUE:</a:t>
            </a:r>
            <a:endParaRPr lang="en-US" b="1" u="sng" dirty="0"/>
          </a:p>
        </p:txBody>
      </p:sp>
      <p:sp>
        <p:nvSpPr>
          <p:cNvPr id="4" name="Rectangle 3"/>
          <p:cNvSpPr/>
          <p:nvPr/>
        </p:nvSpPr>
        <p:spPr>
          <a:xfrm>
            <a:off x="762000" y="1219200"/>
            <a:ext cx="7543800" cy="2308324"/>
          </a:xfrm>
          <a:prstGeom prst="rect">
            <a:avLst/>
          </a:prstGeom>
        </p:spPr>
        <p:txBody>
          <a:bodyPr wrap="square">
            <a:spAutoFit/>
          </a:bodyPr>
          <a:lstStyle/>
          <a:p>
            <a:pPr algn="just">
              <a:lnSpc>
                <a:spcPct val="200000"/>
              </a:lnSpc>
            </a:pPr>
            <a:r>
              <a:rPr lang="en-US" b="1" dirty="0" smtClean="0"/>
              <a:t>In call by value mechanism the values of actual arguments at the function call are copied into the formal arguments of the function definition. After manipulations in the function definitions changes done in formal arguments will not affect the actual arguments.</a:t>
            </a:r>
            <a:endParaRPr lang="en-US"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0" y="1143000"/>
            <a:ext cx="7105941" cy="4772025"/>
          </a:xfrm>
          <a:prstGeom prst="rect">
            <a:avLst/>
          </a:prstGeom>
          <a:noFill/>
          <a:ln w="9525">
            <a:noFill/>
            <a:miter lim="800000"/>
            <a:headEnd/>
            <a:tailEnd/>
          </a:ln>
          <a:effectLst/>
        </p:spPr>
      </p:pic>
      <p:sp>
        <p:nvSpPr>
          <p:cNvPr id="5" name="TextBox 4"/>
          <p:cNvSpPr txBox="1"/>
          <p:nvPr/>
        </p:nvSpPr>
        <p:spPr>
          <a:xfrm>
            <a:off x="762000" y="533400"/>
            <a:ext cx="1600200" cy="369332"/>
          </a:xfrm>
          <a:prstGeom prst="rect">
            <a:avLst/>
          </a:prstGeom>
          <a:noFill/>
        </p:spPr>
        <p:txBody>
          <a:bodyPr wrap="square" rtlCol="0">
            <a:spAutoFit/>
          </a:bodyPr>
          <a:lstStyle/>
          <a:p>
            <a:r>
              <a:rPr lang="en-US" b="1" u="sng" dirty="0" smtClean="0"/>
              <a:t>Example:</a:t>
            </a:r>
            <a:endParaRPr lang="en-US"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533400" y="381000"/>
            <a:ext cx="2142061" cy="369332"/>
          </a:xfrm>
          <a:prstGeom prst="rect">
            <a:avLst/>
          </a:prstGeom>
        </p:spPr>
        <p:txBody>
          <a:bodyPr wrap="none">
            <a:spAutoFit/>
          </a:bodyPr>
          <a:lstStyle/>
          <a:p>
            <a:r>
              <a:rPr lang="en-US" b="1" u="sng" dirty="0" smtClean="0"/>
              <a:t>CALL BY REFERENCE:</a:t>
            </a:r>
            <a:endParaRPr lang="en-US" b="1" u="sng" dirty="0"/>
          </a:p>
        </p:txBody>
      </p:sp>
      <p:sp>
        <p:nvSpPr>
          <p:cNvPr id="4" name="Rectangle 3"/>
          <p:cNvSpPr/>
          <p:nvPr/>
        </p:nvSpPr>
        <p:spPr>
          <a:xfrm>
            <a:off x="990600" y="1295400"/>
            <a:ext cx="6400800" cy="2308324"/>
          </a:xfrm>
          <a:prstGeom prst="rect">
            <a:avLst/>
          </a:prstGeom>
        </p:spPr>
        <p:txBody>
          <a:bodyPr wrap="square">
            <a:spAutoFit/>
          </a:bodyPr>
          <a:lstStyle/>
          <a:p>
            <a:pPr algn="just">
              <a:lnSpc>
                <a:spcPct val="200000"/>
              </a:lnSpc>
            </a:pPr>
            <a:r>
              <a:rPr lang="en-US" b="1" dirty="0" smtClean="0"/>
              <a:t>BY REFERENCE: In this mechanism instead of sending argument values to function definition, address of actual arguments will be send. The changes made in the formal arguments will affect on actual arguments.</a:t>
            </a:r>
            <a:endParaRPr lang="en-US" b="1"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0" y="533400"/>
            <a:ext cx="1600200" cy="369332"/>
          </a:xfrm>
          <a:prstGeom prst="rect">
            <a:avLst/>
          </a:prstGeom>
          <a:noFill/>
        </p:spPr>
        <p:txBody>
          <a:bodyPr wrap="square" rtlCol="0">
            <a:spAutoFit/>
          </a:bodyPr>
          <a:lstStyle/>
          <a:p>
            <a:r>
              <a:rPr lang="en-US" b="1" u="sng" dirty="0" smtClean="0"/>
              <a:t>Example:</a:t>
            </a:r>
            <a:endParaRPr lang="en-US" b="1" u="sng" dirty="0"/>
          </a:p>
        </p:txBody>
      </p:sp>
      <p:pic>
        <p:nvPicPr>
          <p:cNvPr id="2050" name="Picture 2"/>
          <p:cNvPicPr>
            <a:picLocks noChangeAspect="1" noChangeArrowheads="1"/>
          </p:cNvPicPr>
          <p:nvPr/>
        </p:nvPicPr>
        <p:blipFill>
          <a:blip r:embed="rId2"/>
          <a:srcRect/>
          <a:stretch>
            <a:fillRect/>
          </a:stretch>
        </p:blipFill>
        <p:spPr bwMode="auto">
          <a:xfrm>
            <a:off x="1066800" y="1171574"/>
            <a:ext cx="7162800" cy="477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304800" y="381000"/>
            <a:ext cx="6629400" cy="369332"/>
          </a:xfrm>
          <a:prstGeom prst="rect">
            <a:avLst/>
          </a:prstGeom>
        </p:spPr>
        <p:txBody>
          <a:bodyPr wrap="square">
            <a:spAutoFit/>
          </a:bodyPr>
          <a:lstStyle/>
          <a:p>
            <a:r>
              <a:rPr lang="en-US" b="1" u="sng" dirty="0" smtClean="0"/>
              <a:t>DIFFERENCES BETWEEN CALL BY VALUE AND CALL BY REFERENCE</a:t>
            </a:r>
            <a:endParaRPr lang="en-US" u="sng" dirty="0"/>
          </a:p>
        </p:txBody>
      </p:sp>
      <p:pic>
        <p:nvPicPr>
          <p:cNvPr id="3074" name="Picture 2"/>
          <p:cNvPicPr>
            <a:picLocks noChangeAspect="1" noChangeArrowheads="1"/>
          </p:cNvPicPr>
          <p:nvPr/>
        </p:nvPicPr>
        <p:blipFill>
          <a:blip r:embed="rId3"/>
          <a:srcRect/>
          <a:stretch>
            <a:fillRect/>
          </a:stretch>
        </p:blipFill>
        <p:spPr bwMode="auto">
          <a:xfrm>
            <a:off x="152400" y="1066800"/>
            <a:ext cx="8348924" cy="4343400"/>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381000" y="381000"/>
            <a:ext cx="2373086" cy="369332"/>
          </a:xfrm>
          <a:prstGeom prst="rect">
            <a:avLst/>
          </a:prstGeom>
        </p:spPr>
        <p:txBody>
          <a:bodyPr wrap="none">
            <a:spAutoFit/>
          </a:bodyPr>
          <a:lstStyle/>
          <a:p>
            <a:r>
              <a:rPr lang="en-US" b="1" u="sng" dirty="0" smtClean="0"/>
              <a:t>RECURSIVE FUNCTION:</a:t>
            </a:r>
            <a:endParaRPr lang="en-US" b="1" u="sng" dirty="0"/>
          </a:p>
        </p:txBody>
      </p:sp>
      <p:sp>
        <p:nvSpPr>
          <p:cNvPr id="4" name="Rectangle 3"/>
          <p:cNvSpPr/>
          <p:nvPr/>
        </p:nvSpPr>
        <p:spPr>
          <a:xfrm>
            <a:off x="990600" y="1066800"/>
            <a:ext cx="7162800" cy="5078313"/>
          </a:xfrm>
          <a:prstGeom prst="rect">
            <a:avLst/>
          </a:prstGeom>
        </p:spPr>
        <p:txBody>
          <a:bodyPr wrap="square">
            <a:spAutoFit/>
          </a:bodyPr>
          <a:lstStyle/>
          <a:p>
            <a:pPr algn="just">
              <a:lnSpc>
                <a:spcPct val="200000"/>
              </a:lnSpc>
            </a:pPr>
            <a:r>
              <a:rPr lang="en-US" dirty="0" smtClean="0"/>
              <a:t>1. A function which calls itself is called as recursive function.</a:t>
            </a:r>
          </a:p>
          <a:p>
            <a:pPr algn="just">
              <a:lnSpc>
                <a:spcPct val="200000"/>
              </a:lnSpc>
            </a:pPr>
            <a:r>
              <a:rPr lang="en-US" dirty="0" smtClean="0"/>
              <a:t>2. It is the process of calling a function by itself, until some condition is satisfied.</a:t>
            </a:r>
          </a:p>
          <a:p>
            <a:pPr algn="just">
              <a:lnSpc>
                <a:spcPct val="200000"/>
              </a:lnSpc>
            </a:pPr>
            <a:r>
              <a:rPr lang="en-US" dirty="0" smtClean="0"/>
              <a:t>3. It is used for repetitive computations in which each action is stated in terms of previous results.</a:t>
            </a:r>
          </a:p>
          <a:p>
            <a:pPr algn="just">
              <a:lnSpc>
                <a:spcPct val="200000"/>
              </a:lnSpc>
            </a:pPr>
            <a:r>
              <a:rPr lang="en-US" dirty="0" smtClean="0"/>
              <a:t>4. A recursion procedure has to satisfy the following conditions.</a:t>
            </a:r>
          </a:p>
          <a:p>
            <a:pPr algn="just">
              <a:lnSpc>
                <a:spcPct val="200000"/>
              </a:lnSpc>
            </a:pPr>
            <a:r>
              <a:rPr lang="en-US" dirty="0" smtClean="0"/>
              <a:t>	a. A recursive function should have a specific condition</a:t>
            </a:r>
          </a:p>
          <a:p>
            <a:pPr algn="just">
              <a:lnSpc>
                <a:spcPct val="200000"/>
              </a:lnSpc>
            </a:pPr>
            <a:r>
              <a:rPr lang="en-US" dirty="0" smtClean="0"/>
              <a:t>	b. Changes must be made in the argument values passed to the 	function</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1981200" y="990600"/>
            <a:ext cx="5162126" cy="4953000"/>
          </a:xfrm>
          <a:prstGeom prst="rect">
            <a:avLst/>
          </a:prstGeom>
          <a:noFill/>
          <a:ln w="9525">
            <a:noFill/>
            <a:miter lim="800000"/>
            <a:headEnd/>
            <a:tailEnd/>
          </a:ln>
          <a:effectLst/>
        </p:spPr>
      </p:pic>
      <p:sp>
        <p:nvSpPr>
          <p:cNvPr id="5" name="TextBox 4"/>
          <p:cNvSpPr txBox="1"/>
          <p:nvPr/>
        </p:nvSpPr>
        <p:spPr>
          <a:xfrm>
            <a:off x="533400" y="304800"/>
            <a:ext cx="1059521" cy="369332"/>
          </a:xfrm>
          <a:prstGeom prst="rect">
            <a:avLst/>
          </a:prstGeom>
          <a:noFill/>
        </p:spPr>
        <p:txBody>
          <a:bodyPr wrap="none" rtlCol="0">
            <a:spAutoFit/>
          </a:bodyPr>
          <a:lstStyle/>
          <a:p>
            <a:r>
              <a:rPr lang="en-US" b="1" u="sng" dirty="0" smtClean="0"/>
              <a:t>Example:</a:t>
            </a:r>
            <a:endParaRPr lang="en-US" b="1" u="sng"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91</TotalTime>
  <Words>269</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UNIT-IV      SYLLABUS  Functions: Introduction – using functions – Function declaration/ prototype – Function definition – function call – return statement – Passing parameters – Scope of variables – Storage Classes – Recursive functions.   Structure, Union, and Enumerated Data Types: Introduction – Nested Structures – Arrays of Structures – Structures and Functions– Union – Arrays of Unions Variables – Unions inside Structures – Enumerated Data Types. </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Laxmi</cp:lastModifiedBy>
  <cp:revision>39</cp:revision>
  <dcterms:created xsi:type="dcterms:W3CDTF">2021-06-02T08:57:27Z</dcterms:created>
  <dcterms:modified xsi:type="dcterms:W3CDTF">2021-06-04T14:00:17Z</dcterms:modified>
</cp:coreProperties>
</file>