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8" r:id="rId9"/>
    <p:sldId id="279"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3200" b="1" u="sng" dirty="0" smtClean="0"/>
              <a:t>UNIT-IV </a:t>
            </a:r>
            <a:r>
              <a:rPr lang="en-US" sz="3200" b="1" dirty="0" smtClean="0"/>
              <a:t>     </a:t>
            </a:r>
            <a:r>
              <a:rPr lang="en-US" sz="3200" b="1" u="sng" dirty="0" smtClean="0"/>
              <a:t>SYLLABUS</a:t>
            </a:r>
            <a:br>
              <a:rPr lang="en-US" sz="3200" b="1" u="sng" dirty="0" smtClean="0"/>
            </a:br>
            <a:r>
              <a:rPr lang="en-US" sz="1200" dirty="0" smtClean="0"/>
              <a:t/>
            </a:r>
            <a:br>
              <a:rPr lang="en-US" sz="1200" dirty="0" smtClean="0"/>
            </a:br>
            <a:r>
              <a:rPr lang="en-US" sz="2800" b="1" u="sng" dirty="0"/>
              <a:t>Functions</a:t>
            </a:r>
            <a:r>
              <a:rPr lang="en-US" sz="2800" dirty="0"/>
              <a:t>: Introduction – using functions – </a:t>
            </a:r>
            <a:r>
              <a:rPr lang="en-US" sz="2800" dirty="0" smtClean="0"/>
              <a:t>Function declaration</a:t>
            </a:r>
            <a:r>
              <a:rPr lang="en-US" sz="2800" dirty="0"/>
              <a:t>/ prototype – Function definition </a:t>
            </a:r>
            <a:r>
              <a:rPr lang="en-US" sz="2800" dirty="0" smtClean="0"/>
              <a:t>– function </a:t>
            </a:r>
            <a:r>
              <a:rPr lang="en-US" sz="2800" dirty="0"/>
              <a:t>call – return statement – Passing parameters – Scope of variables – Storage Classes </a:t>
            </a:r>
            <a:r>
              <a:rPr lang="en-US" sz="2800" dirty="0" smtClean="0"/>
              <a:t>– Recursive </a:t>
            </a:r>
            <a:r>
              <a:rPr lang="en-US" sz="2800" dirty="0"/>
              <a:t>functions</a:t>
            </a:r>
            <a:r>
              <a:rPr lang="en-US" sz="2800" dirty="0" smtClean="0"/>
              <a:t>.</a:t>
            </a:r>
            <a:br>
              <a:rPr lang="en-US" sz="2800" dirty="0" smtClean="0"/>
            </a:br>
            <a:r>
              <a:rPr lang="en-US" sz="2800" dirty="0" smtClean="0"/>
              <a:t/>
            </a:r>
            <a:br>
              <a:rPr lang="en-US" sz="2800" dirty="0" smtClean="0"/>
            </a:br>
            <a:r>
              <a:rPr lang="en-US" sz="2800" dirty="0"/>
              <a:t/>
            </a:r>
            <a:br>
              <a:rPr lang="en-US" sz="2800" dirty="0"/>
            </a:br>
            <a:r>
              <a:rPr lang="en-US" sz="2800" b="1" u="sng" dirty="0"/>
              <a:t>Structure, Union, and Enumerated Data Types</a:t>
            </a:r>
            <a:r>
              <a:rPr lang="en-US" sz="2800" dirty="0"/>
              <a:t>: Introduction – Nested Structures – Arrays </a:t>
            </a:r>
            <a:r>
              <a:rPr lang="en-US" sz="2800" dirty="0" smtClean="0"/>
              <a:t>of Structures </a:t>
            </a:r>
            <a:r>
              <a:rPr lang="en-US" sz="2800" dirty="0"/>
              <a:t>– Structures and Functions– Union – Arrays of Unions Variables – Unions inside</a:t>
            </a:r>
            <a:br>
              <a:rPr lang="en-US" sz="2800" dirty="0"/>
            </a:br>
            <a:r>
              <a:rPr lang="en-US" sz="2800" dirty="0"/>
              <a:t>Structures – Enumerated Data Types.</a:t>
            </a:r>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47800" y="1447800"/>
            <a:ext cx="6481099"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685800" y="609600"/>
            <a:ext cx="7924800" cy="3693319"/>
          </a:xfrm>
          <a:prstGeom prst="rect">
            <a:avLst/>
          </a:prstGeom>
        </p:spPr>
        <p:txBody>
          <a:bodyPr wrap="square">
            <a:spAutoFit/>
          </a:bodyPr>
          <a:lstStyle/>
          <a:p>
            <a:r>
              <a:rPr lang="en-US" b="1" u="sng" dirty="0" smtClean="0"/>
              <a:t>REGISTER STORAGE CLASS-(register) </a:t>
            </a:r>
          </a:p>
          <a:p>
            <a:endParaRPr lang="en-US" dirty="0" smtClean="0"/>
          </a:p>
          <a:p>
            <a:pPr algn="just"/>
            <a:r>
              <a:rPr lang="en-US" b="1" dirty="0" smtClean="0"/>
              <a:t>Storage</a:t>
            </a:r>
            <a:r>
              <a:rPr lang="en-US" dirty="0" smtClean="0"/>
              <a:t> : CPU Registers </a:t>
            </a:r>
          </a:p>
          <a:p>
            <a:pPr algn="just"/>
            <a:endParaRPr lang="en-US" dirty="0" smtClean="0"/>
          </a:p>
          <a:p>
            <a:pPr algn="just"/>
            <a:r>
              <a:rPr lang="en-US" b="1" dirty="0" smtClean="0"/>
              <a:t>Default initial value </a:t>
            </a:r>
            <a:r>
              <a:rPr lang="en-US" dirty="0" smtClean="0"/>
              <a:t>: Garbage value </a:t>
            </a:r>
          </a:p>
          <a:p>
            <a:pPr algn="just"/>
            <a:endParaRPr lang="en-US" dirty="0" smtClean="0"/>
          </a:p>
          <a:p>
            <a:pPr algn="just"/>
            <a:r>
              <a:rPr lang="en-US" b="1" dirty="0" smtClean="0"/>
              <a:t>Scope</a:t>
            </a:r>
            <a:r>
              <a:rPr lang="en-US" dirty="0" smtClean="0"/>
              <a:t> : Local to the block in which the variable is defined. </a:t>
            </a:r>
          </a:p>
          <a:p>
            <a:pPr algn="just"/>
            <a:endParaRPr lang="en-US" dirty="0" smtClean="0"/>
          </a:p>
          <a:p>
            <a:pPr algn="just"/>
            <a:r>
              <a:rPr lang="en-US" b="1" dirty="0" smtClean="0"/>
              <a:t>Life</a:t>
            </a:r>
            <a:r>
              <a:rPr lang="en-US" dirty="0" smtClean="0"/>
              <a:t> : Till the control remains within the block in which the variable is defined. </a:t>
            </a:r>
          </a:p>
          <a:p>
            <a:pPr algn="just"/>
            <a:endParaRPr lang="en-US" dirty="0" smtClean="0"/>
          </a:p>
          <a:p>
            <a:pPr algn="just"/>
            <a:endParaRPr lang="en-US" dirty="0" smtClean="0"/>
          </a:p>
          <a:p>
            <a:pPr algn="just"/>
            <a:r>
              <a:rPr lang="en-US" b="1" u="sng" dirty="0" smtClean="0"/>
              <a:t>Note: </a:t>
            </a:r>
            <a:r>
              <a:rPr lang="en-US" dirty="0" smtClean="0"/>
              <a:t>The value stored in a CPU register can always be accessed faster than the one that is stored in memory.</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609600" y="381000"/>
            <a:ext cx="995401" cy="369332"/>
          </a:xfrm>
          <a:prstGeom prst="rect">
            <a:avLst/>
          </a:prstGeom>
          <a:noFill/>
        </p:spPr>
        <p:txBody>
          <a:bodyPr wrap="none" rtlCol="0">
            <a:spAutoFit/>
          </a:bodyPr>
          <a:lstStyle/>
          <a:p>
            <a:r>
              <a:rPr lang="en-US" b="1" u="sng" dirty="0" smtClean="0"/>
              <a:t>Example</a:t>
            </a:r>
            <a:endParaRPr lang="en-US" b="1" u="sng" dirty="0"/>
          </a:p>
        </p:txBody>
      </p:sp>
      <p:sp>
        <p:nvSpPr>
          <p:cNvPr id="6" name="Rectangle 5"/>
          <p:cNvSpPr/>
          <p:nvPr/>
        </p:nvSpPr>
        <p:spPr>
          <a:xfrm>
            <a:off x="533400" y="4038600"/>
            <a:ext cx="8001000" cy="1338828"/>
          </a:xfrm>
          <a:prstGeom prst="rect">
            <a:avLst/>
          </a:prstGeom>
        </p:spPr>
        <p:txBody>
          <a:bodyPr wrap="square">
            <a:spAutoFit/>
          </a:bodyPr>
          <a:lstStyle/>
          <a:p>
            <a:pPr>
              <a:lnSpc>
                <a:spcPct val="150000"/>
              </a:lnSpc>
            </a:pPr>
            <a:r>
              <a:rPr lang="en-US" b="1" dirty="0" smtClean="0"/>
              <a:t>Note</a:t>
            </a:r>
            <a:r>
              <a:rPr lang="en-US" dirty="0" smtClean="0"/>
              <a:t>: We cannot use register storage class for all types of variables. This is because the CPU registers in a microprocessor are usually 16 bit registers and therefore cannot hold a float or double or long value.</a:t>
            </a:r>
            <a:endParaRPr lang="en-US" dirty="0"/>
          </a:p>
        </p:txBody>
      </p:sp>
      <p:pic>
        <p:nvPicPr>
          <p:cNvPr id="1027" name="Picture 3"/>
          <p:cNvPicPr>
            <a:picLocks noChangeAspect="1" noChangeArrowheads="1"/>
          </p:cNvPicPr>
          <p:nvPr/>
        </p:nvPicPr>
        <p:blipFill>
          <a:blip r:embed="rId3"/>
          <a:srcRect/>
          <a:stretch>
            <a:fillRect/>
          </a:stretch>
        </p:blipFill>
        <p:spPr bwMode="auto">
          <a:xfrm>
            <a:off x="1447800" y="1219200"/>
            <a:ext cx="4255524" cy="1905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7924800" cy="5216813"/>
          </a:xfrm>
          <a:prstGeom prst="rect">
            <a:avLst/>
          </a:prstGeom>
        </p:spPr>
        <p:txBody>
          <a:bodyPr wrap="square">
            <a:spAutoFit/>
          </a:bodyPr>
          <a:lstStyle/>
          <a:p>
            <a:r>
              <a:rPr lang="en-US" b="1" u="sng" dirty="0" smtClean="0"/>
              <a:t>STATIC STORAGE CLASS-(static)</a:t>
            </a:r>
          </a:p>
          <a:p>
            <a:pPr algn="just">
              <a:lnSpc>
                <a:spcPct val="150000"/>
              </a:lnSpc>
            </a:pPr>
            <a:r>
              <a:rPr lang="en-US" dirty="0" smtClean="0"/>
              <a:t>This storage class is used to declare static variables which are popularly used while writing programs in C language. Static variables have a property of preserving their value even after they are out of their scope! Hence, static variables preserve the value of their last use in their scope. So we can say that they are initialized only once and exist till the termination of the program.</a:t>
            </a:r>
            <a:endParaRPr lang="en-US" b="1" u="sng" dirty="0" smtClean="0"/>
          </a:p>
          <a:p>
            <a:endParaRPr lang="en-US" dirty="0" smtClean="0"/>
          </a:p>
          <a:p>
            <a:pPr algn="just"/>
            <a:r>
              <a:rPr lang="en-US" b="1" dirty="0" smtClean="0"/>
              <a:t>Storage</a:t>
            </a:r>
            <a:r>
              <a:rPr lang="en-US" dirty="0" smtClean="0"/>
              <a:t> : Memory</a:t>
            </a:r>
          </a:p>
          <a:p>
            <a:pPr algn="just"/>
            <a:endParaRPr lang="en-US" dirty="0" smtClean="0"/>
          </a:p>
          <a:p>
            <a:pPr algn="just"/>
            <a:r>
              <a:rPr lang="en-US" b="1" dirty="0" smtClean="0"/>
              <a:t>Default initial value </a:t>
            </a:r>
            <a:r>
              <a:rPr lang="en-US" dirty="0" smtClean="0"/>
              <a:t>: zero</a:t>
            </a:r>
          </a:p>
          <a:p>
            <a:pPr algn="just"/>
            <a:endParaRPr lang="en-US" dirty="0" smtClean="0"/>
          </a:p>
          <a:p>
            <a:pPr algn="just"/>
            <a:r>
              <a:rPr lang="en-US" b="1" dirty="0" smtClean="0"/>
              <a:t>Scope</a:t>
            </a:r>
            <a:r>
              <a:rPr lang="en-US" dirty="0" smtClean="0"/>
              <a:t> : Local to the block in which the variable is defined. </a:t>
            </a:r>
          </a:p>
          <a:p>
            <a:pPr algn="just"/>
            <a:endParaRPr lang="en-US" dirty="0" smtClean="0"/>
          </a:p>
          <a:p>
            <a:pPr algn="just"/>
            <a:r>
              <a:rPr lang="en-US" b="1" dirty="0" smtClean="0"/>
              <a:t>Life</a:t>
            </a:r>
            <a:r>
              <a:rPr lang="en-US" dirty="0" smtClean="0"/>
              <a:t> : Value of the variable persists between different function calls. </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2620333" cy="369332"/>
          </a:xfrm>
          <a:prstGeom prst="rect">
            <a:avLst/>
          </a:prstGeom>
          <a:noFill/>
        </p:spPr>
        <p:txBody>
          <a:bodyPr wrap="none" rtlCol="0">
            <a:spAutoFit/>
          </a:bodyPr>
          <a:lstStyle/>
          <a:p>
            <a:r>
              <a:rPr lang="en-US" b="1" u="sng" dirty="0" smtClean="0"/>
              <a:t>Example ( without static) </a:t>
            </a:r>
            <a:endParaRPr lang="en-US" b="1" u="sng" dirty="0"/>
          </a:p>
        </p:txBody>
      </p:sp>
      <p:pic>
        <p:nvPicPr>
          <p:cNvPr id="3074" name="Picture 2"/>
          <p:cNvPicPr>
            <a:picLocks noChangeAspect="1" noChangeArrowheads="1"/>
          </p:cNvPicPr>
          <p:nvPr/>
        </p:nvPicPr>
        <p:blipFill>
          <a:blip r:embed="rId2"/>
          <a:srcRect/>
          <a:stretch>
            <a:fillRect/>
          </a:stretch>
        </p:blipFill>
        <p:spPr bwMode="auto">
          <a:xfrm>
            <a:off x="1371599" y="1219200"/>
            <a:ext cx="633074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2387898" cy="369332"/>
          </a:xfrm>
          <a:prstGeom prst="rect">
            <a:avLst/>
          </a:prstGeom>
          <a:noFill/>
        </p:spPr>
        <p:txBody>
          <a:bodyPr wrap="none" rtlCol="0">
            <a:spAutoFit/>
          </a:bodyPr>
          <a:lstStyle/>
          <a:p>
            <a:r>
              <a:rPr lang="en-US" b="1" u="sng" dirty="0" smtClean="0"/>
              <a:t>Example ( apply static )</a:t>
            </a:r>
            <a:endParaRPr lang="en-US" b="1" u="sng" dirty="0"/>
          </a:p>
        </p:txBody>
      </p:sp>
      <p:pic>
        <p:nvPicPr>
          <p:cNvPr id="2051" name="Picture 3"/>
          <p:cNvPicPr>
            <a:picLocks noChangeAspect="1" noChangeArrowheads="1"/>
          </p:cNvPicPr>
          <p:nvPr/>
        </p:nvPicPr>
        <p:blipFill>
          <a:blip r:embed="rId2"/>
          <a:srcRect/>
          <a:stretch>
            <a:fillRect/>
          </a:stretch>
        </p:blipFill>
        <p:spPr bwMode="auto">
          <a:xfrm>
            <a:off x="990600" y="1143000"/>
            <a:ext cx="74295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3578159" cy="369332"/>
          </a:xfrm>
          <a:prstGeom prst="rect">
            <a:avLst/>
          </a:prstGeom>
          <a:noFill/>
        </p:spPr>
        <p:txBody>
          <a:bodyPr wrap="none" rtlCol="0">
            <a:spAutoFit/>
          </a:bodyPr>
          <a:lstStyle/>
          <a:p>
            <a:r>
              <a:rPr lang="en-US" b="1" u="sng" dirty="0" smtClean="0"/>
              <a:t>EXTERNAL STORAGE CLASS-(extern)</a:t>
            </a:r>
            <a:endParaRPr lang="en-US" b="1" u="sng" dirty="0"/>
          </a:p>
        </p:txBody>
      </p:sp>
      <p:sp>
        <p:nvSpPr>
          <p:cNvPr id="3" name="Rectangle 2"/>
          <p:cNvSpPr/>
          <p:nvPr/>
        </p:nvSpPr>
        <p:spPr>
          <a:xfrm>
            <a:off x="1219200" y="4191000"/>
            <a:ext cx="6781800" cy="1754326"/>
          </a:xfrm>
          <a:prstGeom prst="rect">
            <a:avLst/>
          </a:prstGeom>
        </p:spPr>
        <p:txBody>
          <a:bodyPr wrap="square">
            <a:spAutoFit/>
          </a:bodyPr>
          <a:lstStyle/>
          <a:p>
            <a:pPr>
              <a:lnSpc>
                <a:spcPct val="150000"/>
              </a:lnSpc>
            </a:pPr>
            <a:r>
              <a:rPr lang="en-US" b="1" dirty="0" smtClean="0"/>
              <a:t>Storage</a:t>
            </a:r>
            <a:r>
              <a:rPr lang="en-US" dirty="0" smtClean="0"/>
              <a:t> : Memory</a:t>
            </a:r>
          </a:p>
          <a:p>
            <a:pPr>
              <a:lnSpc>
                <a:spcPct val="150000"/>
              </a:lnSpc>
            </a:pPr>
            <a:r>
              <a:rPr lang="en-US" b="1" dirty="0" smtClean="0"/>
              <a:t>Default initial value </a:t>
            </a:r>
            <a:r>
              <a:rPr lang="en-US" dirty="0" smtClean="0"/>
              <a:t>: Zero </a:t>
            </a:r>
          </a:p>
          <a:p>
            <a:pPr>
              <a:lnSpc>
                <a:spcPct val="150000"/>
              </a:lnSpc>
            </a:pPr>
            <a:r>
              <a:rPr lang="en-US" b="1" dirty="0" smtClean="0"/>
              <a:t>Scope</a:t>
            </a:r>
            <a:r>
              <a:rPr lang="en-US" dirty="0" smtClean="0"/>
              <a:t> : Global </a:t>
            </a:r>
          </a:p>
          <a:p>
            <a:pPr>
              <a:lnSpc>
                <a:spcPct val="150000"/>
              </a:lnSpc>
            </a:pPr>
            <a:r>
              <a:rPr lang="en-US" b="1" dirty="0" smtClean="0"/>
              <a:t>Life</a:t>
            </a:r>
            <a:r>
              <a:rPr lang="en-US" dirty="0" smtClean="0"/>
              <a:t> : As long as the program’s execution doesn’t come to an end.</a:t>
            </a:r>
            <a:endParaRPr lang="en-US" dirty="0"/>
          </a:p>
        </p:txBody>
      </p:sp>
      <p:sp>
        <p:nvSpPr>
          <p:cNvPr id="5" name="Rectangle 4"/>
          <p:cNvSpPr/>
          <p:nvPr/>
        </p:nvSpPr>
        <p:spPr>
          <a:xfrm>
            <a:off x="1066800" y="914400"/>
            <a:ext cx="7315200" cy="1754326"/>
          </a:xfrm>
          <a:prstGeom prst="rect">
            <a:avLst/>
          </a:prstGeom>
        </p:spPr>
        <p:txBody>
          <a:bodyPr wrap="square">
            <a:spAutoFit/>
          </a:bodyPr>
          <a:lstStyle/>
          <a:p>
            <a:pPr algn="just">
              <a:lnSpc>
                <a:spcPct val="150000"/>
              </a:lnSpc>
            </a:pPr>
            <a:r>
              <a:rPr lang="en-US" dirty="0" smtClean="0"/>
              <a:t>Extern storage class simply tells us that the variable is defined elsewhere and not within the same block where it is used. Basically, the value is assigned to it in a different block and this can be overwritten/changed in a different block as well. So an extern variable is nothing but a global variable.</a:t>
            </a:r>
            <a:endParaRPr lang="en-US" dirty="0"/>
          </a:p>
        </p:txBody>
      </p:sp>
      <p:sp>
        <p:nvSpPr>
          <p:cNvPr id="6" name="Rectangle 5"/>
          <p:cNvSpPr/>
          <p:nvPr/>
        </p:nvSpPr>
        <p:spPr>
          <a:xfrm>
            <a:off x="1143000" y="2895600"/>
            <a:ext cx="7010400" cy="880369"/>
          </a:xfrm>
          <a:prstGeom prst="rect">
            <a:avLst/>
          </a:prstGeom>
        </p:spPr>
        <p:txBody>
          <a:bodyPr wrap="square">
            <a:spAutoFit/>
          </a:bodyPr>
          <a:lstStyle/>
          <a:p>
            <a:pPr algn="just">
              <a:lnSpc>
                <a:spcPct val="150000"/>
              </a:lnSpc>
            </a:pPr>
            <a:r>
              <a:rPr lang="en-US" dirty="0" smtClean="0"/>
              <a:t>External variables are declared outside all functions, they are available to all functions that use extern variable.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1165319" cy="369332"/>
          </a:xfrm>
          <a:prstGeom prst="rect">
            <a:avLst/>
          </a:prstGeom>
          <a:noFill/>
        </p:spPr>
        <p:txBody>
          <a:bodyPr wrap="none" rtlCol="0">
            <a:spAutoFit/>
          </a:bodyPr>
          <a:lstStyle/>
          <a:p>
            <a:r>
              <a:rPr lang="en-US" b="1" u="sng" dirty="0" smtClean="0"/>
              <a:t>Example 1</a:t>
            </a:r>
            <a:endParaRPr lang="en-US" b="1" u="sng" dirty="0"/>
          </a:p>
        </p:txBody>
      </p:sp>
      <p:pic>
        <p:nvPicPr>
          <p:cNvPr id="5122" name="Picture 2"/>
          <p:cNvPicPr>
            <a:picLocks noChangeAspect="1" noChangeArrowheads="1"/>
          </p:cNvPicPr>
          <p:nvPr/>
        </p:nvPicPr>
        <p:blipFill>
          <a:blip r:embed="rId2"/>
          <a:srcRect/>
          <a:stretch>
            <a:fillRect/>
          </a:stretch>
        </p:blipFill>
        <p:spPr bwMode="auto">
          <a:xfrm>
            <a:off x="1143000" y="1295399"/>
            <a:ext cx="6858000" cy="4688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1165319" cy="369332"/>
          </a:xfrm>
          <a:prstGeom prst="rect">
            <a:avLst/>
          </a:prstGeom>
          <a:noFill/>
        </p:spPr>
        <p:txBody>
          <a:bodyPr wrap="none" rtlCol="0">
            <a:spAutoFit/>
          </a:bodyPr>
          <a:lstStyle/>
          <a:p>
            <a:r>
              <a:rPr lang="en-US" b="1" u="sng" dirty="0" smtClean="0"/>
              <a:t>Example 2</a:t>
            </a:r>
            <a:endParaRPr lang="en-US" b="1" u="sng" dirty="0"/>
          </a:p>
        </p:txBody>
      </p:sp>
      <p:pic>
        <p:nvPicPr>
          <p:cNvPr id="1026" name="Picture 2"/>
          <p:cNvPicPr>
            <a:picLocks noChangeAspect="1" noChangeArrowheads="1"/>
          </p:cNvPicPr>
          <p:nvPr/>
        </p:nvPicPr>
        <p:blipFill>
          <a:blip r:embed="rId2"/>
          <a:srcRect/>
          <a:stretch>
            <a:fillRect/>
          </a:stretch>
        </p:blipFill>
        <p:spPr bwMode="auto">
          <a:xfrm>
            <a:off x="990600" y="1219200"/>
            <a:ext cx="6762750" cy="1743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3000" y="3886200"/>
            <a:ext cx="1828800" cy="457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143000" y="5333999"/>
            <a:ext cx="4876800" cy="1172901"/>
          </a:xfrm>
          <a:prstGeom prst="rect">
            <a:avLst/>
          </a:prstGeom>
          <a:noFill/>
          <a:ln w="9525">
            <a:noFill/>
            <a:miter lim="800000"/>
            <a:headEnd/>
            <a:tailEnd/>
          </a:ln>
          <a:effectLst/>
        </p:spPr>
      </p:pic>
      <p:sp>
        <p:nvSpPr>
          <p:cNvPr id="7" name="TextBox 6"/>
          <p:cNvSpPr txBox="1"/>
          <p:nvPr/>
        </p:nvSpPr>
        <p:spPr>
          <a:xfrm>
            <a:off x="2514600" y="762000"/>
            <a:ext cx="1150828" cy="369332"/>
          </a:xfrm>
          <a:prstGeom prst="rect">
            <a:avLst/>
          </a:prstGeom>
          <a:noFill/>
        </p:spPr>
        <p:txBody>
          <a:bodyPr wrap="none" rtlCol="0">
            <a:spAutoFit/>
          </a:bodyPr>
          <a:lstStyle/>
          <a:p>
            <a:r>
              <a:rPr lang="en-US" dirty="0" smtClean="0"/>
              <a:t>Program 1</a:t>
            </a:r>
            <a:endParaRPr lang="en-US" dirty="0"/>
          </a:p>
        </p:txBody>
      </p:sp>
      <p:sp>
        <p:nvSpPr>
          <p:cNvPr id="8" name="TextBox 7"/>
          <p:cNvSpPr txBox="1"/>
          <p:nvPr/>
        </p:nvSpPr>
        <p:spPr>
          <a:xfrm>
            <a:off x="1143000" y="3352800"/>
            <a:ext cx="1150828" cy="369332"/>
          </a:xfrm>
          <a:prstGeom prst="rect">
            <a:avLst/>
          </a:prstGeom>
          <a:noFill/>
        </p:spPr>
        <p:txBody>
          <a:bodyPr wrap="none" rtlCol="0">
            <a:spAutoFit/>
          </a:bodyPr>
          <a:lstStyle/>
          <a:p>
            <a:r>
              <a:rPr lang="en-US" dirty="0" smtClean="0"/>
              <a:t>Program 2</a:t>
            </a:r>
            <a:endParaRPr lang="en-US" dirty="0"/>
          </a:p>
        </p:txBody>
      </p:sp>
      <p:sp>
        <p:nvSpPr>
          <p:cNvPr id="9" name="TextBox 8"/>
          <p:cNvSpPr txBox="1"/>
          <p:nvPr/>
        </p:nvSpPr>
        <p:spPr>
          <a:xfrm>
            <a:off x="1143000" y="4953000"/>
            <a:ext cx="1024639" cy="369332"/>
          </a:xfrm>
          <a:prstGeom prst="rect">
            <a:avLst/>
          </a:prstGeom>
          <a:noFill/>
        </p:spPr>
        <p:txBody>
          <a:bodyPr wrap="none" rtlCol="0">
            <a:spAutoFit/>
          </a:bodyPr>
          <a:lstStyle/>
          <a:p>
            <a:r>
              <a:rPr lang="en-US" dirty="0" smtClean="0"/>
              <a:t>Output :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163</TotalTime>
  <Words>348</Words>
  <Application>Microsoft Office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UNIT-IV      SYLLABUS  Functions: Introduction – using functions – Function declaration/ prototype – Function definition – function call – return statement – Passing parameters – Scope of variables – Storage Classes – Recursive functions.   Structure, Union, and Enumerated Data Types: Introduction – Nested Structures – Arrays of Structures – Structures and Functions– Union – Arrays of Unions Variables – Unions inside Structures – Enumerated Data Types. </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ADITYA</cp:lastModifiedBy>
  <cp:revision>59</cp:revision>
  <dcterms:created xsi:type="dcterms:W3CDTF">2021-06-02T08:57:27Z</dcterms:created>
  <dcterms:modified xsi:type="dcterms:W3CDTF">2021-06-07T06:36:39Z</dcterms:modified>
</cp:coreProperties>
</file>