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5" r:id="rId5"/>
    <p:sldId id="264" r:id="rId6"/>
    <p:sldId id="258" r:id="rId7"/>
    <p:sldId id="262"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483042-B79A-475C-A7E5-9E13FCEB927C}"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483042-B79A-475C-A7E5-9E13FCEB927C}"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483042-B79A-475C-A7E5-9E13FCEB927C}" type="datetimeFigureOut">
              <a:rPr lang="en-US" smtClean="0"/>
              <a:pPr/>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483042-B79A-475C-A7E5-9E13FCEB927C}" type="datetimeFigureOut">
              <a:rPr lang="en-US" smtClean="0"/>
              <a:pPr/>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83042-B79A-475C-A7E5-9E13FCEB927C}" type="datetimeFigureOut">
              <a:rPr lang="en-US" smtClean="0"/>
              <a:pPr/>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83042-B79A-475C-A7E5-9E13FCEB927C}" type="datetimeFigureOut">
              <a:rPr lang="en-US" smtClean="0"/>
              <a:pPr/>
              <a:t>6/3/2021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F7CAD-D309-4819-9A0C-C7E3CD642E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r>
              <a:rPr lang="en-US" sz="2000" b="1" dirty="0" smtClean="0"/>
              <a:t>			</a:t>
            </a:r>
            <a:r>
              <a:rPr lang="en-US" sz="1200" dirty="0" smtClean="0"/>
              <a:t/>
            </a:r>
            <a:br>
              <a:rPr lang="en-US" sz="1200" dirty="0" smtClean="0"/>
            </a:br>
            <a:endParaRPr lang="en-US" sz="1200" dirty="0"/>
          </a:p>
        </p:txBody>
      </p:sp>
      <p:sp>
        <p:nvSpPr>
          <p:cNvPr id="3" name="Rectangle 2"/>
          <p:cNvSpPr/>
          <p:nvPr/>
        </p:nvSpPr>
        <p:spPr>
          <a:xfrm>
            <a:off x="609600" y="228600"/>
            <a:ext cx="8077200" cy="5401479"/>
          </a:xfrm>
          <a:prstGeom prst="rect">
            <a:avLst/>
          </a:prstGeom>
        </p:spPr>
        <p:txBody>
          <a:bodyPr wrap="square">
            <a:spAutoFit/>
          </a:bodyPr>
          <a:lstStyle/>
          <a:p>
            <a:pPr algn="ctr">
              <a:lnSpc>
                <a:spcPct val="150000"/>
              </a:lnSpc>
            </a:pPr>
            <a:r>
              <a:rPr lang="en-US" sz="3200" b="1" u="sng" dirty="0" smtClean="0"/>
              <a:t>HTML Basics</a:t>
            </a:r>
          </a:p>
          <a:p>
            <a:pPr>
              <a:lnSpc>
                <a:spcPct val="150000"/>
              </a:lnSpc>
            </a:pPr>
            <a:r>
              <a:rPr lang="en-US" b="1" dirty="0" smtClean="0"/>
              <a:t>1. HTML means Hyper Text Markup Language. HTML is the language of the Internet used to create Web pages of web sites.</a:t>
            </a:r>
          </a:p>
          <a:p>
            <a:pPr>
              <a:lnSpc>
                <a:spcPct val="150000"/>
              </a:lnSpc>
            </a:pPr>
            <a:r>
              <a:rPr lang="en-US" b="1" dirty="0" smtClean="0"/>
              <a:t>2. HTML is a set of tags or commands used to create HTML document.</a:t>
            </a:r>
          </a:p>
          <a:p>
            <a:pPr>
              <a:lnSpc>
                <a:spcPct val="150000"/>
              </a:lnSpc>
            </a:pPr>
            <a:r>
              <a:rPr lang="fr-FR" b="1" dirty="0" smtClean="0"/>
              <a:t>3. HTML file display images, text, </a:t>
            </a:r>
            <a:r>
              <a:rPr lang="fr-FR" b="1" dirty="0" smtClean="0"/>
              <a:t>différent </a:t>
            </a:r>
            <a:r>
              <a:rPr lang="fr-FR" b="1" dirty="0" smtClean="0"/>
              <a:t>font etc.</a:t>
            </a:r>
          </a:p>
          <a:p>
            <a:pPr>
              <a:lnSpc>
                <a:spcPct val="150000"/>
              </a:lnSpc>
            </a:pPr>
            <a:r>
              <a:rPr lang="en-US" b="1" dirty="0" smtClean="0"/>
              <a:t>4. HTML has same features of a basic word processing program and it is capable of using graphics.</a:t>
            </a:r>
          </a:p>
          <a:p>
            <a:pPr>
              <a:lnSpc>
                <a:spcPct val="150000"/>
              </a:lnSpc>
            </a:pPr>
            <a:r>
              <a:rPr lang="en-US" b="1" dirty="0" smtClean="0"/>
              <a:t>5. HTML is used to design various homepages and hypertext documents of web pages.</a:t>
            </a:r>
          </a:p>
          <a:p>
            <a:pPr>
              <a:lnSpc>
                <a:spcPct val="150000"/>
              </a:lnSpc>
            </a:pPr>
            <a:r>
              <a:rPr lang="en-US" b="1" dirty="0" smtClean="0"/>
              <a:t>6. HTML document allows information to be presented in a multimedia format with hyperlinks.</a:t>
            </a:r>
          </a:p>
          <a:p>
            <a:pPr>
              <a:lnSpc>
                <a:spcPct val="150000"/>
              </a:lnSpc>
            </a:pPr>
            <a:r>
              <a:rPr lang="en-US" b="1" dirty="0" smtClean="0"/>
              <a:t>7. Hyperlink is used to link between pages.</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150000"/>
              </a:lnSpc>
            </a:pPr>
            <a:r>
              <a:rPr lang="en-US" sz="1800" b="1" dirty="0" smtClean="0"/>
              <a:t>Example:</a:t>
            </a:r>
            <a:br>
              <a:rPr lang="en-US" sz="1800" b="1" dirty="0" smtClean="0"/>
            </a:br>
            <a:r>
              <a:rPr lang="en-US" sz="1800" dirty="0" smtClean="0"/>
              <a:t>&lt;HTML&gt;</a:t>
            </a:r>
            <a:br>
              <a:rPr lang="en-US" sz="1800" dirty="0" smtClean="0"/>
            </a:br>
            <a:r>
              <a:rPr lang="en-US" sz="1800" dirty="0" smtClean="0"/>
              <a:t>	&lt;</a:t>
            </a:r>
            <a:r>
              <a:rPr lang="en-US" sz="1800" dirty="0" smtClean="0"/>
              <a:t>HEAD&gt;</a:t>
            </a:r>
            <a:br>
              <a:rPr lang="en-US" sz="1800" dirty="0" smtClean="0"/>
            </a:br>
            <a:r>
              <a:rPr lang="en-US" sz="1800" dirty="0" smtClean="0"/>
              <a:t>		&lt;</a:t>
            </a:r>
            <a:r>
              <a:rPr lang="en-US" sz="1800" dirty="0" smtClean="0"/>
              <a:t>TITLE&gt;Text Formatting Tags&lt;/TITLE&gt;</a:t>
            </a:r>
            <a:br>
              <a:rPr lang="en-US" sz="1800" dirty="0" smtClean="0"/>
            </a:br>
            <a:r>
              <a:rPr lang="en-US" sz="1800" dirty="0" smtClean="0"/>
              <a:t>	&lt;/</a:t>
            </a:r>
            <a:r>
              <a:rPr lang="en-US" sz="1800" dirty="0" smtClean="0"/>
              <a:t>HEAD&gt;</a:t>
            </a:r>
            <a:br>
              <a:rPr lang="en-US" sz="1800" dirty="0" smtClean="0"/>
            </a:br>
            <a:r>
              <a:rPr lang="en-US" sz="1800" dirty="0" smtClean="0"/>
              <a:t>	&lt;</a:t>
            </a:r>
            <a:r>
              <a:rPr lang="en-US" sz="1800" dirty="0" smtClean="0"/>
              <a:t>BODY&gt;</a:t>
            </a:r>
            <a:br>
              <a:rPr lang="en-US" sz="1800" dirty="0" smtClean="0"/>
            </a:br>
            <a:r>
              <a:rPr lang="en-US" sz="1800" dirty="0" smtClean="0"/>
              <a:t>		&lt;</a:t>
            </a:r>
            <a:r>
              <a:rPr lang="en-US" sz="1800" dirty="0" smtClean="0"/>
              <a:t>B&gt;Using Bold Tag&lt;/B&gt;&lt;BR&gt;</a:t>
            </a:r>
            <a:br>
              <a:rPr lang="en-US" sz="1800" dirty="0" smtClean="0"/>
            </a:br>
            <a:r>
              <a:rPr lang="en-US" sz="1800" dirty="0" smtClean="0"/>
              <a:t>		</a:t>
            </a:r>
            <a:r>
              <a:rPr lang="sv-SE" sz="1800" dirty="0" smtClean="0"/>
              <a:t>&lt;</a:t>
            </a:r>
            <a:r>
              <a:rPr lang="sv-SE" sz="1800" dirty="0" smtClean="0"/>
              <a:t>I&gt;Using Italic Tag &lt;/I&gt;&lt;BR&gt;</a:t>
            </a:r>
            <a:br>
              <a:rPr lang="sv-SE" sz="1800" dirty="0" smtClean="0"/>
            </a:br>
            <a:r>
              <a:rPr lang="sv-SE" sz="1800" dirty="0" smtClean="0"/>
              <a:t>		</a:t>
            </a:r>
            <a:r>
              <a:rPr lang="de-DE" sz="1800" dirty="0" smtClean="0"/>
              <a:t>&lt;</a:t>
            </a:r>
            <a:r>
              <a:rPr lang="de-DE" sz="1800" dirty="0" smtClean="0"/>
              <a:t>U&gt;Using Underline Tag&lt;/U&gt;&lt;BR&gt;</a:t>
            </a:r>
            <a:br>
              <a:rPr lang="de-DE" sz="1800" dirty="0" smtClean="0"/>
            </a:br>
            <a:r>
              <a:rPr lang="de-DE" sz="1800" dirty="0" smtClean="0"/>
              <a:t>		</a:t>
            </a:r>
            <a:r>
              <a:rPr lang="en-US" sz="1800" dirty="0" smtClean="0"/>
              <a:t>&lt;</a:t>
            </a:r>
            <a:r>
              <a:rPr lang="en-US" sz="1800" dirty="0" smtClean="0"/>
              <a:t>BIG&gt;Using Big Tag&lt;/BIG&gt;&lt;BR&gt;</a:t>
            </a:r>
            <a:br>
              <a:rPr lang="en-US" sz="1800" dirty="0" smtClean="0"/>
            </a:br>
            <a:r>
              <a:rPr lang="en-US" sz="1800" dirty="0" smtClean="0"/>
              <a:t>		&lt;</a:t>
            </a:r>
            <a:r>
              <a:rPr lang="en-US" sz="1800" dirty="0" smtClean="0"/>
              <a:t>SMALL&gt;Using Small Tag &lt;/SMALL&gt;&lt;BR&gt;</a:t>
            </a:r>
            <a:br>
              <a:rPr lang="en-US" sz="1800" dirty="0" smtClean="0"/>
            </a:br>
            <a:r>
              <a:rPr lang="en-US" sz="1800" dirty="0" smtClean="0"/>
              <a:t>		&lt;</a:t>
            </a:r>
            <a:r>
              <a:rPr lang="en-US" sz="1800" dirty="0" smtClean="0"/>
              <a:t>STRIKE&gt;Using STRIKE Tag&lt;/STRIKE&gt;&lt;BR&gt;</a:t>
            </a:r>
            <a:br>
              <a:rPr lang="en-US" sz="1800" dirty="0" smtClean="0"/>
            </a:br>
            <a:r>
              <a:rPr lang="en-US" sz="1800" dirty="0" smtClean="0"/>
              <a:t>		Using </a:t>
            </a:r>
            <a:r>
              <a:rPr lang="en-US" sz="1800" dirty="0" smtClean="0"/>
              <a:t>of Subscript Tag : X&lt;SUB&gt;1&lt;/SUB&gt; , X&lt;SUB&gt;2&lt;/SUB&gt;&lt;BR&gt;</a:t>
            </a:r>
            <a:br>
              <a:rPr lang="en-US" sz="1800" dirty="0" smtClean="0"/>
            </a:br>
            <a:r>
              <a:rPr lang="en-US" sz="1800" dirty="0" smtClean="0"/>
              <a:t>		Using </a:t>
            </a:r>
            <a:r>
              <a:rPr lang="en-US" sz="1800" dirty="0" smtClean="0"/>
              <a:t>of Superscript Tag : X&lt;SUP&gt;2&lt;/SUB&gt; , Y&lt;SUP&gt;3&lt;/SUB&gt;&lt;BR&gt;</a:t>
            </a:r>
            <a:br>
              <a:rPr lang="en-US" sz="1800" dirty="0" smtClean="0"/>
            </a:br>
            <a:r>
              <a:rPr lang="en-US" sz="1800" dirty="0" smtClean="0"/>
              <a:t>	&lt;/</a:t>
            </a:r>
            <a:r>
              <a:rPr lang="en-US" sz="1800" dirty="0" smtClean="0"/>
              <a:t>BODY&gt;</a:t>
            </a:r>
            <a:br>
              <a:rPr lang="en-US" sz="1800" dirty="0" smtClean="0"/>
            </a:br>
            <a:r>
              <a:rPr lang="en-US" sz="1800" dirty="0" smtClean="0"/>
              <a:t>&lt;/HTML&gt;</a:t>
            </a:r>
            <a:endParaRPr lang="en-US" sz="18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200000"/>
              </a:lnSpc>
            </a:pPr>
            <a:r>
              <a:rPr lang="en-US" sz="2000" b="1" u="sng" dirty="0" smtClean="0"/>
              <a:t>FONT TAG:</a:t>
            </a:r>
            <a:r>
              <a:rPr lang="en-US" sz="2000" b="1" dirty="0" smtClean="0"/>
              <a:t/>
            </a:r>
            <a:br>
              <a:rPr lang="en-US" sz="2000" b="1" dirty="0" smtClean="0"/>
            </a:br>
            <a:r>
              <a:rPr lang="en-US" sz="2000" dirty="0" smtClean="0"/>
              <a:t>The &lt;font&gt; tag alone doesn’t provide any real functionality, but with the help of a few attributes this tag </a:t>
            </a:r>
            <a:r>
              <a:rPr lang="en-US" sz="2000" dirty="0" smtClean="0"/>
              <a:t>is </a:t>
            </a:r>
            <a:r>
              <a:rPr lang="en-US" sz="2000" dirty="0" smtClean="0"/>
              <a:t>used to change the style, face, size and color of HTML text </a:t>
            </a:r>
            <a:r>
              <a:rPr lang="en-US" sz="2000" dirty="0" smtClean="0"/>
              <a:t>elements</a:t>
            </a:r>
            <a:r>
              <a:rPr lang="en-US" sz="2000" dirty="0" smtClean="0"/>
              <a:t>.</a:t>
            </a:r>
            <a:br>
              <a:rPr lang="en-US" sz="2000" dirty="0" smtClean="0"/>
            </a:br>
            <a:r>
              <a:rPr lang="en-US" sz="2000" b="1" dirty="0" smtClean="0"/>
              <a:t>Attributes of font Tag:</a:t>
            </a:r>
            <a:r>
              <a:rPr lang="en-US" sz="2000" dirty="0" smtClean="0"/>
              <a:t/>
            </a:r>
            <a:br>
              <a:rPr lang="en-US" sz="2000" dirty="0" smtClean="0"/>
            </a:br>
            <a:r>
              <a:rPr lang="en-US" sz="2000" dirty="0" smtClean="0"/>
              <a:t>1. Size: Changes the size of text. The value must be between 1 and 7.</a:t>
            </a:r>
            <a:br>
              <a:rPr lang="en-US" sz="2000" dirty="0" smtClean="0"/>
            </a:br>
            <a:r>
              <a:rPr lang="en-US" sz="2000" dirty="0" smtClean="0"/>
              <a:t>2. Color: Changes the color of the text.</a:t>
            </a:r>
            <a:br>
              <a:rPr lang="en-US" sz="2000" dirty="0" smtClean="0"/>
            </a:br>
            <a:r>
              <a:rPr lang="en-US" sz="2000" dirty="0" smtClean="0"/>
              <a:t>3. Face: Changes the font type of the text.</a:t>
            </a:r>
            <a:br>
              <a:rPr lang="en-US" sz="2000" dirty="0" smtClean="0"/>
            </a:br>
            <a:r>
              <a:rPr lang="en-US" sz="2000" u="sng" dirty="0" smtClean="0"/>
              <a:t>Syntax: </a:t>
            </a:r>
            <a:r>
              <a:rPr lang="en-US" sz="2000" dirty="0" smtClean="0"/>
              <a:t>&lt;FONT SIZE=value COLOR=color FACE=”font-names”&gt;</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200000"/>
              </a:lnSpc>
            </a:pPr>
            <a:r>
              <a:rPr lang="en-US" sz="2000" b="1" u="sng" dirty="0" smtClean="0"/>
              <a:t>Example:</a:t>
            </a:r>
            <a:r>
              <a:rPr lang="en-US" sz="1800" b="1" dirty="0" smtClean="0"/>
              <a:t/>
            </a:r>
            <a:br>
              <a:rPr lang="en-US" sz="1800" b="1" dirty="0" smtClean="0"/>
            </a:br>
            <a:r>
              <a:rPr lang="en-US" sz="1800" dirty="0" smtClean="0"/>
              <a:t>&lt;HTML</a:t>
            </a:r>
            <a:r>
              <a:rPr lang="en-US" sz="1800" dirty="0" smtClean="0"/>
              <a:t>&gt;</a:t>
            </a:r>
            <a:br>
              <a:rPr lang="en-US" sz="1800" dirty="0" smtClean="0"/>
            </a:br>
            <a:r>
              <a:rPr lang="en-US" sz="1800" dirty="0" smtClean="0"/>
              <a:t>	&lt;HEAD&gt;	</a:t>
            </a:r>
            <a:br>
              <a:rPr lang="en-US" sz="1800" dirty="0" smtClean="0"/>
            </a:br>
            <a:r>
              <a:rPr lang="en-US" sz="1800" dirty="0" smtClean="0"/>
              <a:t>	&lt;TITLE&gt;Text Formatting Tags&lt;/TITLE&gt;	</a:t>
            </a:r>
            <a:br>
              <a:rPr lang="en-US" sz="1800" dirty="0" smtClean="0"/>
            </a:br>
            <a:r>
              <a:rPr lang="en-US" sz="1800" dirty="0" smtClean="0"/>
              <a:t>	&lt;/HEAD</a:t>
            </a:r>
            <a:r>
              <a:rPr lang="en-US" sz="1800" dirty="0" smtClean="0"/>
              <a:t>&gt;</a:t>
            </a:r>
            <a:br>
              <a:rPr lang="en-US" sz="1800" dirty="0" smtClean="0"/>
            </a:br>
            <a:r>
              <a:rPr lang="en-US" sz="1800" dirty="0" smtClean="0"/>
              <a:t>	&lt;BODY&gt;</a:t>
            </a:r>
            <a:br>
              <a:rPr lang="en-US" sz="1800" dirty="0" smtClean="0"/>
            </a:br>
            <a:r>
              <a:rPr lang="en-US" sz="1800" dirty="0" smtClean="0"/>
              <a:t>	</a:t>
            </a:r>
            <a:r>
              <a:rPr lang="en-US" sz="1800" dirty="0" smtClean="0"/>
              <a:t>&lt;</a:t>
            </a:r>
            <a:r>
              <a:rPr lang="en-US" sz="1800" dirty="0" smtClean="0"/>
              <a:t>FONT SIZE=30 FACE=”Times new Roman” COLOR=red&gt; Hello World&lt;/FONT&gt;</a:t>
            </a:r>
            <a:br>
              <a:rPr lang="en-US" sz="1800" dirty="0" smtClean="0"/>
            </a:br>
            <a:r>
              <a:rPr lang="en-US" sz="1800" dirty="0" smtClean="0"/>
              <a:t>	&lt;/BODY&gt;</a:t>
            </a:r>
            <a:br>
              <a:rPr lang="en-US" sz="1800" dirty="0" smtClean="0"/>
            </a:br>
            <a:r>
              <a:rPr lang="en-US" sz="1800" dirty="0" smtClean="0"/>
              <a:t>&lt;/HTML&gt;</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200000"/>
              </a:lnSpc>
            </a:pPr>
            <a:r>
              <a:rPr lang="en-US" sz="1800" b="1" u="sng" dirty="0" smtClean="0"/>
              <a:t>IMAGE TAG:</a:t>
            </a:r>
            <a:r>
              <a:rPr lang="en-US" sz="1800" b="1" dirty="0" smtClean="0"/>
              <a:t/>
            </a:r>
            <a:br>
              <a:rPr lang="en-US" sz="1800" b="1" dirty="0" smtClean="0"/>
            </a:br>
            <a:r>
              <a:rPr lang="en-US" sz="1800" dirty="0" smtClean="0"/>
              <a:t>1. Images are inserted in web documents using the IMG tag and this tag has no closing tag.</a:t>
            </a:r>
            <a:br>
              <a:rPr lang="en-US" sz="1800" dirty="0" smtClean="0"/>
            </a:br>
            <a:r>
              <a:rPr lang="en-US" sz="1800" dirty="0" smtClean="0"/>
              <a:t>2. The &lt;IMG&gt; tag requires the location of the image file.</a:t>
            </a:r>
            <a:br>
              <a:rPr lang="en-US" sz="1800" dirty="0" smtClean="0"/>
            </a:br>
            <a:r>
              <a:rPr lang="en-US" sz="1800" dirty="0" smtClean="0"/>
              <a:t>3. &lt;IMG&gt; tag alone doesn’t place an image in the HTML document. It requires another attributes SRC, HEIGHT and WIDTH.</a:t>
            </a:r>
            <a:br>
              <a:rPr lang="en-US" sz="1800" dirty="0" smtClean="0"/>
            </a:br>
            <a:r>
              <a:rPr lang="en-US" sz="1800" u="sng" dirty="0" smtClean="0"/>
              <a:t>Syntax:</a:t>
            </a:r>
            <a:r>
              <a:rPr lang="en-US" sz="1800" dirty="0" smtClean="0"/>
              <a:t/>
            </a:r>
            <a:br>
              <a:rPr lang="en-US" sz="1800" dirty="0" smtClean="0"/>
            </a:br>
            <a:r>
              <a:rPr lang="en-US" sz="1800" dirty="0" smtClean="0"/>
              <a:t>&lt;IMG SRC=”URL/Path of the image file” WIDTH=value HEIGHT=value&gt;</a:t>
            </a:r>
            <a:br>
              <a:rPr lang="en-US" sz="1800" dirty="0" smtClean="0"/>
            </a:br>
            <a:endParaRPr lang="en-US" sz="18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200000"/>
              </a:lnSpc>
            </a:pPr>
            <a:r>
              <a:rPr lang="en-US" sz="1800" b="1" dirty="0" smtClean="0"/>
              <a:t>Example:</a:t>
            </a:r>
            <a:br>
              <a:rPr lang="en-US" sz="1800" b="1" dirty="0" smtClean="0"/>
            </a:br>
            <a:r>
              <a:rPr lang="en-US" sz="1800" b="1" dirty="0" smtClean="0"/>
              <a:t> </a:t>
            </a:r>
            <a:r>
              <a:rPr lang="en-US" sz="1800" dirty="0" smtClean="0"/>
              <a:t>&lt;HTML&gt;</a:t>
            </a:r>
            <a:br>
              <a:rPr lang="en-US" sz="1800" dirty="0" smtClean="0"/>
            </a:br>
            <a:r>
              <a:rPr lang="en-US" sz="1800" dirty="0" smtClean="0"/>
              <a:t>	&lt;HEAD&gt;	</a:t>
            </a:r>
            <a:br>
              <a:rPr lang="en-US" sz="1800" dirty="0" smtClean="0"/>
            </a:br>
            <a:r>
              <a:rPr lang="en-US" sz="1800" dirty="0" smtClean="0"/>
              <a:t>	&lt;TITLE&gt; Image Tags&lt;/TITLE&gt;	</a:t>
            </a:r>
            <a:br>
              <a:rPr lang="en-US" sz="1800" dirty="0" smtClean="0"/>
            </a:br>
            <a:r>
              <a:rPr lang="en-US" sz="1800" dirty="0" smtClean="0"/>
              <a:t>	&lt;/HEAD&gt;</a:t>
            </a:r>
            <a:br>
              <a:rPr lang="en-US" sz="1800" dirty="0" smtClean="0"/>
            </a:br>
            <a:r>
              <a:rPr lang="en-US" sz="1800" dirty="0" smtClean="0"/>
              <a:t/>
            </a:r>
            <a:br>
              <a:rPr lang="en-US" sz="1800" dirty="0" smtClean="0"/>
            </a:br>
            <a:r>
              <a:rPr lang="en-US" sz="1800" dirty="0" smtClean="0"/>
              <a:t>	&lt;BODY&gt;</a:t>
            </a:r>
            <a:br>
              <a:rPr lang="en-US" sz="1800" dirty="0" smtClean="0"/>
            </a:br>
            <a:r>
              <a:rPr lang="en-US" sz="1800" dirty="0" smtClean="0"/>
              <a:t>		&lt;</a:t>
            </a:r>
            <a:r>
              <a:rPr lang="en-US" sz="1800" dirty="0" err="1" smtClean="0"/>
              <a:t>img</a:t>
            </a:r>
            <a:r>
              <a:rPr lang="en-US" sz="1800" dirty="0" smtClean="0"/>
              <a:t> </a:t>
            </a:r>
            <a:r>
              <a:rPr lang="en-US" sz="1800" dirty="0" err="1" smtClean="0"/>
              <a:t>src</a:t>
            </a:r>
            <a:r>
              <a:rPr lang="en-US" sz="1800" dirty="0" smtClean="0"/>
              <a:t>="one.jpg" width="104" height="142"&gt;</a:t>
            </a:r>
            <a:br>
              <a:rPr lang="en-US" sz="1800" dirty="0" smtClean="0"/>
            </a:br>
            <a:r>
              <a:rPr lang="en-US" sz="1800" dirty="0" smtClean="0"/>
              <a:t>	&lt;/BODY&gt;</a:t>
            </a:r>
            <a:br>
              <a:rPr lang="en-US" sz="1800" dirty="0" smtClean="0"/>
            </a:br>
            <a:r>
              <a:rPr lang="en-US" sz="1800" dirty="0" smtClean="0"/>
              <a:t>&lt;/HTML&gt;</a:t>
            </a:r>
            <a:endParaRPr lang="en-US" sz="18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150000"/>
              </a:lnSpc>
            </a:pPr>
            <a:r>
              <a:rPr lang="sv-SE" sz="1800" b="1" u="sng" dirty="0" smtClean="0"/>
              <a:t>ANCHOR TAGS OR LINK TAG:</a:t>
            </a:r>
            <a:r>
              <a:rPr lang="sv-SE" sz="1800" b="1" dirty="0" smtClean="0"/>
              <a:t/>
            </a:r>
            <a:br>
              <a:rPr lang="sv-SE" sz="1800" b="1" dirty="0" smtClean="0"/>
            </a:br>
            <a:r>
              <a:rPr lang="en-US" sz="1800" dirty="0" smtClean="0"/>
              <a:t>1. HTML allows linking to other HTML documents as well as images.</a:t>
            </a:r>
            <a:br>
              <a:rPr lang="en-US" sz="1800" dirty="0" smtClean="0"/>
            </a:br>
            <a:r>
              <a:rPr lang="en-US" sz="1800" dirty="0" smtClean="0"/>
              <a:t>2. Hyperlinks appear blue in color by default.</a:t>
            </a:r>
            <a:br>
              <a:rPr lang="en-US" sz="1800" dirty="0" smtClean="0"/>
            </a:br>
            <a:r>
              <a:rPr lang="en-US" sz="1800" dirty="0" smtClean="0"/>
              <a:t>3. When the mouse cursor is placed over it, the standard arrow shaped mouse cursor changes to the shape of a hand</a:t>
            </a:r>
            <a:r>
              <a:rPr lang="en-US" sz="1800" dirty="0" smtClean="0"/>
              <a:t>.</a:t>
            </a:r>
            <a:br>
              <a:rPr lang="en-US" sz="1800" dirty="0" smtClean="0"/>
            </a:br>
            <a:r>
              <a:rPr lang="en-US" sz="1800" dirty="0" smtClean="0"/>
              <a:t/>
            </a:r>
            <a:br>
              <a:rPr lang="en-US" sz="1800" dirty="0" smtClean="0"/>
            </a:br>
            <a:r>
              <a:rPr lang="en-US" sz="1800" b="1" dirty="0" smtClean="0"/>
              <a:t>LINK</a:t>
            </a:r>
            <a:r>
              <a:rPr lang="en-US" sz="1800" dirty="0" smtClean="0"/>
              <a:t> – changes the default color of a hyperlink to whatever color is specified with this tag.</a:t>
            </a:r>
            <a:br>
              <a:rPr lang="en-US" sz="1800" dirty="0" smtClean="0"/>
            </a:br>
            <a:r>
              <a:rPr lang="en-US" sz="1800" b="1" dirty="0" smtClean="0"/>
              <a:t>ALINK</a:t>
            </a:r>
            <a:r>
              <a:rPr lang="en-US" sz="1800" dirty="0" smtClean="0"/>
              <a:t> – changes the default color of a hyperlink that is activated to whatever color is specified with this tag.</a:t>
            </a:r>
            <a:br>
              <a:rPr lang="en-US" sz="1800" dirty="0" smtClean="0"/>
            </a:br>
            <a:r>
              <a:rPr lang="en-US" sz="1800" b="1" dirty="0" smtClean="0"/>
              <a:t>VLINK</a:t>
            </a:r>
            <a:r>
              <a:rPr lang="en-US" sz="1800" dirty="0" smtClean="0"/>
              <a:t> – changes the default color of a hyperlink that is already visited to whatever color is specified with this tag</a:t>
            </a:r>
            <a:r>
              <a:rPr lang="en-US" sz="1800" dirty="0" smtClean="0"/>
              <a:t>.</a:t>
            </a:r>
            <a:br>
              <a:rPr lang="en-US" sz="1800" dirty="0" smtClean="0"/>
            </a:br>
            <a:r>
              <a:rPr lang="en-US" sz="1800" dirty="0" smtClean="0"/>
              <a:t/>
            </a:r>
            <a:br>
              <a:rPr lang="en-US" sz="1800" dirty="0" smtClean="0"/>
            </a:br>
            <a:r>
              <a:rPr lang="en-US" sz="1800" b="1" u="sng" dirty="0" smtClean="0"/>
              <a:t>Syntax: </a:t>
            </a:r>
            <a:r>
              <a:rPr lang="en-US" sz="1800" dirty="0" smtClean="0"/>
              <a:t>&lt;A HREF=”target file name”&gt; Clickable Text &lt;/A</a:t>
            </a:r>
            <a:r>
              <a:rPr lang="en-US" sz="1800" dirty="0" smtClean="0"/>
              <a:t>&gt;</a:t>
            </a:r>
            <a:br>
              <a:rPr lang="en-US" sz="1800" dirty="0" smtClean="0"/>
            </a:br>
            <a:r>
              <a:rPr lang="en-US" sz="1800" dirty="0" smtClean="0"/>
              <a:t/>
            </a:r>
            <a:br>
              <a:rPr lang="en-US" sz="1800" dirty="0" smtClean="0"/>
            </a:br>
            <a:endParaRPr lang="en-US" sz="18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200000"/>
              </a:lnSpc>
            </a:pPr>
            <a:r>
              <a:rPr lang="en-US" sz="1800" b="1" u="sng" dirty="0" smtClean="0"/>
              <a:t>Example:-</a:t>
            </a:r>
            <a:r>
              <a:rPr lang="en-US" sz="1800" dirty="0" smtClean="0"/>
              <a:t/>
            </a:r>
            <a:br>
              <a:rPr lang="en-US" sz="1800" dirty="0" smtClean="0"/>
            </a:br>
            <a:r>
              <a:rPr lang="en-US" sz="1800" dirty="0" smtClean="0"/>
              <a:t>&lt;HTML</a:t>
            </a:r>
            <a:r>
              <a:rPr lang="en-US" sz="1800" dirty="0" smtClean="0"/>
              <a:t>&gt;</a:t>
            </a:r>
            <a:br>
              <a:rPr lang="en-US" sz="1800" dirty="0" smtClean="0"/>
            </a:br>
            <a:r>
              <a:rPr lang="en-US" sz="1800" dirty="0" smtClean="0"/>
              <a:t>	&lt;HEAD&gt;	</a:t>
            </a:r>
            <a:br>
              <a:rPr lang="en-US" sz="1800" dirty="0" smtClean="0"/>
            </a:br>
            <a:r>
              <a:rPr lang="en-US" sz="1800" dirty="0" smtClean="0"/>
              <a:t>	&lt;TITLE&gt; </a:t>
            </a:r>
            <a:r>
              <a:rPr lang="en-US" sz="1800" dirty="0" smtClean="0"/>
              <a:t>Hyper </a:t>
            </a:r>
            <a:r>
              <a:rPr lang="en-US" sz="1800" dirty="0" smtClean="0"/>
              <a:t>links &lt;/TITLE&gt;	</a:t>
            </a:r>
            <a:br>
              <a:rPr lang="en-US" sz="1800" dirty="0" smtClean="0"/>
            </a:br>
            <a:r>
              <a:rPr lang="en-US" sz="1800" dirty="0" smtClean="0"/>
              <a:t>	&lt;/HEAD&gt;</a:t>
            </a:r>
            <a:br>
              <a:rPr lang="en-US" sz="1800" dirty="0" smtClean="0"/>
            </a:br>
            <a:r>
              <a:rPr lang="en-US" sz="1800" dirty="0" smtClean="0"/>
              <a:t/>
            </a:r>
            <a:br>
              <a:rPr lang="en-US" sz="1800" dirty="0" smtClean="0"/>
            </a:br>
            <a:r>
              <a:rPr lang="en-US" sz="1800" dirty="0" smtClean="0"/>
              <a:t>	&lt;BODY&gt;</a:t>
            </a:r>
            <a:br>
              <a:rPr lang="en-US" sz="1800" dirty="0" smtClean="0"/>
            </a:br>
            <a:r>
              <a:rPr lang="en-US" sz="1800" dirty="0" smtClean="0"/>
              <a:t>		&lt;A HREF=https://www.google.com&gt;Click here for Google&lt;/A&gt;</a:t>
            </a:r>
            <a:br>
              <a:rPr lang="en-US" sz="1800" dirty="0" smtClean="0"/>
            </a:br>
            <a:r>
              <a:rPr lang="en-US" sz="1800" dirty="0" smtClean="0"/>
              <a:t>	&lt;/BODY&gt;</a:t>
            </a:r>
            <a:br>
              <a:rPr lang="en-US" sz="1800" dirty="0" smtClean="0"/>
            </a:br>
            <a:r>
              <a:rPr lang="en-US" sz="1800" dirty="0" smtClean="0"/>
              <a:t>&lt;/HTML&gt;</a:t>
            </a:r>
            <a:endParaRPr 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200000"/>
              </a:lnSpc>
            </a:pPr>
            <a:endParaRPr lang="en-US" sz="18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200000"/>
              </a:lnSpc>
            </a:pPr>
            <a:endParaRPr lang="en-US" sz="18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200000"/>
              </a:lnSpc>
            </a:pPr>
            <a:endParaRPr lang="en-US" sz="18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150000"/>
              </a:lnSpc>
            </a:pPr>
            <a:r>
              <a:rPr lang="en-US" sz="2000" b="1" dirty="0" smtClean="0"/>
              <a:t/>
            </a:r>
            <a:br>
              <a:rPr lang="en-US" sz="2000" b="1" dirty="0" smtClean="0"/>
            </a:br>
            <a:r>
              <a:rPr lang="en-US" sz="2000" b="1" dirty="0" smtClean="0"/>
              <a:t>		</a:t>
            </a:r>
            <a:br>
              <a:rPr lang="en-US" sz="2000" b="1" dirty="0" smtClean="0"/>
            </a:br>
            <a:endParaRPr lang="en-US" sz="2000" b="1" dirty="0"/>
          </a:p>
        </p:txBody>
      </p:sp>
      <p:sp>
        <p:nvSpPr>
          <p:cNvPr id="3" name="Rectangle 2"/>
          <p:cNvSpPr/>
          <p:nvPr/>
        </p:nvSpPr>
        <p:spPr>
          <a:xfrm>
            <a:off x="381000" y="304801"/>
            <a:ext cx="7924800" cy="3970318"/>
          </a:xfrm>
          <a:prstGeom prst="rect">
            <a:avLst/>
          </a:prstGeom>
        </p:spPr>
        <p:txBody>
          <a:bodyPr wrap="square">
            <a:spAutoFit/>
          </a:bodyPr>
          <a:lstStyle/>
          <a:p>
            <a:pPr algn="ctr"/>
            <a:r>
              <a:rPr lang="en-US" sz="2000" b="1" u="sng" dirty="0" smtClean="0"/>
              <a:t>STRUCTURE OF HTML DOCUMENT</a:t>
            </a:r>
            <a:r>
              <a:rPr lang="en-US" sz="2000" b="1" u="sng" dirty="0" smtClean="0"/>
              <a:t>:</a:t>
            </a:r>
          </a:p>
          <a:p>
            <a:endParaRPr lang="en-US" b="1" u="sng" dirty="0" smtClean="0"/>
          </a:p>
          <a:p>
            <a:pPr>
              <a:lnSpc>
                <a:spcPct val="200000"/>
              </a:lnSpc>
            </a:pPr>
            <a:r>
              <a:rPr lang="en-US" b="1" dirty="0" smtClean="0"/>
              <a:t>1. HTML files are normal text files, usually have the extension of .</a:t>
            </a:r>
            <a:r>
              <a:rPr lang="en-US" b="1" dirty="0" err="1" smtClean="0"/>
              <a:t>htm</a:t>
            </a:r>
            <a:r>
              <a:rPr lang="en-US" b="1" dirty="0" smtClean="0"/>
              <a:t> or .html.</a:t>
            </a:r>
          </a:p>
          <a:p>
            <a:pPr>
              <a:lnSpc>
                <a:spcPct val="200000"/>
              </a:lnSpc>
            </a:pPr>
            <a:r>
              <a:rPr lang="en-US" b="1" dirty="0" smtClean="0"/>
              <a:t>2. HTML is not a case sensitive language.</a:t>
            </a:r>
          </a:p>
          <a:p>
            <a:pPr>
              <a:lnSpc>
                <a:spcPct val="200000"/>
              </a:lnSpc>
            </a:pPr>
            <a:r>
              <a:rPr lang="en-US" b="1" dirty="0" smtClean="0"/>
              <a:t>3. HTML instructions divide the text of a document into blocks called elements.</a:t>
            </a:r>
          </a:p>
          <a:p>
            <a:pPr>
              <a:lnSpc>
                <a:spcPct val="200000"/>
              </a:lnSpc>
            </a:pPr>
            <a:r>
              <a:rPr lang="en-US" b="1" dirty="0" smtClean="0"/>
              <a:t>4. An HTML document has two parts.</a:t>
            </a:r>
          </a:p>
          <a:p>
            <a:pPr>
              <a:lnSpc>
                <a:spcPct val="200000"/>
              </a:lnSpc>
            </a:pPr>
            <a:r>
              <a:rPr lang="en-US" b="1" dirty="0" smtClean="0"/>
              <a:t>	a</a:t>
            </a:r>
            <a:r>
              <a:rPr lang="en-US" b="1" dirty="0" smtClean="0"/>
              <a:t>. Head part</a:t>
            </a:r>
          </a:p>
          <a:p>
            <a:pPr>
              <a:lnSpc>
                <a:spcPct val="200000"/>
              </a:lnSpc>
            </a:pPr>
            <a:r>
              <a:rPr lang="en-US" b="1" dirty="0" smtClean="0"/>
              <a:t>	b</a:t>
            </a:r>
            <a:r>
              <a:rPr lang="en-US" b="1" dirty="0" smtClean="0"/>
              <a:t>. Body part</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200000"/>
              </a:lnSpc>
            </a:pPr>
            <a:endParaRPr lang="en-US" sz="1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150000"/>
              </a:lnSpc>
            </a:pPr>
            <a:endParaRPr lang="en-US" sz="1800" b="1" dirty="0"/>
          </a:p>
        </p:txBody>
      </p:sp>
      <p:pic>
        <p:nvPicPr>
          <p:cNvPr id="1027" name="Picture 3"/>
          <p:cNvPicPr>
            <a:picLocks noChangeAspect="1" noChangeArrowheads="1"/>
          </p:cNvPicPr>
          <p:nvPr/>
        </p:nvPicPr>
        <p:blipFill>
          <a:blip r:embed="rId2"/>
          <a:srcRect/>
          <a:stretch>
            <a:fillRect/>
          </a:stretch>
        </p:blipFill>
        <p:spPr bwMode="auto">
          <a:xfrm>
            <a:off x="0" y="457200"/>
            <a:ext cx="8915401"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200000"/>
              </a:lnSpc>
            </a:pPr>
            <a:r>
              <a:rPr lang="en-US" sz="1800" b="1" dirty="0" smtClean="0"/>
              <a:t>HEAD: </a:t>
            </a:r>
            <a:r>
              <a:rPr lang="en-US" sz="1800" dirty="0" smtClean="0"/>
              <a:t>The head element contains title and meta data of a web document.</a:t>
            </a:r>
            <a:r>
              <a:rPr lang="en-US" sz="1800" b="1" dirty="0" smtClean="0"/>
              <a:t/>
            </a:r>
            <a:br>
              <a:rPr lang="en-US" sz="1800" b="1" dirty="0" smtClean="0"/>
            </a:br>
            <a:r>
              <a:rPr lang="en-US" sz="1800" b="1" dirty="0" smtClean="0"/>
              <a:t>BODY: </a:t>
            </a:r>
            <a:r>
              <a:rPr lang="en-US" sz="1800" dirty="0" smtClean="0"/>
              <a:t>The body element contains the information that display on a web page.</a:t>
            </a:r>
            <a:r>
              <a:rPr lang="en-US" sz="1800" b="1" dirty="0" smtClean="0"/>
              <a:t/>
            </a:r>
            <a:br>
              <a:rPr lang="en-US" sz="1800" b="1" dirty="0" smtClean="0"/>
            </a:br>
            <a:r>
              <a:rPr lang="en-US" sz="1800" dirty="0" smtClean="0"/>
              <a:t>1. The first tag is &lt;html&gt;. This tag tells your browser that this is the start of an HTML document. The last tag is &lt;/html&gt;. This tag tells your browser that this is the end of the HTML document.</a:t>
            </a:r>
            <a:br>
              <a:rPr lang="en-US" sz="1800" dirty="0" smtClean="0"/>
            </a:br>
            <a:r>
              <a:rPr lang="en-US" sz="1800" dirty="0" smtClean="0"/>
              <a:t>2. The text between the &lt;head&gt; tag and &lt;/head&gt; tag is header information. Header information is not displayed in the browser window.</a:t>
            </a:r>
            <a:br>
              <a:rPr lang="en-US" sz="1800" dirty="0" smtClean="0"/>
            </a:br>
            <a:r>
              <a:rPr lang="en-US" sz="1800" dirty="0" smtClean="0"/>
              <a:t>3. The text between the &lt;title&gt; tag and &lt;/title&gt; tag is the title of your document. The title is displayed in your browser’s title bar.</a:t>
            </a:r>
            <a:br>
              <a:rPr lang="en-US" sz="1800" dirty="0" smtClean="0"/>
            </a:br>
            <a:r>
              <a:rPr lang="en-US" sz="1800" dirty="0" smtClean="0"/>
              <a:t>4. The text between the &lt;body&gt; tag and &lt;/body&gt; is the text that will be displayed in your browser.</a:t>
            </a:r>
            <a:endParaRPr lang="en-US" sz="18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200000"/>
              </a:lnSpc>
            </a:pPr>
            <a:r>
              <a:rPr lang="en-US" sz="1800" b="1" u="sng" dirty="0" smtClean="0"/>
              <a:t>TYPES OF TAGS:</a:t>
            </a:r>
            <a:r>
              <a:rPr lang="en-US" sz="1800" b="1" dirty="0" smtClean="0"/>
              <a:t/>
            </a:r>
            <a:br>
              <a:rPr lang="en-US" sz="1800" b="1" dirty="0" smtClean="0"/>
            </a:br>
            <a:r>
              <a:rPr lang="en-US" sz="1800" dirty="0" smtClean="0"/>
              <a:t>There are two types of tags in HTML. They are</a:t>
            </a:r>
            <a:br>
              <a:rPr lang="en-US" sz="1800" dirty="0" smtClean="0"/>
            </a:br>
            <a:r>
              <a:rPr lang="en-US" sz="1800" b="1" dirty="0" smtClean="0"/>
              <a:t>1. Paired Tag:</a:t>
            </a:r>
            <a:r>
              <a:rPr lang="en-US" sz="1800" dirty="0" smtClean="0"/>
              <a:t/>
            </a:r>
            <a:br>
              <a:rPr lang="en-US" sz="1800" dirty="0" smtClean="0"/>
            </a:br>
            <a:r>
              <a:rPr lang="en-US" sz="1800" dirty="0" smtClean="0"/>
              <a:t>A Tag which has both opening and closing tag is called as Paired Tag.</a:t>
            </a:r>
            <a:br>
              <a:rPr lang="en-US" sz="1800" dirty="0" smtClean="0"/>
            </a:br>
            <a:r>
              <a:rPr lang="en-US" sz="1800" dirty="0" smtClean="0"/>
              <a:t>Example: &lt;b&gt;Welcome&lt;/b&gt;</a:t>
            </a:r>
            <a:br>
              <a:rPr lang="en-US" sz="1800" dirty="0" smtClean="0"/>
            </a:br>
            <a:r>
              <a:rPr lang="en-US" sz="1800" b="1" dirty="0" smtClean="0"/>
              <a:t>2. Un-Paired Tag:</a:t>
            </a:r>
            <a:r>
              <a:rPr lang="en-US" sz="1800" dirty="0" smtClean="0"/>
              <a:t/>
            </a:r>
            <a:br>
              <a:rPr lang="en-US" sz="1800" dirty="0" smtClean="0"/>
            </a:br>
            <a:r>
              <a:rPr lang="en-US" sz="1800" dirty="0" smtClean="0"/>
              <a:t>A Tag which doesn’t have its companion tag is called as Un-Paired Tag.</a:t>
            </a:r>
            <a:br>
              <a:rPr lang="en-US" sz="1800" dirty="0" smtClean="0"/>
            </a:br>
            <a:r>
              <a:rPr lang="en-US" sz="1800" dirty="0" smtClean="0"/>
              <a:t>Example: &lt;</a:t>
            </a:r>
            <a:r>
              <a:rPr lang="en-US" sz="1800" dirty="0" err="1" smtClean="0"/>
              <a:t>br</a:t>
            </a:r>
            <a:r>
              <a:rPr lang="en-US" sz="1800" dirty="0" smtClean="0"/>
              <a:t>&gt;, &lt;hr&gt;</a:t>
            </a:r>
            <a:endParaRPr lang="en-US" sz="1800" b="1"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lnSpc>
                <a:spcPct val="200000"/>
              </a:lnSpc>
            </a:pPr>
            <a:r>
              <a:rPr lang="en-US" sz="2400" b="1" u="sng" dirty="0" smtClean="0"/>
              <a:t>HTML Headings</a:t>
            </a:r>
            <a:r>
              <a:rPr lang="en-US" sz="1800" dirty="0" smtClean="0"/>
              <a:t/>
            </a:r>
            <a:br>
              <a:rPr lang="en-US" sz="1800" dirty="0" smtClean="0"/>
            </a:br>
            <a:r>
              <a:rPr lang="en-US" sz="1800" dirty="0" smtClean="0"/>
              <a:t>HTML supports 6 levels of heading tags.</a:t>
            </a:r>
            <a:br>
              <a:rPr lang="en-US" sz="1800" dirty="0" smtClean="0"/>
            </a:br>
            <a:r>
              <a:rPr lang="en-US" sz="1800" dirty="0" smtClean="0"/>
              <a:t>&lt;h1&gt; - Level 1 heading</a:t>
            </a:r>
            <a:br>
              <a:rPr lang="en-US" sz="1800" dirty="0" smtClean="0"/>
            </a:br>
            <a:r>
              <a:rPr lang="en-US" sz="1800" dirty="0" smtClean="0"/>
              <a:t>&lt;h2&gt; - Level 2 heading</a:t>
            </a:r>
            <a:br>
              <a:rPr lang="en-US" sz="1800" dirty="0" smtClean="0"/>
            </a:br>
            <a:r>
              <a:rPr lang="en-US" sz="1800" dirty="0" smtClean="0"/>
              <a:t>&lt;h3&gt; - Level 3 heading</a:t>
            </a:r>
            <a:br>
              <a:rPr lang="en-US" sz="1800" dirty="0" smtClean="0"/>
            </a:br>
            <a:r>
              <a:rPr lang="en-US" sz="1800" dirty="0" smtClean="0"/>
              <a:t>&lt;h4&gt; - Level 4 heading</a:t>
            </a:r>
            <a:br>
              <a:rPr lang="en-US" sz="1800" dirty="0" smtClean="0"/>
            </a:br>
            <a:r>
              <a:rPr lang="en-US" sz="1800" dirty="0" smtClean="0"/>
              <a:t>&lt;h5&gt; - Level 5 heading</a:t>
            </a:r>
            <a:br>
              <a:rPr lang="en-US" sz="1800" dirty="0" smtClean="0"/>
            </a:br>
            <a:r>
              <a:rPr lang="en-US" sz="1800" dirty="0" smtClean="0"/>
              <a:t>&lt;h6&gt; - Level 6 heading</a:t>
            </a:r>
            <a:endParaRPr lang="en-US" sz="1800" b="1"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fontScale="90000"/>
          </a:bodyPr>
          <a:lstStyle/>
          <a:p>
            <a:pPr algn="l">
              <a:lnSpc>
                <a:spcPct val="200000"/>
              </a:lnSpc>
            </a:pPr>
            <a:r>
              <a:rPr lang="en-US" sz="1800" b="1" dirty="0" smtClean="0"/>
              <a:t>Example:</a:t>
            </a:r>
            <a:br>
              <a:rPr lang="en-US" sz="1800" b="1" dirty="0" smtClean="0"/>
            </a:br>
            <a:r>
              <a:rPr lang="en-US" sz="1800" dirty="0" smtClean="0"/>
              <a:t>&lt;HTML&gt;</a:t>
            </a:r>
            <a:br>
              <a:rPr lang="en-US" sz="1800" dirty="0" smtClean="0"/>
            </a:br>
            <a:r>
              <a:rPr lang="en-US" sz="1800" dirty="0" smtClean="0"/>
              <a:t>	&lt;</a:t>
            </a:r>
            <a:r>
              <a:rPr lang="en-US" sz="1800" dirty="0" smtClean="0"/>
              <a:t>HEAD&gt;</a:t>
            </a:r>
            <a:br>
              <a:rPr lang="en-US" sz="1800" dirty="0" smtClean="0"/>
            </a:br>
            <a:r>
              <a:rPr lang="en-US" sz="1800" dirty="0" smtClean="0"/>
              <a:t>		&lt;</a:t>
            </a:r>
            <a:r>
              <a:rPr lang="en-US" sz="1800" dirty="0" smtClean="0"/>
              <a:t>TITLE&gt; Heading Tags &lt;/TITLE&gt;</a:t>
            </a:r>
            <a:br>
              <a:rPr lang="en-US" sz="1800" dirty="0" smtClean="0"/>
            </a:br>
            <a:r>
              <a:rPr lang="en-US" sz="1800" dirty="0" smtClean="0"/>
              <a:t>	&lt;/</a:t>
            </a:r>
            <a:r>
              <a:rPr lang="en-US" sz="1800" dirty="0" smtClean="0"/>
              <a:t>HEAD&gt;</a:t>
            </a:r>
            <a:br>
              <a:rPr lang="en-US" sz="1800" dirty="0" smtClean="0"/>
            </a:br>
            <a:r>
              <a:rPr lang="en-US" sz="1800" dirty="0" smtClean="0"/>
              <a:t>	&lt;</a:t>
            </a:r>
            <a:r>
              <a:rPr lang="en-US" sz="1800" dirty="0" smtClean="0"/>
              <a:t>BODY&gt;</a:t>
            </a:r>
            <a:br>
              <a:rPr lang="en-US" sz="1800" dirty="0" smtClean="0"/>
            </a:br>
            <a:r>
              <a:rPr lang="en-US" sz="1800" dirty="0" smtClean="0"/>
              <a:t>		&lt;</a:t>
            </a:r>
            <a:r>
              <a:rPr lang="en-US" sz="1800" dirty="0" smtClean="0"/>
              <a:t>H1&gt; Level 1 Heading&lt;/H1&gt;</a:t>
            </a:r>
            <a:br>
              <a:rPr lang="en-US" sz="1800" dirty="0" smtClean="0"/>
            </a:br>
            <a:r>
              <a:rPr lang="en-US" sz="1800" dirty="0" smtClean="0"/>
              <a:t>		&lt;</a:t>
            </a:r>
            <a:r>
              <a:rPr lang="en-US" sz="1800" dirty="0" smtClean="0"/>
              <a:t>H2&gt; Level 2 Heading&lt;/H2&gt;</a:t>
            </a:r>
            <a:br>
              <a:rPr lang="en-US" sz="1800" dirty="0" smtClean="0"/>
            </a:br>
            <a:r>
              <a:rPr lang="en-US" sz="1800" dirty="0" smtClean="0"/>
              <a:t>		&lt;</a:t>
            </a:r>
            <a:r>
              <a:rPr lang="en-US" sz="1800" dirty="0" smtClean="0"/>
              <a:t>H3&gt; Level 3 Heading&lt;/H3&gt;</a:t>
            </a:r>
            <a:br>
              <a:rPr lang="en-US" sz="1800" dirty="0" smtClean="0"/>
            </a:br>
            <a:r>
              <a:rPr lang="en-US" sz="1800" dirty="0" smtClean="0"/>
              <a:t>		&lt;</a:t>
            </a:r>
            <a:r>
              <a:rPr lang="en-US" sz="1800" dirty="0" smtClean="0"/>
              <a:t>H4&gt; Level 4 Heading&lt;/H4&gt;</a:t>
            </a:r>
            <a:br>
              <a:rPr lang="en-US" sz="1800" dirty="0" smtClean="0"/>
            </a:br>
            <a:r>
              <a:rPr lang="en-US" sz="1800" dirty="0" smtClean="0"/>
              <a:t>		&lt;</a:t>
            </a:r>
            <a:r>
              <a:rPr lang="en-US" sz="1800" dirty="0" smtClean="0"/>
              <a:t>H5&gt; Level 5 Heading&lt;/H5&gt;</a:t>
            </a:r>
            <a:br>
              <a:rPr lang="en-US" sz="1800" dirty="0" smtClean="0"/>
            </a:br>
            <a:r>
              <a:rPr lang="en-US" sz="1800" dirty="0" smtClean="0"/>
              <a:t>		&lt;</a:t>
            </a:r>
            <a:r>
              <a:rPr lang="en-US" sz="1800" dirty="0" smtClean="0"/>
              <a:t>H6&gt; Level 6 Heading&lt;/H6&gt;</a:t>
            </a:r>
            <a:br>
              <a:rPr lang="en-US" sz="1800" dirty="0" smtClean="0"/>
            </a:br>
            <a:r>
              <a:rPr lang="en-US" sz="1800" dirty="0" smtClean="0"/>
              <a:t>	&lt;/</a:t>
            </a:r>
            <a:r>
              <a:rPr lang="en-US" sz="1800" dirty="0" smtClean="0"/>
              <a:t>BODY&gt;</a:t>
            </a:r>
            <a:br>
              <a:rPr lang="en-US" sz="1800" dirty="0" smtClean="0"/>
            </a:br>
            <a:r>
              <a:rPr lang="en-US" sz="1800" dirty="0" smtClean="0"/>
              <a:t>&lt;/HTML&gt;</a:t>
            </a:r>
            <a:endParaRPr lang="en-US" sz="1800" b="1"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r>
              <a:rPr lang="en-US" sz="2000" b="1" dirty="0" smtClean="0"/>
              <a:t>			</a:t>
            </a:r>
            <a:r>
              <a:rPr lang="en-US" sz="1200" dirty="0" smtClean="0"/>
              <a:t/>
            </a:r>
            <a:br>
              <a:rPr lang="en-US" sz="1200" dirty="0" smtClean="0"/>
            </a:br>
            <a:endParaRPr lang="en-US" sz="1200" dirty="0"/>
          </a:p>
        </p:txBody>
      </p:sp>
      <p:sp>
        <p:nvSpPr>
          <p:cNvPr id="5" name="Rectangle 4"/>
          <p:cNvSpPr/>
          <p:nvPr/>
        </p:nvSpPr>
        <p:spPr>
          <a:xfrm>
            <a:off x="381000" y="533400"/>
            <a:ext cx="8305800" cy="3170099"/>
          </a:xfrm>
          <a:prstGeom prst="rect">
            <a:avLst/>
          </a:prstGeom>
        </p:spPr>
        <p:txBody>
          <a:bodyPr wrap="square">
            <a:spAutoFit/>
          </a:bodyPr>
          <a:lstStyle/>
          <a:p>
            <a:pPr>
              <a:lnSpc>
                <a:spcPct val="200000"/>
              </a:lnSpc>
            </a:pPr>
            <a:r>
              <a:rPr lang="en-US" sz="2000" b="1" dirty="0" smtClean="0"/>
              <a:t>TEXT FORMATTING TAGS:</a:t>
            </a:r>
          </a:p>
          <a:p>
            <a:pPr>
              <a:lnSpc>
                <a:spcPct val="200000"/>
              </a:lnSpc>
            </a:pPr>
            <a:r>
              <a:rPr lang="en-US" sz="2000" dirty="0" smtClean="0"/>
              <a:t>Text formatting elements are used to change the actual presentation styles of text to make the text bold, italic, underlined etc.</a:t>
            </a:r>
          </a:p>
          <a:p>
            <a:pPr>
              <a:lnSpc>
                <a:spcPct val="200000"/>
              </a:lnSpc>
            </a:pPr>
            <a:r>
              <a:rPr lang="en-US" sz="2000" dirty="0" smtClean="0"/>
              <a:t>These elements are used to format texts of a page and present them effectively on the user’s screen. All browsers support these elements.</a:t>
            </a:r>
            <a:endParaRPr lang="en-US" sz="2000" dirty="0"/>
          </a:p>
        </p:txBody>
      </p:sp>
      <p:sp>
        <p:nvSpPr>
          <p:cNvPr id="6" name="Rectangle 5"/>
          <p:cNvSpPr/>
          <p:nvPr/>
        </p:nvSpPr>
        <p:spPr>
          <a:xfrm>
            <a:off x="533400" y="3962400"/>
            <a:ext cx="6172200" cy="369332"/>
          </a:xfrm>
          <a:prstGeom prst="rect">
            <a:avLst/>
          </a:prstGeom>
        </p:spPr>
        <p:txBody>
          <a:bodyPr wrap="square">
            <a:spAutoFit/>
          </a:bodyPr>
          <a:lstStyle/>
          <a:p>
            <a:r>
              <a:rPr lang="en-US" b="1" dirty="0" smtClean="0"/>
              <a:t>The following are the important text formatting tags.</a:t>
            </a:r>
            <a:endParaRPr lang="en-US" b="1" dirty="0"/>
          </a:p>
        </p:txBody>
      </p:sp>
      <p:pic>
        <p:nvPicPr>
          <p:cNvPr id="2050" name="Picture 2"/>
          <p:cNvPicPr>
            <a:picLocks noChangeAspect="1" noChangeArrowheads="1"/>
          </p:cNvPicPr>
          <p:nvPr/>
        </p:nvPicPr>
        <p:blipFill>
          <a:blip r:embed="rId2"/>
          <a:srcRect/>
          <a:stretch>
            <a:fillRect/>
          </a:stretch>
        </p:blipFill>
        <p:spPr bwMode="auto">
          <a:xfrm>
            <a:off x="762000" y="4495800"/>
            <a:ext cx="7296150" cy="100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04800" y="685800"/>
            <a:ext cx="8633932"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86</TotalTime>
  <Words>282</Words>
  <Application>Microsoft Office PowerPoint</Application>
  <PresentationFormat>On-screen Show (4:3)</PresentationFormat>
  <Paragraphs>34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vt:lpstr>
      <vt:lpstr>    </vt:lpstr>
      <vt:lpstr>Slide 3</vt:lpstr>
      <vt:lpstr>HEAD: The head element contains title and meta data of a web document. BODY: The body element contains the information that display on a web page. 1. The first tag is &lt;html&gt;. This tag tells your browser that this is the start of an HTML document. The last tag is &lt;/html&gt;. This tag tells your browser that this is the end of the HTML document. 2. The text between the &lt;head&gt; tag and &lt;/head&gt; tag is header information. Header information is not displayed in the browser window. 3. The text between the &lt;title&gt; tag and &lt;/title&gt; tag is the title of your document. The title is displayed in your browser’s title bar. 4. The text between the &lt;body&gt; tag and &lt;/body&gt; is the text that will be displayed in your browser.</vt:lpstr>
      <vt:lpstr>TYPES OF TAGS: There are two types of tags in HTML. They are 1. Paired Tag: A Tag which has both opening and closing tag is called as Paired Tag. Example: &lt;b&gt;Welcome&lt;/b&gt; 2. Un-Paired Tag: A Tag which doesn’t have its companion tag is called as Un-Paired Tag. Example: &lt;br&gt;, &lt;hr&gt;</vt:lpstr>
      <vt:lpstr>HTML Headings HTML supports 6 levels of heading tags. &lt;h1&gt; - Level 1 heading &lt;h2&gt; - Level 2 heading &lt;h3&gt; - Level 3 heading &lt;h4&gt; - Level 4 heading &lt;h5&gt; - Level 5 heading &lt;h6&gt; - Level 6 heading</vt:lpstr>
      <vt:lpstr>Example: &lt;HTML&gt;  &lt;HEAD&gt;   &lt;TITLE&gt; Heading Tags &lt;/TITLE&gt;  &lt;/HEAD&gt;  &lt;BODY&gt;   &lt;H1&gt; Level 1 Heading&lt;/H1&gt;   &lt;H2&gt; Level 2 Heading&lt;/H2&gt;   &lt;H3&gt; Level 3 Heading&lt;/H3&gt;   &lt;H4&gt; Level 4 Heading&lt;/H4&gt;   &lt;H5&gt; Level 5 Heading&lt;/H5&gt;   &lt;H6&gt; Level 6 Heading&lt;/H6&gt;  &lt;/BODY&gt; &lt;/HTML&gt;</vt:lpstr>
      <vt:lpstr>    </vt:lpstr>
      <vt:lpstr>Slide 9</vt:lpstr>
      <vt:lpstr>Example: &lt;HTML&gt;  &lt;HEAD&gt;   &lt;TITLE&gt;Text Formatting Tags&lt;/TITLE&gt;  &lt;/HEAD&gt;  &lt;BODY&gt;   &lt;B&gt;Using Bold Tag&lt;/B&gt;&lt;BR&gt;   &lt;I&gt;Using Italic Tag &lt;/I&gt;&lt;BR&gt;   &lt;U&gt;Using Underline Tag&lt;/U&gt;&lt;BR&gt;   &lt;BIG&gt;Using Big Tag&lt;/BIG&gt;&lt;BR&gt;   &lt;SMALL&gt;Using Small Tag &lt;/SMALL&gt;&lt;BR&gt;   &lt;STRIKE&gt;Using STRIKE Tag&lt;/STRIKE&gt;&lt;BR&gt;   Using of Subscript Tag : X&lt;SUB&gt;1&lt;/SUB&gt; , X&lt;SUB&gt;2&lt;/SUB&gt;&lt;BR&gt;   Using of Superscript Tag : X&lt;SUP&gt;2&lt;/SUB&gt; , Y&lt;SUP&gt;3&lt;/SUB&gt;&lt;BR&gt;  &lt;/BODY&gt; &lt;/HTML&gt;</vt:lpstr>
      <vt:lpstr>FONT TAG: The &lt;font&gt; tag alone doesn’t provide any real functionality, but with the help of a few attributes this tag is used to change the style, face, size and color of HTML text elements. Attributes of font Tag: 1. Size: Changes the size of text. The value must be between 1 and 7. 2. Color: Changes the color of the text. 3. Face: Changes the font type of the text. Syntax: &lt;FONT SIZE=value COLOR=color FACE=”font-names”&gt; </vt:lpstr>
      <vt:lpstr>Example: &lt;HTML&gt;  &lt;HEAD&gt;   &lt;TITLE&gt;Text Formatting Tags&lt;/TITLE&gt;   &lt;/HEAD&gt;  &lt;BODY&gt;  &lt;FONT SIZE=30 FACE=”Times new Roman” COLOR=red&gt; Hello World&lt;/FONT&gt;  &lt;/BODY&gt; &lt;/HTML&gt;</vt:lpstr>
      <vt:lpstr>IMAGE TAG: 1. Images are inserted in web documents using the IMG tag and this tag has no closing tag. 2. The &lt;IMG&gt; tag requires the location of the image file. 3. &lt;IMG&gt; tag alone doesn’t place an image in the HTML document. It requires another attributes SRC, HEIGHT and WIDTH. Syntax: &lt;IMG SRC=”URL/Path of the image file” WIDTH=value HEIGHT=value&gt; </vt:lpstr>
      <vt:lpstr>Example:  &lt;HTML&gt;  &lt;HEAD&gt;   &lt;TITLE&gt; Image Tags&lt;/TITLE&gt;   &lt;/HEAD&gt;   &lt;BODY&gt;   &lt;img src="one.jpg" width="104" height="142"&gt;  &lt;/BODY&gt; &lt;/HTML&gt;</vt:lpstr>
      <vt:lpstr>ANCHOR TAGS OR LINK TAG: 1. HTML allows linking to other HTML documents as well as images. 2. Hyperlinks appear blue in color by default. 3. When the mouse cursor is placed over it, the standard arrow shaped mouse cursor changes to the shape of a hand.  LINK – changes the default color of a hyperlink to whatever color is specified with this tag. ALINK – changes the default color of a hyperlink that is activated to whatever color is specified with this tag. VLINK – changes the default color of a hyperlink that is already visited to whatever color is specified with this tag.  Syntax: &lt;A HREF=”target file name”&gt; Clickable Text &lt;/A&gt;  </vt:lpstr>
      <vt:lpstr>Example:- &lt;HTML&gt;  &lt;HEAD&gt;   &lt;TITLE&gt; Hyper links &lt;/TITLE&gt;   &lt;/HEAD&gt;   &lt;BODY&gt;   &lt;A HREF=https://www.google.com&gt;Click here for Google&lt;/A&gt;  &lt;/BODY&gt; &lt;/HTML&gt;</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Laxmi</dc:creator>
  <cp:lastModifiedBy>Laxmi</cp:lastModifiedBy>
  <cp:revision>47</cp:revision>
  <dcterms:created xsi:type="dcterms:W3CDTF">2021-06-02T08:57:27Z</dcterms:created>
  <dcterms:modified xsi:type="dcterms:W3CDTF">2021-06-03T09:57:03Z</dcterms:modified>
</cp:coreProperties>
</file>