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0" r:id="rId2"/>
    <p:sldId id="321" r:id="rId3"/>
    <p:sldId id="322" r:id="rId4"/>
    <p:sldId id="323" r:id="rId5"/>
    <p:sldId id="324" r:id="rId6"/>
    <p:sldId id="325" r:id="rId7"/>
    <p:sldId id="326" r:id="rId8"/>
    <p:sldId id="327" r:id="rId9"/>
    <p:sldId id="328" r:id="rId10"/>
    <p:sldId id="329" r:id="rId11"/>
    <p:sldId id="330" r:id="rId12"/>
    <p:sldId id="331" r:id="rId13"/>
    <p:sldId id="33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83042-B79A-475C-A7E5-9E13FCEB927C}"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483042-B79A-475C-A7E5-9E13FCEB927C}"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483042-B79A-475C-A7E5-9E13FCEB927C}" type="datetimeFigureOut">
              <a:rPr lang="en-US" smtClean="0"/>
              <a:pPr/>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483042-B79A-475C-A7E5-9E13FCEB927C}" type="datetimeFigureOut">
              <a:rPr lang="en-US" smtClean="0"/>
              <a:pPr/>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83042-B79A-475C-A7E5-9E13FCEB927C}" type="datetimeFigureOut">
              <a:rPr lang="en-US" smtClean="0"/>
              <a:pPr/>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83042-B79A-475C-A7E5-9E13FCEB927C}" type="datetimeFigureOut">
              <a:rPr lang="en-US" smtClean="0"/>
              <a:pPr/>
              <a:t>6/9/2021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F7CAD-D309-4819-9A0C-C7E3CD642E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8400" y="1295400"/>
            <a:ext cx="3886200" cy="369332"/>
          </a:xfrm>
          <a:prstGeom prst="rect">
            <a:avLst/>
          </a:prstGeom>
          <a:noFill/>
        </p:spPr>
        <p:txBody>
          <a:bodyPr wrap="square" rtlCol="0">
            <a:spAutoFit/>
          </a:bodyPr>
          <a:lstStyle/>
          <a:p>
            <a:pPr algn="ctr"/>
            <a:r>
              <a:rPr lang="en-US" b="1" u="sng" dirty="0" smtClean="0"/>
              <a:t>UNIT-II SYLLABUS</a:t>
            </a:r>
            <a:endParaRPr lang="en-US" b="1" u="sng" dirty="0"/>
          </a:p>
        </p:txBody>
      </p:sp>
      <p:pic>
        <p:nvPicPr>
          <p:cNvPr id="1027" name="Picture 3"/>
          <p:cNvPicPr>
            <a:picLocks noChangeAspect="1" noChangeArrowheads="1"/>
          </p:cNvPicPr>
          <p:nvPr/>
        </p:nvPicPr>
        <p:blipFill>
          <a:blip r:embed="rId2"/>
          <a:srcRect/>
          <a:stretch>
            <a:fillRect/>
          </a:stretch>
        </p:blipFill>
        <p:spPr bwMode="auto">
          <a:xfrm>
            <a:off x="914400" y="2209800"/>
            <a:ext cx="7552841"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2057400" cy="369332"/>
          </a:xfrm>
          <a:prstGeom prst="rect">
            <a:avLst/>
          </a:prstGeom>
          <a:noFill/>
        </p:spPr>
        <p:txBody>
          <a:bodyPr wrap="square" rtlCol="0">
            <a:spAutoFit/>
          </a:bodyPr>
          <a:lstStyle/>
          <a:p>
            <a:pPr algn="ctr"/>
            <a:r>
              <a:rPr lang="en-US" b="1" u="sng" dirty="0" smtClean="0"/>
              <a:t>Example 2: </a:t>
            </a:r>
            <a:endParaRPr lang="en-US" b="1" u="sng" dirty="0"/>
          </a:p>
        </p:txBody>
      </p:sp>
      <p:pic>
        <p:nvPicPr>
          <p:cNvPr id="3074" name="Picture 2"/>
          <p:cNvPicPr>
            <a:picLocks noChangeAspect="1" noChangeArrowheads="1"/>
          </p:cNvPicPr>
          <p:nvPr/>
        </p:nvPicPr>
        <p:blipFill>
          <a:blip r:embed="rId2"/>
          <a:srcRect/>
          <a:stretch>
            <a:fillRect/>
          </a:stretch>
        </p:blipFill>
        <p:spPr bwMode="auto">
          <a:xfrm>
            <a:off x="1066800" y="1143000"/>
            <a:ext cx="691515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1363258" cy="369332"/>
          </a:xfrm>
          <a:prstGeom prst="rect">
            <a:avLst/>
          </a:prstGeom>
        </p:spPr>
        <p:txBody>
          <a:bodyPr wrap="none">
            <a:spAutoFit/>
          </a:bodyPr>
          <a:lstStyle/>
          <a:p>
            <a:r>
              <a:rPr lang="en-US" b="1" u="sng" dirty="0" smtClean="0"/>
              <a:t>External CSS</a:t>
            </a:r>
            <a:endParaRPr lang="en-US" u="sng" dirty="0"/>
          </a:p>
        </p:txBody>
      </p:sp>
      <p:sp>
        <p:nvSpPr>
          <p:cNvPr id="3" name="Rectangle 2"/>
          <p:cNvSpPr/>
          <p:nvPr/>
        </p:nvSpPr>
        <p:spPr>
          <a:xfrm>
            <a:off x="914400" y="1066800"/>
            <a:ext cx="7467600" cy="4247317"/>
          </a:xfrm>
          <a:prstGeom prst="rect">
            <a:avLst/>
          </a:prstGeom>
        </p:spPr>
        <p:txBody>
          <a:bodyPr wrap="square">
            <a:spAutoFit/>
          </a:bodyPr>
          <a:lstStyle/>
          <a:p>
            <a:pPr algn="just">
              <a:lnSpc>
                <a:spcPct val="150000"/>
              </a:lnSpc>
            </a:pPr>
            <a:r>
              <a:rPr lang="en-US" dirty="0" smtClean="0"/>
              <a:t>External CSS contains separate CSS file which contains only style property with the help of tag attributes (For example class, id, heading, … etc). </a:t>
            </a:r>
            <a:endParaRPr lang="en-US" dirty="0" smtClean="0"/>
          </a:p>
          <a:p>
            <a:pPr algn="just">
              <a:lnSpc>
                <a:spcPct val="150000"/>
              </a:lnSpc>
            </a:pPr>
            <a:endParaRPr lang="en-US" dirty="0" smtClean="0"/>
          </a:p>
          <a:p>
            <a:pPr algn="just">
              <a:lnSpc>
                <a:spcPct val="150000"/>
              </a:lnSpc>
            </a:pPr>
            <a:r>
              <a:rPr lang="en-US" dirty="0" smtClean="0"/>
              <a:t>CSS </a:t>
            </a:r>
            <a:r>
              <a:rPr lang="en-US" dirty="0" smtClean="0"/>
              <a:t>property written in a separate file with .</a:t>
            </a:r>
            <a:r>
              <a:rPr lang="en-US" dirty="0" err="1" smtClean="0"/>
              <a:t>css</a:t>
            </a:r>
            <a:r>
              <a:rPr lang="en-US" dirty="0" smtClean="0"/>
              <a:t> extension and should be linked to the HTML document using </a:t>
            </a:r>
            <a:r>
              <a:rPr lang="en-US" b="1" dirty="0" smtClean="0"/>
              <a:t>link</a:t>
            </a:r>
            <a:r>
              <a:rPr lang="en-US" dirty="0" smtClean="0"/>
              <a:t> tag. This means that for each element, style can be set only once and that will be applied across web pages</a:t>
            </a:r>
            <a:r>
              <a:rPr lang="en-US" dirty="0" smtClean="0"/>
              <a:t>.</a:t>
            </a:r>
          </a:p>
          <a:p>
            <a:pPr algn="just">
              <a:lnSpc>
                <a:spcPct val="150000"/>
              </a:lnSpc>
            </a:pPr>
            <a:endParaRPr lang="en-US" dirty="0" smtClean="0"/>
          </a:p>
          <a:p>
            <a:pPr algn="just">
              <a:lnSpc>
                <a:spcPct val="150000"/>
              </a:lnSpc>
            </a:pPr>
            <a:r>
              <a:rPr lang="en-US" dirty="0" smtClean="0"/>
              <a:t>There is no need to rewrite the CSS style again and again in a complete body of HTML that inherits the property of the CSS file.</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0" y="1066800"/>
            <a:ext cx="5991302" cy="4343400"/>
          </a:xfrm>
          <a:prstGeom prst="rect">
            <a:avLst/>
          </a:prstGeom>
          <a:noFill/>
          <a:ln w="9525">
            <a:noFill/>
            <a:miter lim="800000"/>
            <a:headEnd/>
            <a:tailEnd/>
          </a:ln>
          <a:effectLst/>
        </p:spPr>
      </p:pic>
      <p:sp>
        <p:nvSpPr>
          <p:cNvPr id="3" name="TextBox 2"/>
          <p:cNvSpPr txBox="1"/>
          <p:nvPr/>
        </p:nvSpPr>
        <p:spPr>
          <a:xfrm>
            <a:off x="228600" y="533400"/>
            <a:ext cx="2057400" cy="369332"/>
          </a:xfrm>
          <a:prstGeom prst="rect">
            <a:avLst/>
          </a:prstGeom>
          <a:noFill/>
        </p:spPr>
        <p:txBody>
          <a:bodyPr wrap="square" rtlCol="0">
            <a:spAutoFit/>
          </a:bodyPr>
          <a:lstStyle/>
          <a:p>
            <a:pPr algn="ctr"/>
            <a:r>
              <a:rPr lang="en-US" b="1" u="sng" dirty="0" smtClean="0"/>
              <a:t>Example : </a:t>
            </a:r>
            <a:endParaRPr lang="en-US" b="1"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85800"/>
            <a:ext cx="7543800" cy="2169825"/>
          </a:xfrm>
          <a:prstGeom prst="rect">
            <a:avLst/>
          </a:prstGeom>
        </p:spPr>
        <p:txBody>
          <a:bodyPr wrap="square">
            <a:spAutoFit/>
          </a:bodyPr>
          <a:lstStyle/>
          <a:p>
            <a:pPr fontAlgn="base">
              <a:lnSpc>
                <a:spcPct val="150000"/>
              </a:lnSpc>
            </a:pPr>
            <a:r>
              <a:rPr lang="en-US" dirty="0" smtClean="0"/>
              <a:t>here</a:t>
            </a:r>
          </a:p>
          <a:p>
            <a:pPr fontAlgn="base">
              <a:lnSpc>
                <a:spcPct val="150000"/>
              </a:lnSpc>
            </a:pPr>
            <a:r>
              <a:rPr lang="en-US" b="1" dirty="0" smtClean="0"/>
              <a:t>link</a:t>
            </a:r>
            <a:r>
              <a:rPr lang="en-US" dirty="0" smtClean="0"/>
              <a:t> tag is used to link the external style sheet with the html webpage</a:t>
            </a:r>
            <a:r>
              <a:rPr lang="en-US" dirty="0" smtClean="0"/>
              <a:t>.</a:t>
            </a:r>
          </a:p>
          <a:p>
            <a:pPr fontAlgn="base">
              <a:lnSpc>
                <a:spcPct val="150000"/>
              </a:lnSpc>
            </a:pPr>
            <a:r>
              <a:rPr lang="en-US" dirty="0" smtClean="0"/>
              <a:t>The </a:t>
            </a:r>
            <a:r>
              <a:rPr lang="en-US" b="1" dirty="0" err="1" smtClean="0"/>
              <a:t>rel</a:t>
            </a:r>
            <a:r>
              <a:rPr lang="en-US" dirty="0" smtClean="0"/>
              <a:t> attribute defines the relationship between a linked resource and the current document.</a:t>
            </a:r>
          </a:p>
          <a:p>
            <a:pPr fontAlgn="base">
              <a:lnSpc>
                <a:spcPct val="150000"/>
              </a:lnSpc>
            </a:pPr>
            <a:r>
              <a:rPr lang="en-US" b="1" dirty="0" err="1" smtClean="0"/>
              <a:t>href</a:t>
            </a:r>
            <a:r>
              <a:rPr lang="en-US" dirty="0" smtClean="0"/>
              <a:t> attribute is used to specify the location of the external style sheet file.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2057400" cy="369332"/>
          </a:xfrm>
          <a:prstGeom prst="rect">
            <a:avLst/>
          </a:prstGeom>
          <a:noFill/>
        </p:spPr>
        <p:txBody>
          <a:bodyPr wrap="square" rtlCol="0">
            <a:spAutoFit/>
          </a:bodyPr>
          <a:lstStyle/>
          <a:p>
            <a:pPr algn="ctr"/>
            <a:r>
              <a:rPr lang="en-US" b="1" u="sng" dirty="0" smtClean="0"/>
              <a:t>INTRODUCTION </a:t>
            </a:r>
            <a:endParaRPr lang="en-US" b="1" u="sng" dirty="0"/>
          </a:p>
        </p:txBody>
      </p:sp>
      <p:sp>
        <p:nvSpPr>
          <p:cNvPr id="3" name="Rectangle 2"/>
          <p:cNvSpPr/>
          <p:nvPr/>
        </p:nvSpPr>
        <p:spPr>
          <a:xfrm>
            <a:off x="838200" y="1066800"/>
            <a:ext cx="7543800" cy="4247317"/>
          </a:xfrm>
          <a:prstGeom prst="rect">
            <a:avLst/>
          </a:prstGeom>
        </p:spPr>
        <p:txBody>
          <a:bodyPr wrap="square">
            <a:spAutoFit/>
          </a:bodyPr>
          <a:lstStyle/>
          <a:p>
            <a:pPr>
              <a:lnSpc>
                <a:spcPct val="150000"/>
              </a:lnSpc>
              <a:buFont typeface="Arial" pitchFamily="34" charset="0"/>
              <a:buChar char="•"/>
            </a:pPr>
            <a:r>
              <a:rPr lang="en-US" dirty="0" smtClean="0"/>
              <a:t>CSS stands for Cascading Style </a:t>
            </a:r>
            <a:r>
              <a:rPr lang="en-US" dirty="0" smtClean="0"/>
              <a:t>Sheets.</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CSS </a:t>
            </a:r>
            <a:r>
              <a:rPr lang="en-US" dirty="0" smtClean="0"/>
              <a:t>describes how HTML elements are to be displayed on screen, paper, or in other media</a:t>
            </a:r>
            <a:r>
              <a:rPr lang="en-US" dirty="0" smtClean="0"/>
              <a:t>.</a:t>
            </a:r>
          </a:p>
          <a:p>
            <a:pPr>
              <a:lnSpc>
                <a:spcPct val="150000"/>
              </a:lnSpc>
              <a:buFont typeface="Arial" pitchFamily="34" charset="0"/>
              <a:buChar char="•"/>
            </a:pPr>
            <a:endParaRPr lang="en-US" dirty="0" smtClean="0"/>
          </a:p>
          <a:p>
            <a:pPr>
              <a:lnSpc>
                <a:spcPct val="150000"/>
              </a:lnSpc>
              <a:buFont typeface="Arial" pitchFamily="34" charset="0"/>
              <a:buChar char="•"/>
            </a:pPr>
            <a:r>
              <a:rPr lang="en-US" dirty="0" smtClean="0"/>
              <a:t>CSS </a:t>
            </a:r>
            <a:r>
              <a:rPr lang="en-US" dirty="0" smtClean="0"/>
              <a:t>saves a lot of work. It can control the layout of multiple web pages all at once</a:t>
            </a:r>
            <a:r>
              <a:rPr lang="en-US" dirty="0" smtClean="0"/>
              <a:t>.</a:t>
            </a:r>
            <a:endParaRPr lang="en-US" dirty="0" smtClean="0"/>
          </a:p>
          <a:p>
            <a:pPr>
              <a:lnSpc>
                <a:spcPct val="150000"/>
              </a:lnSpc>
              <a:buFont typeface="Arial" pitchFamily="34" charset="0"/>
              <a:buChar char="•"/>
            </a:pPr>
            <a:endParaRPr lang="en-US" dirty="0" smtClean="0"/>
          </a:p>
          <a:p>
            <a:pPr algn="just">
              <a:lnSpc>
                <a:spcPct val="150000"/>
              </a:lnSpc>
              <a:buFont typeface="Arial" pitchFamily="34" charset="0"/>
              <a:buChar char="•"/>
            </a:pPr>
            <a:r>
              <a:rPr lang="en-US" dirty="0" smtClean="0"/>
              <a:t>CSS </a:t>
            </a:r>
            <a:r>
              <a:rPr lang="en-US" dirty="0" smtClean="0"/>
              <a:t>is used to define styles for your web pages, including the design, layout and variations in display for different devices and screen sizes.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762000"/>
            <a:ext cx="824865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066801"/>
            <a:ext cx="6934200" cy="3139321"/>
          </a:xfrm>
          <a:prstGeom prst="rect">
            <a:avLst/>
          </a:prstGeom>
        </p:spPr>
        <p:txBody>
          <a:bodyPr wrap="square">
            <a:spAutoFit/>
          </a:bodyPr>
          <a:lstStyle/>
          <a:p>
            <a:r>
              <a:rPr lang="en-US" dirty="0" smtClean="0"/>
              <a:t>&lt;html&gt;</a:t>
            </a:r>
          </a:p>
          <a:p>
            <a:r>
              <a:rPr lang="en-US" dirty="0" smtClean="0"/>
              <a:t>	&lt;head&gt;</a:t>
            </a:r>
          </a:p>
          <a:p>
            <a:r>
              <a:rPr lang="en-US" dirty="0" smtClean="0"/>
              <a:t>	&lt;title&gt; Demo on CSS &lt;/title&gt;</a:t>
            </a:r>
          </a:p>
          <a:p>
            <a:r>
              <a:rPr lang="en-US" dirty="0" smtClean="0"/>
              <a:t>	&lt;style&gt; p { color: red; text-align: center;font-size:20; } &lt;/style&gt;</a:t>
            </a:r>
          </a:p>
          <a:p>
            <a:r>
              <a:rPr lang="en-US" dirty="0" smtClean="0"/>
              <a:t>	&lt;/head&gt;</a:t>
            </a:r>
          </a:p>
          <a:p>
            <a:endParaRPr lang="en-US" dirty="0" smtClean="0"/>
          </a:p>
          <a:p>
            <a:r>
              <a:rPr lang="en-US" dirty="0" smtClean="0"/>
              <a:t>	&lt;body&gt;</a:t>
            </a:r>
          </a:p>
          <a:p>
            <a:r>
              <a:rPr lang="en-US" dirty="0" smtClean="0"/>
              <a:t>	&lt;p&gt;Hello World!&lt;/p&gt;</a:t>
            </a:r>
          </a:p>
          <a:p>
            <a:r>
              <a:rPr lang="en-US" dirty="0" smtClean="0"/>
              <a:t>	&lt;p&gt;Aditya Degree Colleges: Andhra Pradesh &lt;/p&gt;</a:t>
            </a:r>
          </a:p>
          <a:p>
            <a:r>
              <a:rPr lang="en-US" dirty="0" smtClean="0"/>
              <a:t>	&lt;/body&gt;</a:t>
            </a:r>
          </a:p>
          <a:p>
            <a:r>
              <a:rPr lang="en-US" dirty="0" smtClean="0"/>
              <a:t>&lt;/html&gt;</a:t>
            </a:r>
            <a:endParaRPr lang="en-US" dirty="0"/>
          </a:p>
        </p:txBody>
      </p:sp>
      <p:sp>
        <p:nvSpPr>
          <p:cNvPr id="3" name="TextBox 2"/>
          <p:cNvSpPr txBox="1"/>
          <p:nvPr/>
        </p:nvSpPr>
        <p:spPr>
          <a:xfrm>
            <a:off x="381000" y="381000"/>
            <a:ext cx="2057400" cy="369332"/>
          </a:xfrm>
          <a:prstGeom prst="rect">
            <a:avLst/>
          </a:prstGeom>
          <a:noFill/>
        </p:spPr>
        <p:txBody>
          <a:bodyPr wrap="square" rtlCol="0">
            <a:spAutoFit/>
          </a:bodyPr>
          <a:lstStyle/>
          <a:p>
            <a:pPr algn="ctr"/>
            <a:r>
              <a:rPr lang="en-US" b="1" u="sng" dirty="0" smtClean="0"/>
              <a:t>Example: </a:t>
            </a:r>
            <a:endParaRPr lang="en-US"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1585049" cy="369332"/>
          </a:xfrm>
          <a:prstGeom prst="rect">
            <a:avLst/>
          </a:prstGeom>
        </p:spPr>
        <p:txBody>
          <a:bodyPr wrap="none">
            <a:spAutoFit/>
          </a:bodyPr>
          <a:lstStyle/>
          <a:p>
            <a:r>
              <a:rPr lang="en-US" b="1" u="sng" dirty="0" smtClean="0"/>
              <a:t>TYPES OF </a:t>
            </a:r>
            <a:r>
              <a:rPr lang="en-US" b="1" u="sng" dirty="0" smtClean="0"/>
              <a:t>CSS :</a:t>
            </a:r>
            <a:endParaRPr lang="en-US" u="sng" dirty="0"/>
          </a:p>
        </p:txBody>
      </p:sp>
      <p:sp>
        <p:nvSpPr>
          <p:cNvPr id="3" name="Rectangle 2"/>
          <p:cNvSpPr/>
          <p:nvPr/>
        </p:nvSpPr>
        <p:spPr>
          <a:xfrm>
            <a:off x="1600200" y="1371600"/>
            <a:ext cx="4724400" cy="2308324"/>
          </a:xfrm>
          <a:prstGeom prst="rect">
            <a:avLst/>
          </a:prstGeom>
        </p:spPr>
        <p:txBody>
          <a:bodyPr wrap="square">
            <a:spAutoFit/>
          </a:bodyPr>
          <a:lstStyle/>
          <a:p>
            <a:pPr>
              <a:lnSpc>
                <a:spcPct val="200000"/>
              </a:lnSpc>
            </a:pPr>
            <a:r>
              <a:rPr lang="en-US" dirty="0" smtClean="0"/>
              <a:t>There are </a:t>
            </a:r>
            <a:r>
              <a:rPr lang="en-US" dirty="0" smtClean="0"/>
              <a:t>three different </a:t>
            </a:r>
            <a:r>
              <a:rPr lang="en-US" dirty="0" smtClean="0"/>
              <a:t>types of CSS:</a:t>
            </a:r>
          </a:p>
          <a:p>
            <a:pPr lvl="1">
              <a:lnSpc>
                <a:spcPct val="200000"/>
              </a:lnSpc>
            </a:pPr>
            <a:r>
              <a:rPr lang="en-US" dirty="0" smtClean="0"/>
              <a:t>1. Inline CSS.</a:t>
            </a:r>
          </a:p>
          <a:p>
            <a:pPr lvl="1">
              <a:lnSpc>
                <a:spcPct val="200000"/>
              </a:lnSpc>
            </a:pPr>
            <a:r>
              <a:rPr lang="en-US" dirty="0" smtClean="0"/>
              <a:t>2. Internal / Embedded CSS.</a:t>
            </a:r>
          </a:p>
          <a:p>
            <a:pPr lvl="1">
              <a:lnSpc>
                <a:spcPct val="200000"/>
              </a:lnSpc>
            </a:pPr>
            <a:r>
              <a:rPr lang="en-US" dirty="0" smtClean="0"/>
              <a:t>3. External CSS.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848600" cy="4524315"/>
          </a:xfrm>
          <a:prstGeom prst="rect">
            <a:avLst/>
          </a:prstGeom>
        </p:spPr>
        <p:txBody>
          <a:bodyPr wrap="square">
            <a:spAutoFit/>
          </a:bodyPr>
          <a:lstStyle/>
          <a:p>
            <a:r>
              <a:rPr lang="en-US" b="1" u="sng" dirty="0" smtClean="0"/>
              <a:t>Inline CSS</a:t>
            </a:r>
            <a:r>
              <a:rPr lang="en-US" b="1" u="sng" dirty="0" smtClean="0"/>
              <a:t>:-</a:t>
            </a:r>
          </a:p>
          <a:p>
            <a:pPr algn="just">
              <a:lnSpc>
                <a:spcPct val="150000"/>
              </a:lnSpc>
            </a:pPr>
            <a:r>
              <a:rPr lang="en-US" dirty="0" smtClean="0"/>
              <a:t>Inline </a:t>
            </a:r>
            <a:r>
              <a:rPr lang="en-US" dirty="0" smtClean="0"/>
              <a:t>CSS contains the CSS property in the body section attached with element is known as inline CSS. This kind of style is specified within an HTML tag using the style attribute</a:t>
            </a:r>
            <a:r>
              <a:rPr lang="en-US" dirty="0" smtClean="0"/>
              <a:t>.</a:t>
            </a:r>
          </a:p>
          <a:p>
            <a:pPr algn="just">
              <a:lnSpc>
                <a:spcPct val="150000"/>
              </a:lnSpc>
            </a:pPr>
            <a:endParaRPr lang="en-US" dirty="0" smtClean="0"/>
          </a:p>
          <a:p>
            <a:pPr algn="just">
              <a:lnSpc>
                <a:spcPct val="150000"/>
              </a:lnSpc>
              <a:buFont typeface="Arial" pitchFamily="34" charset="0"/>
              <a:buChar char="•"/>
            </a:pPr>
            <a:r>
              <a:rPr lang="en-US" dirty="0" smtClean="0"/>
              <a:t>It is used for a limited section</a:t>
            </a:r>
            <a:r>
              <a:rPr lang="en-US" dirty="0" smtClean="0"/>
              <a:t>.</a:t>
            </a:r>
          </a:p>
          <a:p>
            <a:pPr algn="just">
              <a:lnSpc>
                <a:spcPct val="150000"/>
              </a:lnSpc>
              <a:buFont typeface="Arial" pitchFamily="34" charset="0"/>
              <a:buChar char="•"/>
            </a:pPr>
            <a:r>
              <a:rPr lang="en-US" dirty="0" smtClean="0"/>
              <a:t>Whenever our requirements are very small we can use inline CSS</a:t>
            </a:r>
            <a:r>
              <a:rPr lang="en-US" dirty="0" smtClean="0"/>
              <a:t>.</a:t>
            </a:r>
          </a:p>
          <a:p>
            <a:pPr algn="just">
              <a:lnSpc>
                <a:spcPct val="150000"/>
              </a:lnSpc>
              <a:buFont typeface="Arial" pitchFamily="34" charset="0"/>
              <a:buChar char="•"/>
            </a:pPr>
            <a:r>
              <a:rPr lang="en-US" dirty="0" smtClean="0"/>
              <a:t>It will affect only single </a:t>
            </a:r>
            <a:r>
              <a:rPr lang="en-US" dirty="0" smtClean="0"/>
              <a:t>element.</a:t>
            </a:r>
          </a:p>
          <a:p>
            <a:pPr algn="just">
              <a:lnSpc>
                <a:spcPct val="150000"/>
              </a:lnSpc>
              <a:buFont typeface="Arial" pitchFamily="34" charset="0"/>
              <a:buChar char="•"/>
            </a:pPr>
            <a:r>
              <a:rPr lang="en-US" dirty="0" smtClean="0"/>
              <a:t>It must be specified on every HTML tag</a:t>
            </a:r>
            <a:r>
              <a:rPr lang="en-US" dirty="0" smtClean="0"/>
              <a:t>.</a:t>
            </a:r>
          </a:p>
          <a:p>
            <a:pPr algn="just">
              <a:lnSpc>
                <a:spcPct val="150000"/>
              </a:lnSpc>
              <a:buFont typeface="Arial" pitchFamily="34" charset="0"/>
              <a:buChar char="•"/>
            </a:pPr>
            <a:r>
              <a:rPr lang="en-US" dirty="0" smtClean="0"/>
              <a:t>It </a:t>
            </a:r>
            <a:r>
              <a:rPr lang="en-US" dirty="0" smtClean="0"/>
              <a:t>is not the best practice for a good programmer and the code will be quite large </a:t>
            </a:r>
            <a:r>
              <a:rPr lang="en-US" dirty="0" smtClean="0"/>
              <a:t>          and </a:t>
            </a:r>
            <a:r>
              <a:rPr lang="en-US" dirty="0" smtClean="0"/>
              <a:t>very complex.</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533400"/>
            <a:ext cx="2057400" cy="369332"/>
          </a:xfrm>
          <a:prstGeom prst="rect">
            <a:avLst/>
          </a:prstGeom>
          <a:noFill/>
        </p:spPr>
        <p:txBody>
          <a:bodyPr wrap="square" rtlCol="0">
            <a:spAutoFit/>
          </a:bodyPr>
          <a:lstStyle/>
          <a:p>
            <a:pPr algn="ctr"/>
            <a:r>
              <a:rPr lang="en-US" b="1" u="sng" dirty="0" smtClean="0"/>
              <a:t>Example: </a:t>
            </a:r>
            <a:endParaRPr lang="en-US" b="1" u="sng" dirty="0"/>
          </a:p>
        </p:txBody>
      </p:sp>
      <p:sp>
        <p:nvSpPr>
          <p:cNvPr id="4" name="Rectangle 3"/>
          <p:cNvSpPr/>
          <p:nvPr/>
        </p:nvSpPr>
        <p:spPr>
          <a:xfrm>
            <a:off x="1752600" y="838200"/>
            <a:ext cx="5181600" cy="5355312"/>
          </a:xfrm>
          <a:prstGeom prst="rect">
            <a:avLst/>
          </a:prstGeom>
        </p:spPr>
        <p:txBody>
          <a:bodyPr wrap="square">
            <a:spAutoFit/>
          </a:bodyPr>
          <a:lstStyle/>
          <a:p>
            <a:endParaRPr lang="en-US" dirty="0" smtClean="0"/>
          </a:p>
          <a:p>
            <a:r>
              <a:rPr lang="en-US" dirty="0" smtClean="0"/>
              <a:t>&lt;html&gt;</a:t>
            </a:r>
          </a:p>
          <a:p>
            <a:r>
              <a:rPr lang="en-US" dirty="0" smtClean="0"/>
              <a:t>	&lt;head&gt;</a:t>
            </a:r>
          </a:p>
          <a:p>
            <a:r>
              <a:rPr lang="en-US" dirty="0" smtClean="0"/>
              <a:t>	&lt;title&gt; Demo on </a:t>
            </a:r>
            <a:r>
              <a:rPr lang="en-US" dirty="0" smtClean="0"/>
              <a:t>Inline CSS </a:t>
            </a:r>
            <a:r>
              <a:rPr lang="en-US" dirty="0" smtClean="0"/>
              <a:t>&lt;/title&gt;	</a:t>
            </a:r>
          </a:p>
          <a:p>
            <a:r>
              <a:rPr lang="en-US" dirty="0" smtClean="0"/>
              <a:t>	&lt;/head&gt;</a:t>
            </a:r>
          </a:p>
          <a:p>
            <a:endParaRPr lang="en-US" dirty="0" smtClean="0"/>
          </a:p>
          <a:p>
            <a:r>
              <a:rPr lang="en-US" dirty="0" smtClean="0"/>
              <a:t>	&lt;body&gt;</a:t>
            </a:r>
          </a:p>
          <a:p>
            <a:r>
              <a:rPr lang="en-US" dirty="0" smtClean="0"/>
              <a:t>        &lt;p style = "color:#009900; font-size:50px;</a:t>
            </a:r>
          </a:p>
          <a:p>
            <a:r>
              <a:rPr lang="en-US" dirty="0" smtClean="0"/>
              <a:t>                font-</a:t>
            </a:r>
            <a:r>
              <a:rPr lang="en-US" dirty="0" err="1" smtClean="0"/>
              <a:t>style:italic</a:t>
            </a:r>
            <a:r>
              <a:rPr lang="en-US" dirty="0" smtClean="0"/>
              <a:t>; text-</a:t>
            </a:r>
            <a:r>
              <a:rPr lang="en-US" dirty="0" err="1" smtClean="0"/>
              <a:t>align:center</a:t>
            </a:r>
            <a:r>
              <a:rPr lang="en-US" dirty="0" smtClean="0"/>
              <a:t>;"&gt;</a:t>
            </a:r>
          </a:p>
          <a:p>
            <a:r>
              <a:rPr lang="en-US" dirty="0" smtClean="0"/>
              <a:t>            Aditya Degree Colleges</a:t>
            </a:r>
          </a:p>
          <a:p>
            <a:r>
              <a:rPr lang="en-US" dirty="0" smtClean="0"/>
              <a:t>        &lt;/p&gt;</a:t>
            </a:r>
          </a:p>
          <a:p>
            <a:endParaRPr lang="en-US" dirty="0" smtClean="0"/>
          </a:p>
          <a:p>
            <a:r>
              <a:rPr lang="en-US" dirty="0" smtClean="0"/>
              <a:t>	&lt;p style = "</a:t>
            </a:r>
            <a:r>
              <a:rPr lang="en-US" dirty="0" err="1" smtClean="0"/>
              <a:t>color:blue</a:t>
            </a:r>
            <a:r>
              <a:rPr lang="en-US" dirty="0" smtClean="0"/>
              <a:t>; font-size:100px;</a:t>
            </a:r>
          </a:p>
          <a:p>
            <a:r>
              <a:rPr lang="en-US" dirty="0" smtClean="0"/>
              <a:t>                font-</a:t>
            </a:r>
            <a:r>
              <a:rPr lang="en-US" dirty="0" err="1" smtClean="0"/>
              <a:t>style:bold</a:t>
            </a:r>
            <a:r>
              <a:rPr lang="en-US" dirty="0" smtClean="0"/>
              <a:t>; text-</a:t>
            </a:r>
            <a:r>
              <a:rPr lang="en-US" dirty="0" err="1" smtClean="0"/>
              <a:t>align:left</a:t>
            </a:r>
            <a:r>
              <a:rPr lang="en-US" dirty="0" smtClean="0"/>
              <a:t>;"&gt;</a:t>
            </a:r>
          </a:p>
          <a:p>
            <a:r>
              <a:rPr lang="en-US" dirty="0" smtClean="0"/>
              <a:t>            Andhra Pradesh</a:t>
            </a:r>
          </a:p>
          <a:p>
            <a:r>
              <a:rPr lang="en-US" dirty="0" smtClean="0"/>
              <a:t>        &lt;/p&gt;</a:t>
            </a:r>
          </a:p>
          <a:p>
            <a:endParaRPr lang="en-US" dirty="0" smtClean="0"/>
          </a:p>
          <a:p>
            <a:r>
              <a:rPr lang="en-US" dirty="0" smtClean="0"/>
              <a:t>    	&lt;/body&gt;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772400" cy="1615827"/>
          </a:xfrm>
          <a:prstGeom prst="rect">
            <a:avLst/>
          </a:prstGeom>
        </p:spPr>
        <p:txBody>
          <a:bodyPr wrap="square">
            <a:spAutoFit/>
          </a:bodyPr>
          <a:lstStyle/>
          <a:p>
            <a:r>
              <a:rPr lang="en-US" b="1" u="sng" dirty="0" smtClean="0"/>
              <a:t>Internal or Embedded CSS:</a:t>
            </a:r>
            <a:r>
              <a:rPr lang="en-US" u="sng" dirty="0" smtClean="0"/>
              <a:t> </a:t>
            </a:r>
            <a:r>
              <a:rPr lang="en-US" u="sng" dirty="0" smtClean="0"/>
              <a:t>-</a:t>
            </a:r>
          </a:p>
          <a:p>
            <a:pPr algn="just">
              <a:lnSpc>
                <a:spcPct val="150000"/>
              </a:lnSpc>
            </a:pPr>
            <a:r>
              <a:rPr lang="en-US" dirty="0" smtClean="0"/>
              <a:t>This </a:t>
            </a:r>
            <a:r>
              <a:rPr lang="en-US" dirty="0" smtClean="0"/>
              <a:t>can be used when a single HTML document must be styled uniquely. The CSS rule set should be within the HTML file in the head section </a:t>
            </a:r>
            <a:r>
              <a:rPr lang="en-US" dirty="0" err="1" smtClean="0"/>
              <a:t>i.e</a:t>
            </a:r>
            <a:r>
              <a:rPr lang="en-US" dirty="0" smtClean="0"/>
              <a:t> the CSS is embedded within the HTML file.</a:t>
            </a:r>
            <a:endParaRPr lang="en-US" dirty="0"/>
          </a:p>
        </p:txBody>
      </p:sp>
      <p:sp>
        <p:nvSpPr>
          <p:cNvPr id="3" name="Rectangle 2"/>
          <p:cNvSpPr/>
          <p:nvPr/>
        </p:nvSpPr>
        <p:spPr>
          <a:xfrm>
            <a:off x="685800" y="2438400"/>
            <a:ext cx="6858000" cy="1200329"/>
          </a:xfrm>
          <a:prstGeom prst="rect">
            <a:avLst/>
          </a:prstGeom>
        </p:spPr>
        <p:txBody>
          <a:bodyPr wrap="square">
            <a:spAutoFit/>
          </a:bodyPr>
          <a:lstStyle/>
          <a:p>
            <a:pPr>
              <a:buFont typeface="Arial" pitchFamily="34" charset="0"/>
              <a:buChar char="•"/>
            </a:pPr>
            <a:r>
              <a:rPr lang="en-US" dirty="0" smtClean="0"/>
              <a:t>In internal CSS the style of CSS is specified in the &lt;head&gt; section</a:t>
            </a:r>
            <a:r>
              <a:rPr lang="en-US" dirty="0" smtClean="0"/>
              <a:t>.</a:t>
            </a:r>
          </a:p>
          <a:p>
            <a:pPr>
              <a:buFont typeface="Arial" pitchFamily="34" charset="0"/>
              <a:buChar char="•"/>
            </a:pPr>
            <a:endParaRPr lang="en-US" dirty="0" smtClean="0"/>
          </a:p>
          <a:p>
            <a:pPr>
              <a:buFont typeface="Arial" pitchFamily="34" charset="0"/>
              <a:buChar char="•"/>
            </a:pPr>
            <a:r>
              <a:rPr lang="en-US" dirty="0" smtClean="0"/>
              <a:t>it affects all the elements in the body </a:t>
            </a:r>
            <a:r>
              <a:rPr lang="en-US" dirty="0" smtClean="0"/>
              <a:t>section.</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990600"/>
            <a:ext cx="5943600" cy="4524315"/>
          </a:xfrm>
          <a:prstGeom prst="rect">
            <a:avLst/>
          </a:prstGeom>
        </p:spPr>
        <p:txBody>
          <a:bodyPr wrap="square">
            <a:spAutoFit/>
          </a:bodyPr>
          <a:lstStyle/>
          <a:p>
            <a:endParaRPr lang="en-US" dirty="0" smtClean="0"/>
          </a:p>
          <a:p>
            <a:r>
              <a:rPr lang="en-US" dirty="0" smtClean="0"/>
              <a:t>&lt;html&gt;</a:t>
            </a:r>
          </a:p>
          <a:p>
            <a:r>
              <a:rPr lang="en-US" dirty="0" smtClean="0"/>
              <a:t>	&lt;head&gt;</a:t>
            </a:r>
          </a:p>
          <a:p>
            <a:r>
              <a:rPr lang="en-US" dirty="0" smtClean="0"/>
              <a:t>	&lt;title&gt; Demo on CSS &lt;/title&gt;	</a:t>
            </a:r>
          </a:p>
          <a:p>
            <a:r>
              <a:rPr lang="en-US" dirty="0" smtClean="0"/>
              <a:t>	&lt;style&gt; </a:t>
            </a:r>
          </a:p>
          <a:p>
            <a:r>
              <a:rPr lang="en-US" dirty="0" smtClean="0"/>
              <a:t>		body {background-color: </a:t>
            </a:r>
            <a:r>
              <a:rPr lang="en-US" dirty="0" err="1" smtClean="0"/>
              <a:t>powderblue</a:t>
            </a:r>
            <a:r>
              <a:rPr lang="en-US" dirty="0" smtClean="0"/>
              <a:t>;}</a:t>
            </a:r>
          </a:p>
          <a:p>
            <a:r>
              <a:rPr lang="en-US" dirty="0" smtClean="0"/>
              <a:t>		h1{color: blue;}</a:t>
            </a:r>
          </a:p>
          <a:p>
            <a:r>
              <a:rPr lang="en-US" dirty="0" smtClean="0"/>
              <a:t>		p{color: red;}</a:t>
            </a:r>
          </a:p>
          <a:p>
            <a:r>
              <a:rPr lang="en-US" dirty="0" smtClean="0"/>
              <a:t>	&lt;/style&gt;</a:t>
            </a:r>
          </a:p>
          <a:p>
            <a:r>
              <a:rPr lang="en-US" dirty="0" smtClean="0"/>
              <a:t>	&lt;/head&gt;</a:t>
            </a:r>
          </a:p>
          <a:p>
            <a:endParaRPr lang="en-US" dirty="0" smtClean="0"/>
          </a:p>
          <a:p>
            <a:r>
              <a:rPr lang="en-US" dirty="0" smtClean="0"/>
              <a:t>	&lt;body&gt;</a:t>
            </a:r>
          </a:p>
          <a:p>
            <a:r>
              <a:rPr lang="en-US" dirty="0" smtClean="0"/>
              <a:t>       	&lt;h1&gt;This is a heading&lt;/h1&gt;</a:t>
            </a:r>
          </a:p>
          <a:p>
            <a:r>
              <a:rPr lang="en-US" dirty="0" smtClean="0"/>
              <a:t>	&lt;p&gt;This is a paragraph.&lt;/p&gt;</a:t>
            </a:r>
          </a:p>
          <a:p>
            <a:r>
              <a:rPr lang="en-US" dirty="0" smtClean="0"/>
              <a:t>    	&lt;/body&gt;</a:t>
            </a:r>
          </a:p>
          <a:p>
            <a:r>
              <a:rPr lang="en-US" dirty="0" smtClean="0"/>
              <a:t>&lt;/html&gt;</a:t>
            </a:r>
            <a:endParaRPr lang="en-US" dirty="0"/>
          </a:p>
        </p:txBody>
      </p:sp>
      <p:sp>
        <p:nvSpPr>
          <p:cNvPr id="3" name="TextBox 2"/>
          <p:cNvSpPr txBox="1"/>
          <p:nvPr/>
        </p:nvSpPr>
        <p:spPr>
          <a:xfrm>
            <a:off x="228600" y="533400"/>
            <a:ext cx="2057400" cy="369332"/>
          </a:xfrm>
          <a:prstGeom prst="rect">
            <a:avLst/>
          </a:prstGeom>
          <a:noFill/>
        </p:spPr>
        <p:txBody>
          <a:bodyPr wrap="square" rtlCol="0">
            <a:spAutoFit/>
          </a:bodyPr>
          <a:lstStyle/>
          <a:p>
            <a:pPr algn="ctr"/>
            <a:r>
              <a:rPr lang="en-US" b="1" u="sng" dirty="0" smtClean="0"/>
              <a:t>Example 1: </a:t>
            </a:r>
            <a:endParaRPr lang="en-US" b="1" u="sn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391</TotalTime>
  <Words>304</Words>
  <Application>Microsoft Office PowerPoint</Application>
  <PresentationFormat>On-screen Show (4:3)</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Laxmi</dc:creator>
  <cp:lastModifiedBy>Laxmi</cp:lastModifiedBy>
  <cp:revision>200</cp:revision>
  <dcterms:created xsi:type="dcterms:W3CDTF">2021-06-02T08:57:27Z</dcterms:created>
  <dcterms:modified xsi:type="dcterms:W3CDTF">2021-06-09T11:20:33Z</dcterms:modified>
</cp:coreProperties>
</file>