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63" r:id="rId5"/>
    <p:sldId id="265" r:id="rId6"/>
    <p:sldId id="264" r:id="rId7"/>
    <p:sldId id="258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			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609600" y="228600"/>
            <a:ext cx="8077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/>
              <a:t>FRAMES IN HTML: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028342"/>
            <a:ext cx="7543800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1. Frames divide a browser window into two or more document windows, each displaying a different document, or a different part of the same document.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2. Frames in an HTML document can cause a web page to appear to be divided into multiple, scrollable regions.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3. Each frame can be assigned a name, a source document locator, dimensions, border alignment and decoration, scroll and resize etc.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4. Frames in HTML documents are created and controlled through the structure of three element types: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1. &lt;FRAMESET&gt; -- Define a set of frames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2. &lt;FRAME&gt; -- Define a sub window (a frame)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3. </a:t>
            </a:r>
            <a:r>
              <a:rPr lang="en-US" smtClean="0"/>
              <a:t>&lt;</a:t>
            </a:r>
            <a:r>
              <a:rPr lang="en-US" smtClean="0"/>
              <a:t>NOFRAMES&gt; </a:t>
            </a:r>
            <a:r>
              <a:rPr lang="en-US" dirty="0" smtClean="0"/>
              <a:t>-- Defines a noframe section for browsers that do 	not  handle frames.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7010400" cy="250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ADVANTAGES: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1. The most obvious feature of frames is the ability to keep one part of the page static while changing another part.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2. Frames can also help reduce bandwidth and server load, because the same content does not need to loaded every time a new page is visited.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DISADVANTAGES: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1. The browser’s back button does not work if a web page designed using frames.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2. Frames reduce the amount of usable space on the web page.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3. The URL in the address bar will not change when you navigate to different links.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4. It is not possible to bookmark a web page since URL will not change.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5. Frames create problems with printing.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	</a:t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457201"/>
            <a:ext cx="7620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u="sng" dirty="0" smtClean="0"/>
              <a:t>Frameset: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frameset tag is used to define how to divide the browser window.</a:t>
            </a:r>
          </a:p>
          <a:p>
            <a:pPr>
              <a:lnSpc>
                <a:spcPct val="200000"/>
              </a:lnSpc>
            </a:pPr>
            <a:r>
              <a:rPr lang="en-US" sz="2000" b="1" u="sng" dirty="0" smtClean="0"/>
              <a:t>Attributes of Frameset:-</a:t>
            </a:r>
          </a:p>
          <a:p>
            <a:pPr algn="just" fontAlgn="base">
              <a:lnSpc>
                <a:spcPct val="200000"/>
              </a:lnSpc>
            </a:pPr>
            <a:r>
              <a:rPr lang="en-US" b="1" dirty="0" smtClean="0"/>
              <a:t>cols:</a:t>
            </a:r>
            <a:r>
              <a:rPr lang="en-US" dirty="0" smtClean="0"/>
              <a:t> The cols attribute is used to create vertical frames in web browser. This attribute is basically used to define the no of columns and its size inside the frameset tag.</a:t>
            </a:r>
          </a:p>
          <a:p>
            <a:pPr algn="just" fontAlgn="base">
              <a:lnSpc>
                <a:spcPct val="200000"/>
              </a:lnSpc>
            </a:pPr>
            <a:r>
              <a:rPr lang="en-US" b="1" dirty="0" smtClean="0"/>
              <a:t>rows:</a:t>
            </a:r>
            <a:r>
              <a:rPr lang="en-US" dirty="0" smtClean="0"/>
              <a:t> The rows attribute is used to create horizontal frames in web browser. This attribute is used to define no of rows and its size inside the frameset tag.</a:t>
            </a:r>
          </a:p>
          <a:p>
            <a:pPr algn="just" fontAlgn="base">
              <a:lnSpc>
                <a:spcPct val="200000"/>
              </a:lnSpc>
            </a:pPr>
            <a:r>
              <a:rPr lang="en-US" b="1" dirty="0" smtClean="0"/>
              <a:t>border:</a:t>
            </a:r>
            <a:r>
              <a:rPr lang="en-US" dirty="0" smtClean="0"/>
              <a:t> This attribute of frameset tag defines the width of border of each frames in pixels. Zero value is used for no border.</a:t>
            </a:r>
          </a:p>
          <a:p>
            <a:pPr>
              <a:lnSpc>
                <a:spcPct val="200000"/>
              </a:lnSpc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144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b="1" dirty="0" smtClean="0"/>
              <a:t>Frame border:</a:t>
            </a:r>
            <a:r>
              <a:rPr lang="en-US" dirty="0" smtClean="0"/>
              <a:t> This attribute of frameset tag is used to specify whether three dimensional border should be displayed between the frames or not for this use two values 0 and 1, where 0 defines for no border and value 1 signifies for yes there will be border.</a:t>
            </a:r>
          </a:p>
          <a:p>
            <a:pPr algn="just" fontAlgn="base">
              <a:lnSpc>
                <a:spcPct val="200000"/>
              </a:lnSpc>
            </a:pPr>
            <a:endParaRPr lang="en-US" dirty="0" smtClean="0"/>
          </a:p>
          <a:p>
            <a:pPr algn="just" fontAlgn="base">
              <a:lnSpc>
                <a:spcPct val="200000"/>
              </a:lnSpc>
            </a:pPr>
            <a:r>
              <a:rPr lang="en-US" b="1" dirty="0" smtClean="0"/>
              <a:t>Frame spacing:</a:t>
            </a:r>
            <a:r>
              <a:rPr lang="en-US" dirty="0" smtClean="0"/>
              <a:t> This attribute of frameset tag is used to specify the amount of spacing between the frames in a frameset. This can take any integer value as an parameter which basically denotes the value in pixel.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286000"/>
            <a:ext cx="238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Attributes of Frame :</a:t>
            </a:r>
            <a:endParaRPr lang="en-US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990600" y="2887682"/>
            <a:ext cx="655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1. NAME</a:t>
            </a:r>
            <a:r>
              <a:rPr lang="en-US" dirty="0" smtClean="0"/>
              <a:t>: assigns a name to a frame.</a:t>
            </a:r>
            <a:br>
              <a:rPr lang="en-US" dirty="0" smtClean="0"/>
            </a:br>
            <a:r>
              <a:rPr lang="en-US" b="1" dirty="0" smtClean="0"/>
              <a:t>2. SRC</a:t>
            </a:r>
            <a:r>
              <a:rPr lang="en-US" dirty="0" smtClean="0"/>
              <a:t>: define the path or full URL to the HTML page to appear in a named frame.</a:t>
            </a:r>
            <a:br>
              <a:rPr lang="en-US" dirty="0" smtClean="0"/>
            </a:br>
            <a:r>
              <a:rPr lang="en-US" b="1" dirty="0" smtClean="0"/>
              <a:t>3. SCROLLING: </a:t>
            </a:r>
            <a:r>
              <a:rPr lang="en-US" dirty="0" smtClean="0"/>
              <a:t>specifies whether a frame should be scrollable or not. (auto, yes, no)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81534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Frames are used to divide the web browser window into multiple sections where each section can be loaded separately. A frameset tag is the collection of frames in the browser window.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04800"/>
            <a:ext cx="92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Frame: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696200" cy="482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smtClean="0"/>
              <a:t>4. FRAMEBORDER: </a:t>
            </a:r>
            <a:r>
              <a:rPr lang="en-US" dirty="0" smtClean="0"/>
              <a:t>specifies whether a frame should have a border or not.</a:t>
            </a:r>
            <a:br>
              <a:rPr lang="en-US" dirty="0" smtClean="0"/>
            </a:br>
            <a:r>
              <a:rPr lang="en-US" b="1" dirty="0" smtClean="0"/>
              <a:t>5. MARGINWIDTH</a:t>
            </a:r>
            <a:r>
              <a:rPr lang="en-US" dirty="0" smtClean="0"/>
              <a:t>: specifies the margin, in pixels, between the frame’s contents and it’s left and right margins. </a:t>
            </a:r>
          </a:p>
          <a:p>
            <a:pPr>
              <a:lnSpc>
                <a:spcPct val="250000"/>
              </a:lnSpc>
            </a:pPr>
            <a:r>
              <a:rPr lang="en-US" b="1" dirty="0" smtClean="0"/>
              <a:t>6. MARGINHEIGHT</a:t>
            </a:r>
            <a:r>
              <a:rPr lang="en-US" dirty="0" smtClean="0"/>
              <a:t>: specifies the margin, in pixels, between the frame’s content and it’s top and bottom margins.</a:t>
            </a:r>
          </a:p>
          <a:p>
            <a:pPr>
              <a:lnSpc>
                <a:spcPct val="250000"/>
              </a:lnSpc>
            </a:pPr>
            <a:r>
              <a:rPr lang="en-US" b="1" dirty="0" smtClean="0"/>
              <a:t>7. NORESIZE: </a:t>
            </a:r>
            <a:r>
              <a:rPr lang="en-US" dirty="0" smtClean="0"/>
              <a:t>making individual frames non-resizable.</a:t>
            </a:r>
          </a:p>
          <a:p>
            <a:pPr>
              <a:lnSpc>
                <a:spcPct val="250000"/>
              </a:lnSpc>
            </a:pPr>
            <a:r>
              <a:rPr lang="en-US" b="1" dirty="0" smtClean="0"/>
              <a:t>8. TARGET: </a:t>
            </a:r>
            <a:r>
              <a:rPr lang="en-US" dirty="0" smtClean="0"/>
              <a:t>used to direct the new page to another named frame.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5334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b="1" dirty="0" smtClean="0"/>
              <a:t>NOFRAMES</a:t>
            </a:r>
            <a:r>
              <a:rPr lang="en-US" dirty="0" smtClean="0"/>
              <a:t>: If your browser does not support frames then NOFRAME section will be displayed on the web page. It is used to create link with the non-frame set version of any website where you want to display a message to the user.</a:t>
            </a:r>
            <a:r>
              <a:rPr lang="en-US" b="1" dirty="0" smtClean="0"/>
              <a:t> </a:t>
            </a:r>
          </a:p>
          <a:p>
            <a:pPr fontAlgn="base"/>
            <a:endParaRPr lang="en-US" b="1" dirty="0" smtClean="0"/>
          </a:p>
          <a:p>
            <a:pPr fontAlgn="base">
              <a:lnSpc>
                <a:spcPct val="200000"/>
              </a:lnSpc>
            </a:pPr>
            <a:r>
              <a:rPr lang="en-US" b="1" dirty="0" smtClean="0"/>
              <a:t>Syntax:</a:t>
            </a:r>
            <a:endParaRPr lang="en-US" dirty="0" smtClean="0"/>
          </a:p>
          <a:p>
            <a:pPr fontAlgn="base">
              <a:lnSpc>
                <a:spcPct val="200000"/>
              </a:lnSpc>
            </a:pPr>
            <a:r>
              <a:rPr lang="en-US" dirty="0" smtClean="0"/>
              <a:t>	&lt;</a:t>
            </a:r>
            <a:r>
              <a:rPr lang="en-US" dirty="0" err="1" smtClean="0"/>
              <a:t>noframes</a:t>
            </a:r>
            <a:r>
              <a:rPr lang="en-US" dirty="0" smtClean="0"/>
              <a:t>&gt; Statement for the user &lt;/</a:t>
            </a:r>
            <a:r>
              <a:rPr lang="en-US" dirty="0" err="1" smtClean="0"/>
              <a:t>noframes</a:t>
            </a:r>
            <a:r>
              <a:rPr lang="en-US" dirty="0" smtClean="0"/>
              <a:t>&gt;</a:t>
            </a:r>
          </a:p>
          <a:p>
            <a:pPr fontAlgn="base">
              <a:lnSpc>
                <a:spcPct val="200000"/>
              </a:lnSpc>
            </a:pPr>
            <a:endParaRPr lang="en-US" b="1" dirty="0" smtClean="0"/>
          </a:p>
          <a:p>
            <a:pPr fontAlgn="base">
              <a:lnSpc>
                <a:spcPct val="200000"/>
              </a:lnSpc>
            </a:pPr>
            <a:r>
              <a:rPr lang="en-US" b="1" dirty="0" smtClean="0"/>
              <a:t>Note:</a:t>
            </a:r>
            <a:r>
              <a:rPr lang="en-US" dirty="0" smtClean="0"/>
              <a:t> </a:t>
            </a:r>
            <a:r>
              <a:rPr lang="en-US" i="1" dirty="0" smtClean="0"/>
              <a:t>&lt;</a:t>
            </a:r>
            <a:r>
              <a:rPr lang="en-US" i="1" dirty="0" err="1" smtClean="0"/>
              <a:t>noframes</a:t>
            </a:r>
            <a:r>
              <a:rPr lang="en-US" i="1" dirty="0" smtClean="0"/>
              <a:t>&gt;</a:t>
            </a:r>
            <a:r>
              <a:rPr lang="en-US" dirty="0" smtClean="0"/>
              <a:t> tag placed inside of </a:t>
            </a:r>
            <a:r>
              <a:rPr lang="en-US" i="1" dirty="0" smtClean="0"/>
              <a:t>&lt;frameset&gt;</a:t>
            </a:r>
            <a:r>
              <a:rPr lang="en-US" dirty="0" smtClean="0"/>
              <a:t> tag.</a:t>
            </a:r>
          </a:p>
          <a:p>
            <a:pPr algn="just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20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1 (rows) : -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524000" y="1371600"/>
            <a:ext cx="594360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&lt;html&gt;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&lt;title&gt; HTML Frames using row attribute&lt;/title&gt;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&lt;/head&gt;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&lt;frameset rows = "20%, 60%, 20%"&gt;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&lt;frame name = "top" </a:t>
            </a:r>
            <a:r>
              <a:rPr lang="en-US" dirty="0" err="1" smtClean="0"/>
              <a:t>src</a:t>
            </a:r>
            <a:r>
              <a:rPr lang="en-US" dirty="0" smtClean="0"/>
              <a:t>="one.jpg" /&gt;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&lt;frame name = "main" </a:t>
            </a:r>
            <a:r>
              <a:rPr lang="en-US" dirty="0" err="1" smtClean="0"/>
              <a:t>src</a:t>
            </a:r>
            <a:r>
              <a:rPr lang="en-US" dirty="0" smtClean="0"/>
              <a:t>="two.jpg"/&gt;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&lt;frame name = "bottom" </a:t>
            </a:r>
            <a:r>
              <a:rPr lang="en-US" dirty="0" err="1" smtClean="0"/>
              <a:t>src</a:t>
            </a:r>
            <a:r>
              <a:rPr lang="en-US" dirty="0" smtClean="0"/>
              <a:t>="three.jpg"/&gt;     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&lt;/frameset&gt;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71600"/>
            <a:ext cx="556260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&lt;html&gt;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&lt;title&gt; HTML Frames using row attribute&lt;/title&gt;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&lt;/head&gt;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&lt;frameset cols = "30%, 40%, 30%"&gt;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&lt;frame name = "top" </a:t>
            </a:r>
            <a:r>
              <a:rPr lang="en-US" dirty="0" err="1" smtClean="0"/>
              <a:t>src</a:t>
            </a:r>
            <a:r>
              <a:rPr lang="en-US" dirty="0" smtClean="0"/>
              <a:t>="one.jpg" /&gt;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&lt;frame name = "main" </a:t>
            </a:r>
            <a:r>
              <a:rPr lang="en-US" dirty="0" err="1" smtClean="0"/>
              <a:t>src</a:t>
            </a:r>
            <a:r>
              <a:rPr lang="en-US" dirty="0" smtClean="0"/>
              <a:t>="two.jpg"/&gt;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&lt;frame name = "bottom" </a:t>
            </a:r>
            <a:r>
              <a:rPr lang="en-US" dirty="0" err="1" smtClean="0"/>
              <a:t>src</a:t>
            </a:r>
            <a:r>
              <a:rPr lang="en-US" dirty="0" smtClean="0"/>
              <a:t>="three.jpg"/&gt;     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&lt;/frameset&gt;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572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2 (cols): 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0"/>
            <a:ext cx="807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&lt;title&gt;Frame Demo&lt;/title&gt;</a:t>
            </a:r>
          </a:p>
          <a:p>
            <a:r>
              <a:rPr lang="en-US" dirty="0" smtClean="0"/>
              <a:t>	&lt;/head&gt;</a:t>
            </a:r>
          </a:p>
          <a:p>
            <a:endParaRPr lang="en-US" dirty="0" smtClean="0"/>
          </a:p>
          <a:p>
            <a:r>
              <a:rPr lang="en-US" dirty="0" smtClean="0"/>
              <a:t>	&lt;frameset rows="30,70"&gt;</a:t>
            </a:r>
          </a:p>
          <a:p>
            <a:r>
              <a:rPr lang="en-US" dirty="0" smtClean="0"/>
              <a:t>		&lt;frame name="a" </a:t>
            </a:r>
            <a:r>
              <a:rPr lang="en-US" dirty="0" err="1" smtClean="0"/>
              <a:t>src</a:t>
            </a:r>
            <a:r>
              <a:rPr lang="en-US" dirty="0" smtClean="0"/>
              <a:t>="titles.html"&gt;</a:t>
            </a:r>
          </a:p>
          <a:p>
            <a:r>
              <a:rPr lang="en-US" dirty="0" smtClean="0"/>
              <a:t>		&lt;frameset cols="40,60"&gt;</a:t>
            </a:r>
          </a:p>
          <a:p>
            <a:r>
              <a:rPr lang="en-US" dirty="0" smtClean="0"/>
              <a:t>		&lt;frame name="b" </a:t>
            </a:r>
            <a:r>
              <a:rPr lang="en-US" dirty="0" err="1" smtClean="0"/>
              <a:t>src</a:t>
            </a:r>
            <a:r>
              <a:rPr lang="en-US" dirty="0" smtClean="0"/>
              <a:t>="orderedlist.html"&gt;</a:t>
            </a:r>
          </a:p>
          <a:p>
            <a:r>
              <a:rPr lang="en-US" dirty="0" smtClean="0"/>
              <a:t>		&lt;frame name="c" </a:t>
            </a:r>
            <a:r>
              <a:rPr lang="en-US" dirty="0" err="1" smtClean="0"/>
              <a:t>src</a:t>
            </a:r>
            <a:r>
              <a:rPr lang="en-US" dirty="0" smtClean="0"/>
              <a:t>="unorderedlist.html"&gt;</a:t>
            </a:r>
          </a:p>
          <a:p>
            <a:r>
              <a:rPr lang="en-US" dirty="0" smtClean="0"/>
              <a:t>		&lt;/frameset&gt;</a:t>
            </a:r>
          </a:p>
          <a:p>
            <a:r>
              <a:rPr lang="en-US" dirty="0" smtClean="0"/>
              <a:t>	&lt;/frameset&gt;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609600"/>
            <a:ext cx="2898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 3 (rows and cols) : 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554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 </vt:lpstr>
      <vt:lpstr>  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120</cp:revision>
  <dcterms:created xsi:type="dcterms:W3CDTF">2021-06-02T08:57:27Z</dcterms:created>
  <dcterms:modified xsi:type="dcterms:W3CDTF">2021-06-07T03:54:40Z</dcterms:modified>
</cp:coreProperties>
</file>