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23" r:id="rId3"/>
    <p:sldId id="324" r:id="rId4"/>
    <p:sldId id="325" r:id="rId5"/>
    <p:sldId id="326" r:id="rId6"/>
    <p:sldId id="327" r:id="rId7"/>
    <p:sldId id="328" r:id="rId8"/>
    <p:sldId id="329" r:id="rId9"/>
    <p:sldId id="340" r:id="rId10"/>
    <p:sldId id="339" r:id="rId11"/>
    <p:sldId id="338" r:id="rId12"/>
    <p:sldId id="330" r:id="rId13"/>
    <p:sldId id="331" r:id="rId14"/>
    <p:sldId id="332" r:id="rId15"/>
    <p:sldId id="333" r:id="rId16"/>
    <p:sldId id="334" r:id="rId17"/>
    <p:sldId id="335" r:id="rId18"/>
    <p:sldId id="336" r:id="rId19"/>
    <p:sldId id="341" r:id="rId20"/>
    <p:sldId id="342" r:id="rId21"/>
    <p:sldId id="343" r:id="rId22"/>
    <p:sldId id="34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p:scale>
          <a:sx n="66" d="100"/>
          <a:sy n="66" d="100"/>
        </p:scale>
        <p:origin x="-63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2667000" cy="369332"/>
          </a:xfrm>
          <a:prstGeom prst="rect">
            <a:avLst/>
          </a:prstGeom>
          <a:noFill/>
        </p:spPr>
        <p:txBody>
          <a:bodyPr wrap="square" rtlCol="0">
            <a:spAutoFit/>
          </a:bodyPr>
          <a:lstStyle/>
          <a:p>
            <a:pPr algn="ctr"/>
            <a:r>
              <a:rPr lang="en-US" b="1" u="sng" dirty="0" smtClean="0"/>
              <a:t>Including Style sheets:- </a:t>
            </a:r>
            <a:endParaRPr lang="en-US" b="1" u="sng" dirty="0"/>
          </a:p>
        </p:txBody>
      </p:sp>
      <p:sp>
        <p:nvSpPr>
          <p:cNvPr id="3" name="Rectangle 2"/>
          <p:cNvSpPr/>
          <p:nvPr/>
        </p:nvSpPr>
        <p:spPr>
          <a:xfrm>
            <a:off x="838200" y="914400"/>
            <a:ext cx="7543800" cy="1754326"/>
          </a:xfrm>
          <a:prstGeom prst="rect">
            <a:avLst/>
          </a:prstGeom>
        </p:spPr>
        <p:txBody>
          <a:bodyPr wrap="square">
            <a:spAutoFit/>
          </a:bodyPr>
          <a:lstStyle/>
          <a:p>
            <a:r>
              <a:rPr lang="en-US" dirty="0" smtClean="0"/>
              <a:t>We can include style sheets in our HTML page in two </a:t>
            </a:r>
            <a:r>
              <a:rPr lang="en-US" dirty="0" smtClean="0"/>
              <a:t>way</a:t>
            </a:r>
          </a:p>
          <a:p>
            <a:endParaRPr lang="en-US" dirty="0" smtClean="0"/>
          </a:p>
          <a:p>
            <a:pPr marL="857250" lvl="1" indent="-400050"/>
            <a:r>
              <a:rPr lang="en-US" dirty="0" smtClean="0"/>
              <a:t>(1) by linking</a:t>
            </a:r>
          </a:p>
          <a:p>
            <a:pPr marL="857250" lvl="1" indent="-400050"/>
            <a:endParaRPr lang="en-US" dirty="0" smtClean="0"/>
          </a:p>
          <a:p>
            <a:pPr lvl="1"/>
            <a:r>
              <a:rPr lang="en-US" dirty="0" smtClean="0"/>
              <a:t>(2) by importing</a:t>
            </a:r>
          </a:p>
          <a:p>
            <a:endParaRPr lang="en-US" dirty="0" smtClean="0"/>
          </a:p>
        </p:txBody>
      </p:sp>
      <p:sp>
        <p:nvSpPr>
          <p:cNvPr id="4" name="Rectangle 3"/>
          <p:cNvSpPr/>
          <p:nvPr/>
        </p:nvSpPr>
        <p:spPr>
          <a:xfrm>
            <a:off x="533400" y="2819400"/>
            <a:ext cx="8153400" cy="2723823"/>
          </a:xfrm>
          <a:prstGeom prst="rect">
            <a:avLst/>
          </a:prstGeom>
        </p:spPr>
        <p:txBody>
          <a:bodyPr wrap="square">
            <a:spAutoFit/>
          </a:bodyPr>
          <a:lstStyle/>
          <a:p>
            <a:r>
              <a:rPr lang="en-US" b="1" u="sng" dirty="0" smtClean="0"/>
              <a:t>(1) By </a:t>
            </a:r>
            <a:r>
              <a:rPr lang="en-US" b="1" u="sng" dirty="0" smtClean="0"/>
              <a:t>linking</a:t>
            </a:r>
          </a:p>
          <a:p>
            <a:r>
              <a:rPr lang="en-US" dirty="0" smtClean="0"/>
              <a:t>We can link our .</a:t>
            </a:r>
            <a:r>
              <a:rPr lang="en-US" dirty="0" err="1" smtClean="0"/>
              <a:t>css</a:t>
            </a:r>
            <a:r>
              <a:rPr lang="en-US" dirty="0" smtClean="0"/>
              <a:t> file in the head section of a HTML page using the following </a:t>
            </a:r>
            <a:r>
              <a:rPr lang="en-US" dirty="0" smtClean="0"/>
              <a:t>syntax</a:t>
            </a:r>
          </a:p>
          <a:p>
            <a:endParaRPr lang="en-US" dirty="0" smtClean="0"/>
          </a:p>
          <a:p>
            <a:r>
              <a:rPr lang="en-US" dirty="0" smtClean="0"/>
              <a:t>	&lt;</a:t>
            </a:r>
            <a:r>
              <a:rPr lang="en-US" dirty="0" smtClean="0"/>
              <a:t>link </a:t>
            </a:r>
            <a:r>
              <a:rPr lang="en-US" dirty="0" err="1" smtClean="0"/>
              <a:t>rel</a:t>
            </a:r>
            <a:r>
              <a:rPr lang="en-US" dirty="0" smtClean="0"/>
              <a:t>=”style sheet” </a:t>
            </a:r>
            <a:r>
              <a:rPr lang="en-US" dirty="0" err="1" smtClean="0"/>
              <a:t>href</a:t>
            </a:r>
            <a:r>
              <a:rPr lang="en-US" dirty="0" smtClean="0"/>
              <a:t>=”URL” type=”</a:t>
            </a:r>
            <a:r>
              <a:rPr lang="en-US" dirty="0" smtClean="0"/>
              <a:t>text/</a:t>
            </a:r>
            <a:r>
              <a:rPr lang="en-US" dirty="0" err="1" smtClean="0"/>
              <a:t>css</a:t>
            </a:r>
            <a:r>
              <a:rPr lang="en-US" dirty="0" smtClean="0"/>
              <a:t>”&gt;</a:t>
            </a:r>
          </a:p>
          <a:p>
            <a:r>
              <a:rPr lang="en-US" dirty="0" smtClean="0"/>
              <a:t>here</a:t>
            </a:r>
            <a:endParaRPr lang="en-US" dirty="0" smtClean="0"/>
          </a:p>
          <a:p>
            <a:pPr>
              <a:lnSpc>
                <a:spcPct val="150000"/>
              </a:lnSpc>
              <a:buFont typeface="Arial" pitchFamily="34" charset="0"/>
              <a:buChar char="•"/>
            </a:pPr>
            <a:r>
              <a:rPr lang="en-US" dirty="0" smtClean="0"/>
              <a:t>The </a:t>
            </a:r>
            <a:r>
              <a:rPr lang="en-US" dirty="0" err="1" smtClean="0"/>
              <a:t>href</a:t>
            </a:r>
            <a:r>
              <a:rPr lang="en-US" dirty="0" smtClean="0"/>
              <a:t> is hyperlink to your style sheet</a:t>
            </a:r>
          </a:p>
          <a:p>
            <a:pPr>
              <a:lnSpc>
                <a:spcPct val="150000"/>
              </a:lnSpc>
              <a:buFont typeface="Arial" pitchFamily="34" charset="0"/>
              <a:buChar char="•"/>
            </a:pPr>
            <a:r>
              <a:rPr lang="en-US" dirty="0" err="1" smtClean="0"/>
              <a:t>Rel</a:t>
            </a:r>
            <a:r>
              <a:rPr lang="en-US" dirty="0" smtClean="0"/>
              <a:t> </a:t>
            </a:r>
            <a:r>
              <a:rPr lang="en-US" dirty="0" smtClean="0"/>
              <a:t>tells to the browser what type of link you’re using</a:t>
            </a:r>
          </a:p>
          <a:p>
            <a:pPr>
              <a:lnSpc>
                <a:spcPct val="150000"/>
              </a:lnSpc>
              <a:buFont typeface="Arial" pitchFamily="34" charset="0"/>
              <a:buChar char="•"/>
            </a:pPr>
            <a:r>
              <a:rPr lang="en-US" dirty="0" smtClean="0"/>
              <a:t>Type </a:t>
            </a:r>
            <a:r>
              <a:rPr lang="en-US" dirty="0" smtClean="0"/>
              <a:t>tells to the browser what type of document you’re including</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
        <p:nvSpPr>
          <p:cNvPr id="4" name="Rectangle 3"/>
          <p:cNvSpPr/>
          <p:nvPr/>
        </p:nvSpPr>
        <p:spPr>
          <a:xfrm>
            <a:off x="2209800" y="0"/>
            <a:ext cx="4572000" cy="6955750"/>
          </a:xfrm>
          <a:prstGeom prst="rect">
            <a:avLst/>
          </a:prstGeom>
        </p:spPr>
        <p:txBody>
          <a:bodyPr>
            <a:spAutoFit/>
          </a:bodyPr>
          <a:lstStyle/>
          <a:p>
            <a:r>
              <a:rPr lang="en-US" sz="1600" dirty="0" smtClean="0"/>
              <a:t>&lt;html&gt;</a:t>
            </a:r>
          </a:p>
          <a:p>
            <a:r>
              <a:rPr lang="en-US" sz="1600" dirty="0" smtClean="0"/>
              <a:t>&lt;head&gt;</a:t>
            </a:r>
          </a:p>
          <a:p>
            <a:r>
              <a:rPr lang="en-US" sz="1600" dirty="0" smtClean="0"/>
              <a:t>&lt;style&gt;</a:t>
            </a:r>
          </a:p>
          <a:p>
            <a:r>
              <a:rPr lang="en-US" sz="1600" dirty="0" err="1" smtClean="0"/>
              <a:t>p.normal</a:t>
            </a:r>
            <a:r>
              <a:rPr lang="en-US" sz="1600" dirty="0" smtClean="0"/>
              <a:t> {</a:t>
            </a:r>
          </a:p>
          <a:p>
            <a:r>
              <a:rPr lang="en-US" sz="1600" dirty="0" smtClean="0"/>
              <a:t>  font-style: normal;</a:t>
            </a:r>
          </a:p>
          <a:p>
            <a:r>
              <a:rPr lang="en-US" sz="1600" dirty="0" smtClean="0"/>
              <a:t>}</a:t>
            </a:r>
          </a:p>
          <a:p>
            <a:endParaRPr lang="en-US" sz="1600" dirty="0" smtClean="0"/>
          </a:p>
          <a:p>
            <a:r>
              <a:rPr lang="en-US" sz="1600" dirty="0" err="1" smtClean="0"/>
              <a:t>p.italic</a:t>
            </a:r>
            <a:r>
              <a:rPr lang="en-US" sz="1600" dirty="0" smtClean="0"/>
              <a:t> {</a:t>
            </a:r>
          </a:p>
          <a:p>
            <a:r>
              <a:rPr lang="en-US" sz="1600" dirty="0" smtClean="0"/>
              <a:t>  font-style: italic;</a:t>
            </a:r>
          </a:p>
          <a:p>
            <a:r>
              <a:rPr lang="en-US" sz="1600" dirty="0" smtClean="0"/>
              <a:t>}</a:t>
            </a:r>
          </a:p>
          <a:p>
            <a:endParaRPr lang="en-US" sz="1600" dirty="0" smtClean="0"/>
          </a:p>
          <a:p>
            <a:r>
              <a:rPr lang="en-US" sz="1600" dirty="0" err="1" smtClean="0"/>
              <a:t>p.oblique</a:t>
            </a:r>
            <a:r>
              <a:rPr lang="en-US" sz="1600" dirty="0" smtClean="0"/>
              <a:t> {</a:t>
            </a:r>
          </a:p>
          <a:p>
            <a:r>
              <a:rPr lang="en-US" sz="1600" dirty="0" smtClean="0"/>
              <a:t>  font-style: oblique;</a:t>
            </a:r>
          </a:p>
          <a:p>
            <a:r>
              <a:rPr lang="en-US" sz="1600" dirty="0" smtClean="0"/>
              <a:t>}</a:t>
            </a:r>
          </a:p>
          <a:p>
            <a:r>
              <a:rPr lang="en-US" sz="1600" dirty="0" smtClean="0"/>
              <a:t>&lt;/style&gt;</a:t>
            </a:r>
          </a:p>
          <a:p>
            <a:r>
              <a:rPr lang="en-US" sz="1600" dirty="0" smtClean="0"/>
              <a:t>&lt;/head&gt;</a:t>
            </a:r>
          </a:p>
          <a:p>
            <a:r>
              <a:rPr lang="en-US" sz="1600" dirty="0" smtClean="0"/>
              <a:t>&lt;body&gt;</a:t>
            </a:r>
          </a:p>
          <a:p>
            <a:endParaRPr lang="en-US" sz="1600" dirty="0" smtClean="0"/>
          </a:p>
          <a:p>
            <a:r>
              <a:rPr lang="en-US" sz="1600" dirty="0" smtClean="0"/>
              <a:t>&lt;p class="normal"&gt;This is a paragraph in normal style.&lt;/p&gt;</a:t>
            </a:r>
          </a:p>
          <a:p>
            <a:r>
              <a:rPr lang="en-US" sz="1600" dirty="0" smtClean="0"/>
              <a:t>&lt;p class="italic"&gt;This is a paragraph in italic style.&lt;/p&gt;</a:t>
            </a:r>
          </a:p>
          <a:p>
            <a:r>
              <a:rPr lang="en-US" sz="1600" dirty="0" smtClean="0"/>
              <a:t>&lt;p class="oblique"&gt;This is a paragraph in oblique style.&lt;/p&gt;</a:t>
            </a:r>
          </a:p>
          <a:p>
            <a:endParaRPr lang="en-US" sz="1600" dirty="0" smtClean="0"/>
          </a:p>
          <a:p>
            <a:r>
              <a:rPr lang="en-US" sz="1600" dirty="0" smtClean="0"/>
              <a:t>&lt;/body&gt;</a:t>
            </a:r>
          </a:p>
          <a:p>
            <a:r>
              <a:rPr lang="en-US" sz="1600" dirty="0" smtClean="0"/>
              <a:t>&lt;/html&gt;</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
        <p:nvSpPr>
          <p:cNvPr id="4" name="Rectangle 3"/>
          <p:cNvSpPr/>
          <p:nvPr/>
        </p:nvSpPr>
        <p:spPr>
          <a:xfrm>
            <a:off x="2057400" y="533400"/>
            <a:ext cx="4572000" cy="5693866"/>
          </a:xfrm>
          <a:prstGeom prst="rect">
            <a:avLst/>
          </a:prstGeom>
        </p:spPr>
        <p:txBody>
          <a:bodyPr>
            <a:spAutoFit/>
          </a:bodyPr>
          <a:lstStyle/>
          <a:p>
            <a:r>
              <a:rPr lang="en-US" sz="1400" dirty="0" smtClean="0"/>
              <a:t>&lt;html&gt;</a:t>
            </a:r>
          </a:p>
          <a:p>
            <a:r>
              <a:rPr lang="en-US" sz="1400" dirty="0" smtClean="0"/>
              <a:t>&lt;head&gt;</a:t>
            </a:r>
          </a:p>
          <a:p>
            <a:r>
              <a:rPr lang="en-US" sz="1400" dirty="0" smtClean="0"/>
              <a:t>&lt;style&gt;</a:t>
            </a:r>
          </a:p>
          <a:p>
            <a:r>
              <a:rPr lang="en-US" sz="1400" dirty="0" smtClean="0"/>
              <a:t>body {</a:t>
            </a:r>
          </a:p>
          <a:p>
            <a:r>
              <a:rPr lang="en-US" sz="1400" dirty="0" smtClean="0"/>
              <a:t>  background-color: black;</a:t>
            </a:r>
          </a:p>
          <a:p>
            <a:r>
              <a:rPr lang="en-US" sz="1400" dirty="0" smtClean="0"/>
              <a:t>  font-family: Verdana, sans-serif;</a:t>
            </a:r>
          </a:p>
          <a:p>
            <a:r>
              <a:rPr lang="en-US" sz="1400" dirty="0" smtClean="0"/>
              <a:t>  font-size: 16px;</a:t>
            </a:r>
          </a:p>
          <a:p>
            <a:r>
              <a:rPr lang="en-US" sz="1400" dirty="0" smtClean="0"/>
              <a:t>  color: gray;  </a:t>
            </a:r>
          </a:p>
          <a:p>
            <a:r>
              <a:rPr lang="en-US" sz="1400" dirty="0" smtClean="0"/>
              <a:t>}</a:t>
            </a:r>
          </a:p>
          <a:p>
            <a:endParaRPr lang="en-US" sz="1400" dirty="0" smtClean="0"/>
          </a:p>
          <a:p>
            <a:r>
              <a:rPr lang="en-US" sz="1400" dirty="0" smtClean="0"/>
              <a:t>h1 {</a:t>
            </a:r>
          </a:p>
          <a:p>
            <a:r>
              <a:rPr lang="en-US" sz="1400" dirty="0" smtClean="0"/>
              <a:t>  font-family: Georgia, serif;</a:t>
            </a:r>
          </a:p>
          <a:p>
            <a:r>
              <a:rPr lang="en-US" sz="1400" dirty="0" smtClean="0"/>
              <a:t>  font-size: 60px;</a:t>
            </a:r>
          </a:p>
          <a:p>
            <a:r>
              <a:rPr lang="en-US" sz="1400" dirty="0" smtClean="0"/>
              <a:t>  color: white;</a:t>
            </a:r>
          </a:p>
          <a:p>
            <a:r>
              <a:rPr lang="en-US" sz="1400" dirty="0" smtClean="0"/>
              <a:t>}</a:t>
            </a:r>
          </a:p>
          <a:p>
            <a:r>
              <a:rPr lang="en-US" sz="1400" dirty="0" smtClean="0"/>
              <a:t>&lt;/style&gt;</a:t>
            </a:r>
          </a:p>
          <a:p>
            <a:r>
              <a:rPr lang="en-US" sz="1400" dirty="0" smtClean="0"/>
              <a:t>&lt;/head&gt;</a:t>
            </a:r>
          </a:p>
          <a:p>
            <a:r>
              <a:rPr lang="en-US" sz="1400" dirty="0" smtClean="0"/>
              <a:t>&lt;body&gt;</a:t>
            </a:r>
          </a:p>
          <a:p>
            <a:endParaRPr lang="en-US" sz="1400" dirty="0" smtClean="0"/>
          </a:p>
          <a:p>
            <a:r>
              <a:rPr lang="en-US" sz="1400" dirty="0" smtClean="0"/>
              <a:t>&lt;h1&gt;Beautiful Norway&lt;/h1&gt;</a:t>
            </a:r>
          </a:p>
          <a:p>
            <a:endParaRPr lang="en-US" sz="1400" dirty="0" smtClean="0"/>
          </a:p>
          <a:p>
            <a:endParaRPr lang="en-US" sz="1400" dirty="0" smtClean="0"/>
          </a:p>
          <a:p>
            <a:r>
              <a:rPr lang="en-US" sz="1400" dirty="0" smtClean="0"/>
              <a:t>&lt;p&gt;Norway has </a:t>
            </a:r>
            <a:r>
              <a:rPr lang="en-US" sz="1400" dirty="0" smtClean="0"/>
              <a:t>beautiful.&lt;/</a:t>
            </a:r>
            <a:r>
              <a:rPr lang="en-US" sz="1400" dirty="0" smtClean="0"/>
              <a:t>p&gt;</a:t>
            </a:r>
          </a:p>
          <a:p>
            <a:endParaRPr lang="en-US" sz="1400" dirty="0" smtClean="0"/>
          </a:p>
          <a:p>
            <a:r>
              <a:rPr lang="en-US" sz="1400" dirty="0" smtClean="0"/>
              <a:t>&lt;/body&gt;</a:t>
            </a:r>
          </a:p>
          <a:p>
            <a:r>
              <a:rPr lang="en-US" sz="1400" dirty="0" smtClean="0"/>
              <a:t>&lt;/html&gt;</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3396699" cy="369332"/>
          </a:xfrm>
          <a:prstGeom prst="rect">
            <a:avLst/>
          </a:prstGeom>
        </p:spPr>
        <p:txBody>
          <a:bodyPr wrap="none">
            <a:spAutoFit/>
          </a:bodyPr>
          <a:lstStyle/>
          <a:p>
            <a:r>
              <a:rPr lang="en-US" b="1" u="sng" dirty="0" smtClean="0"/>
              <a:t>Backgrounds and color properties</a:t>
            </a:r>
            <a:endParaRPr lang="en-US" u="sng" dirty="0"/>
          </a:p>
        </p:txBody>
      </p:sp>
      <p:sp>
        <p:nvSpPr>
          <p:cNvPr id="3" name="Rectangle 2"/>
          <p:cNvSpPr/>
          <p:nvPr/>
        </p:nvSpPr>
        <p:spPr>
          <a:xfrm>
            <a:off x="1143000" y="990600"/>
            <a:ext cx="4572000" cy="923330"/>
          </a:xfrm>
          <a:prstGeom prst="rect">
            <a:avLst/>
          </a:prstGeom>
        </p:spPr>
        <p:txBody>
          <a:bodyPr>
            <a:spAutoFit/>
          </a:bodyPr>
          <a:lstStyle/>
          <a:p>
            <a:r>
              <a:rPr lang="en-US" dirty="0" smtClean="0"/>
              <a:t>Color:&lt;value&gt;</a:t>
            </a:r>
          </a:p>
          <a:p>
            <a:r>
              <a:rPr lang="en-US" dirty="0" smtClean="0"/>
              <a:t>Background-color:&lt;value&gt; | transparent</a:t>
            </a:r>
          </a:p>
          <a:p>
            <a:r>
              <a:rPr lang="en-US" dirty="0" smtClean="0"/>
              <a:t>Background-image: URL | none</a:t>
            </a:r>
            <a:endParaRPr lang="en-US" dirty="0"/>
          </a:p>
        </p:txBody>
      </p:sp>
      <p:sp>
        <p:nvSpPr>
          <p:cNvPr id="4" name="Rectangle 3"/>
          <p:cNvSpPr/>
          <p:nvPr/>
        </p:nvSpPr>
        <p:spPr>
          <a:xfrm>
            <a:off x="762000" y="2286000"/>
            <a:ext cx="7696200" cy="646331"/>
          </a:xfrm>
          <a:prstGeom prst="rect">
            <a:avLst/>
          </a:prstGeom>
        </p:spPr>
        <p:txBody>
          <a:bodyPr wrap="square">
            <a:spAutoFit/>
          </a:bodyPr>
          <a:lstStyle/>
          <a:p>
            <a:r>
              <a:rPr lang="en-US" dirty="0" smtClean="0"/>
              <a:t>The color of any attribute can be changed. Value should be given as hexadecimal values.</a:t>
            </a:r>
            <a:endParaRPr lang="en-US" dirty="0"/>
          </a:p>
        </p:txBody>
      </p:sp>
      <p:sp>
        <p:nvSpPr>
          <p:cNvPr id="5" name="Rectangle 4"/>
          <p:cNvSpPr/>
          <p:nvPr/>
        </p:nvSpPr>
        <p:spPr>
          <a:xfrm>
            <a:off x="838200" y="3276600"/>
            <a:ext cx="7315200" cy="646331"/>
          </a:xfrm>
          <a:prstGeom prst="rect">
            <a:avLst/>
          </a:prstGeom>
        </p:spPr>
        <p:txBody>
          <a:bodyPr wrap="square">
            <a:spAutoFit/>
          </a:bodyPr>
          <a:lstStyle/>
          <a:p>
            <a:r>
              <a:rPr lang="en-US" dirty="0" smtClean="0"/>
              <a:t>Backgrounds </a:t>
            </a:r>
            <a:r>
              <a:rPr lang="en-US" dirty="0" smtClean="0"/>
              <a:t>for the whole page or individual element can have their color set from the style sheet</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28343"/>
            <a:ext cx="4572000" cy="4801314"/>
          </a:xfrm>
          <a:prstGeom prst="rect">
            <a:avLst/>
          </a:prstGeom>
        </p:spPr>
        <p:txBody>
          <a:bodyPr>
            <a:spAutoFit/>
          </a:bodyPr>
          <a:lstStyle/>
          <a:p>
            <a:r>
              <a:rPr lang="en-US" dirty="0" smtClean="0"/>
              <a:t>&lt;html&gt;</a:t>
            </a:r>
          </a:p>
          <a:p>
            <a:r>
              <a:rPr lang="en-US" dirty="0" smtClean="0"/>
              <a:t>&lt;head&gt;</a:t>
            </a:r>
          </a:p>
          <a:p>
            <a:r>
              <a:rPr lang="en-US" dirty="0" smtClean="0"/>
              <a:t>&lt;style&gt;</a:t>
            </a:r>
          </a:p>
          <a:p>
            <a:r>
              <a:rPr lang="en-US" dirty="0" smtClean="0"/>
              <a:t>body {</a:t>
            </a:r>
          </a:p>
          <a:p>
            <a:r>
              <a:rPr lang="en-US" dirty="0" smtClean="0"/>
              <a:t>  background-color: </a:t>
            </a:r>
            <a:r>
              <a:rPr lang="en-US" dirty="0" err="1" smtClean="0"/>
              <a:t>lightblue</a:t>
            </a:r>
            <a:r>
              <a:rPr lang="en-US" dirty="0" smtClean="0"/>
              <a:t>;</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&lt;h1&gt;Hello World!&lt;/h1&gt;</a:t>
            </a:r>
          </a:p>
          <a:p>
            <a:endParaRPr lang="en-US" dirty="0" smtClean="0"/>
          </a:p>
          <a:p>
            <a:r>
              <a:rPr lang="en-US" dirty="0" smtClean="0"/>
              <a:t>&lt;p&gt;This page has a light blue background color!&lt;/p&gt;</a:t>
            </a:r>
          </a:p>
          <a:p>
            <a:endParaRPr lang="en-US" dirty="0" smtClean="0"/>
          </a:p>
          <a:p>
            <a:r>
              <a:rPr lang="en-US" dirty="0" smtClean="0"/>
              <a:t>&lt;/body&gt;</a:t>
            </a:r>
          </a:p>
          <a:p>
            <a:r>
              <a:rPr lang="en-US" dirty="0" smtClean="0"/>
              <a:t>&lt;/html&gt;</a:t>
            </a:r>
            <a:endParaRPr lang="en-US"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17693"/>
            <a:ext cx="6477000" cy="6740307"/>
          </a:xfrm>
          <a:prstGeom prst="rect">
            <a:avLst/>
          </a:prstGeom>
        </p:spPr>
        <p:txBody>
          <a:bodyPr wrap="square">
            <a:spAutoFit/>
          </a:bodyPr>
          <a:lstStyle/>
          <a:p>
            <a:r>
              <a:rPr lang="en-US" sz="1600" dirty="0" smtClean="0"/>
              <a:t>&lt;html&gt;</a:t>
            </a:r>
          </a:p>
          <a:p>
            <a:r>
              <a:rPr lang="en-US" sz="1600" dirty="0" smtClean="0"/>
              <a:t>&lt;head&gt;</a:t>
            </a:r>
          </a:p>
          <a:p>
            <a:r>
              <a:rPr lang="en-US" sz="1600" dirty="0" smtClean="0"/>
              <a:t>&lt;style&gt;</a:t>
            </a:r>
          </a:p>
          <a:p>
            <a:r>
              <a:rPr lang="en-US" sz="1600" dirty="0" smtClean="0"/>
              <a:t>h1 {</a:t>
            </a:r>
          </a:p>
          <a:p>
            <a:r>
              <a:rPr lang="en-US" sz="1600" dirty="0" smtClean="0"/>
              <a:t>  background-color: green;</a:t>
            </a:r>
          </a:p>
          <a:p>
            <a:r>
              <a:rPr lang="en-US" sz="1600" dirty="0" smtClean="0"/>
              <a:t>}</a:t>
            </a:r>
          </a:p>
          <a:p>
            <a:endParaRPr lang="en-US" sz="1600" dirty="0" smtClean="0"/>
          </a:p>
          <a:p>
            <a:r>
              <a:rPr lang="en-US" sz="1600" dirty="0" smtClean="0"/>
              <a:t>div {</a:t>
            </a:r>
          </a:p>
          <a:p>
            <a:r>
              <a:rPr lang="en-US" sz="1600" dirty="0" smtClean="0"/>
              <a:t>  background-color: </a:t>
            </a:r>
            <a:r>
              <a:rPr lang="en-US" sz="1600" dirty="0" err="1" smtClean="0"/>
              <a:t>lightblue</a:t>
            </a:r>
            <a:r>
              <a:rPr lang="en-US" sz="1600" dirty="0" smtClean="0"/>
              <a:t>;</a:t>
            </a:r>
          </a:p>
          <a:p>
            <a:r>
              <a:rPr lang="en-US" sz="1600" dirty="0" smtClean="0"/>
              <a:t>}</a:t>
            </a:r>
          </a:p>
          <a:p>
            <a:endParaRPr lang="en-US" sz="1600" dirty="0" smtClean="0"/>
          </a:p>
          <a:p>
            <a:r>
              <a:rPr lang="en-US" sz="1600" dirty="0" smtClean="0"/>
              <a:t>p {</a:t>
            </a:r>
          </a:p>
          <a:p>
            <a:r>
              <a:rPr lang="en-US" sz="1600" dirty="0" smtClean="0"/>
              <a:t>  background-color: yellow;</a:t>
            </a:r>
          </a:p>
          <a:p>
            <a:r>
              <a:rPr lang="en-US" sz="1600" dirty="0" smtClean="0"/>
              <a:t>}</a:t>
            </a:r>
          </a:p>
          <a:p>
            <a:r>
              <a:rPr lang="en-US" sz="1600" dirty="0" smtClean="0"/>
              <a:t>&lt;/style&gt;</a:t>
            </a:r>
          </a:p>
          <a:p>
            <a:r>
              <a:rPr lang="en-US" sz="1600" dirty="0" smtClean="0"/>
              <a:t>&lt;/head&gt;</a:t>
            </a:r>
          </a:p>
          <a:p>
            <a:r>
              <a:rPr lang="en-US" sz="1600" dirty="0" smtClean="0"/>
              <a:t>&lt;body&gt;</a:t>
            </a:r>
          </a:p>
          <a:p>
            <a:endParaRPr lang="en-US" sz="1600" dirty="0" smtClean="0"/>
          </a:p>
          <a:p>
            <a:r>
              <a:rPr lang="en-US" sz="1600" dirty="0" smtClean="0"/>
              <a:t>&lt;h1&gt;CSS background-color example!&lt;/h1&gt;</a:t>
            </a:r>
          </a:p>
          <a:p>
            <a:r>
              <a:rPr lang="en-US" sz="1600" dirty="0" smtClean="0"/>
              <a:t>&lt;div&gt;</a:t>
            </a:r>
          </a:p>
          <a:p>
            <a:r>
              <a:rPr lang="en-US" sz="1600" dirty="0" smtClean="0"/>
              <a:t>This is a text inside a div element.</a:t>
            </a:r>
          </a:p>
          <a:p>
            <a:r>
              <a:rPr lang="en-US" sz="1600" dirty="0" smtClean="0"/>
              <a:t>&lt;p&gt;This paragraph has its own background color.&lt;/p&gt;</a:t>
            </a:r>
          </a:p>
          <a:p>
            <a:r>
              <a:rPr lang="en-US" sz="1600" dirty="0" smtClean="0"/>
              <a:t>We are still in the div element.</a:t>
            </a:r>
          </a:p>
          <a:p>
            <a:r>
              <a:rPr lang="en-US" sz="1600" dirty="0" smtClean="0"/>
              <a:t>&lt;/div&gt;</a:t>
            </a:r>
          </a:p>
          <a:p>
            <a:endParaRPr lang="en-US" sz="1600" dirty="0" smtClean="0"/>
          </a:p>
          <a:p>
            <a:r>
              <a:rPr lang="en-US" sz="1600" dirty="0" smtClean="0"/>
              <a:t>&lt;/body&gt;</a:t>
            </a:r>
          </a:p>
          <a:p>
            <a:r>
              <a:rPr lang="en-US" sz="1600" dirty="0" smtClean="0"/>
              <a:t>&lt;/html&gt;</a:t>
            </a:r>
            <a:endParaRPr lang="en-US" sz="1600"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28343"/>
            <a:ext cx="4572000" cy="4801314"/>
          </a:xfrm>
          <a:prstGeom prst="rect">
            <a:avLst/>
          </a:prstGeom>
        </p:spPr>
        <p:txBody>
          <a:bodyPr>
            <a:spAutoFit/>
          </a:bodyPr>
          <a:lstStyle/>
          <a:p>
            <a:r>
              <a:rPr lang="en-US" dirty="0" smtClean="0"/>
              <a:t>&lt;html&gt;</a:t>
            </a:r>
          </a:p>
          <a:p>
            <a:r>
              <a:rPr lang="en-US" dirty="0" smtClean="0"/>
              <a:t>&lt;head&gt;</a:t>
            </a:r>
          </a:p>
          <a:p>
            <a:r>
              <a:rPr lang="en-US" dirty="0" smtClean="0"/>
              <a:t>&lt;style&gt;</a:t>
            </a:r>
          </a:p>
          <a:p>
            <a:r>
              <a:rPr lang="en-US" dirty="0" smtClean="0"/>
              <a:t>body {</a:t>
            </a:r>
          </a:p>
          <a:p>
            <a:r>
              <a:rPr lang="en-US" dirty="0" smtClean="0"/>
              <a:t>  background-image: </a:t>
            </a:r>
            <a:r>
              <a:rPr lang="en-US" dirty="0" err="1" smtClean="0"/>
              <a:t>url</a:t>
            </a:r>
            <a:r>
              <a:rPr lang="en-US" dirty="0" smtClean="0"/>
              <a:t>("paper.gif");</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&lt;h1&gt;Hello World!&lt;/h1&gt;</a:t>
            </a:r>
          </a:p>
          <a:p>
            <a:endParaRPr lang="en-US" dirty="0" smtClean="0"/>
          </a:p>
          <a:p>
            <a:r>
              <a:rPr lang="en-US" dirty="0" smtClean="0"/>
              <a:t>&lt;p&gt;This page has an image as the background!&lt;/p&gt;</a:t>
            </a:r>
          </a:p>
          <a:p>
            <a:endParaRPr lang="en-US" dirty="0" smtClean="0"/>
          </a:p>
          <a:p>
            <a:r>
              <a:rPr lang="en-US" dirty="0" smtClean="0"/>
              <a:t>&lt;/body&gt;</a:t>
            </a:r>
          </a:p>
          <a:p>
            <a:r>
              <a:rPr lang="en-US" dirty="0" smtClean="0"/>
              <a:t>&lt;/html&gt;</a:t>
            </a:r>
            <a:endParaRPr lang="en-US"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1618648" cy="369332"/>
          </a:xfrm>
          <a:prstGeom prst="rect">
            <a:avLst/>
          </a:prstGeom>
        </p:spPr>
        <p:txBody>
          <a:bodyPr wrap="none">
            <a:spAutoFit/>
          </a:bodyPr>
          <a:lstStyle/>
          <a:p>
            <a:r>
              <a:rPr lang="en-US" b="1" u="sng" dirty="0" smtClean="0"/>
              <a:t>Text Properties</a:t>
            </a:r>
            <a:endParaRPr lang="en-US" u="sng" dirty="0"/>
          </a:p>
        </p:txBody>
      </p:sp>
      <p:sp>
        <p:nvSpPr>
          <p:cNvPr id="3" name="Rectangle 2"/>
          <p:cNvSpPr/>
          <p:nvPr/>
        </p:nvSpPr>
        <p:spPr>
          <a:xfrm>
            <a:off x="762000" y="838200"/>
            <a:ext cx="7772400" cy="1295868"/>
          </a:xfrm>
          <a:prstGeom prst="rect">
            <a:avLst/>
          </a:prstGeom>
        </p:spPr>
        <p:txBody>
          <a:bodyPr wrap="square">
            <a:spAutoFit/>
          </a:bodyPr>
          <a:lstStyle/>
          <a:p>
            <a:pPr algn="just">
              <a:lnSpc>
                <a:spcPct val="150000"/>
              </a:lnSpc>
            </a:pPr>
            <a:r>
              <a:rPr lang="en-US" dirty="0" smtClean="0"/>
              <a:t>Text properties are used to effect the presentation, spacing and layout of text. The basic properties includes such as decoration, indentation, word spacing, letter spacing, spacing between lines, horizontal and vertical text alignment.</a:t>
            </a:r>
            <a:endParaRPr lang="en-US" dirty="0"/>
          </a:p>
        </p:txBody>
      </p:sp>
      <p:pic>
        <p:nvPicPr>
          <p:cNvPr id="26626" name="Picture 2"/>
          <p:cNvPicPr>
            <a:picLocks noChangeAspect="1" noChangeArrowheads="1"/>
          </p:cNvPicPr>
          <p:nvPr/>
        </p:nvPicPr>
        <p:blipFill>
          <a:blip r:embed="rId2"/>
          <a:srcRect/>
          <a:stretch>
            <a:fillRect/>
          </a:stretch>
        </p:blipFill>
        <p:spPr bwMode="auto">
          <a:xfrm>
            <a:off x="1676400" y="2438400"/>
            <a:ext cx="5095875" cy="2524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35846"/>
            <a:ext cx="4572000" cy="6186309"/>
          </a:xfrm>
          <a:prstGeom prst="rect">
            <a:avLst/>
          </a:prstGeom>
        </p:spPr>
        <p:txBody>
          <a:bodyPr>
            <a:spAutoFit/>
          </a:bodyPr>
          <a:lstStyle/>
          <a:p>
            <a:r>
              <a:rPr lang="en-US" dirty="0" smtClean="0"/>
              <a:t>&lt;html&gt;</a:t>
            </a:r>
          </a:p>
          <a:p>
            <a:r>
              <a:rPr lang="en-US" dirty="0" smtClean="0"/>
              <a:t>&lt;head&gt;</a:t>
            </a:r>
          </a:p>
          <a:p>
            <a:r>
              <a:rPr lang="en-US" dirty="0" smtClean="0"/>
              <a:t>&lt;style&gt;</a:t>
            </a:r>
          </a:p>
          <a:p>
            <a:r>
              <a:rPr lang="en-US" dirty="0" smtClean="0"/>
              <a:t>body {</a:t>
            </a:r>
          </a:p>
          <a:p>
            <a:r>
              <a:rPr lang="en-US" dirty="0" smtClean="0"/>
              <a:t>  color: blue;</a:t>
            </a:r>
          </a:p>
          <a:p>
            <a:r>
              <a:rPr lang="en-US" dirty="0" smtClean="0"/>
              <a:t>}</a:t>
            </a:r>
          </a:p>
          <a:p>
            <a:endParaRPr lang="en-US" dirty="0" smtClean="0"/>
          </a:p>
          <a:p>
            <a:r>
              <a:rPr lang="en-US" dirty="0" smtClean="0"/>
              <a:t>h1 {</a:t>
            </a:r>
          </a:p>
          <a:p>
            <a:r>
              <a:rPr lang="en-US" dirty="0" smtClean="0"/>
              <a:t>  color: green;</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&lt;h1&gt;This is heading 1&lt;/h1&gt;</a:t>
            </a:r>
          </a:p>
          <a:p>
            <a:r>
              <a:rPr lang="en-US" dirty="0" smtClean="0"/>
              <a:t>&lt;p&gt;This is an ordinary paragraph. Notice that this text is blue. The default text color for a page is defined in the body selector.&lt;/p&gt;</a:t>
            </a:r>
          </a:p>
          <a:p>
            <a:r>
              <a:rPr lang="en-US" dirty="0" smtClean="0"/>
              <a:t>&lt;p&gt;Another paragraph.&lt;/p&gt;</a:t>
            </a:r>
          </a:p>
          <a:p>
            <a:endParaRPr lang="en-US" dirty="0" smtClean="0"/>
          </a:p>
          <a:p>
            <a:r>
              <a:rPr lang="en-US" dirty="0" smtClean="0"/>
              <a:t>&lt;/body&gt;</a:t>
            </a:r>
          </a:p>
          <a:p>
            <a:r>
              <a:rPr lang="en-US" dirty="0" smtClean="0"/>
              <a:t>&lt;/html&gt;</a:t>
            </a:r>
            <a:endParaRPr lang="en-US"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0"/>
            <a:ext cx="4572000" cy="6955750"/>
          </a:xfrm>
          <a:prstGeom prst="rect">
            <a:avLst/>
          </a:prstGeom>
        </p:spPr>
        <p:txBody>
          <a:bodyPr>
            <a:spAutoFit/>
          </a:bodyPr>
          <a:lstStyle/>
          <a:p>
            <a:r>
              <a:rPr lang="en-US" sz="1600" dirty="0" smtClean="0"/>
              <a:t>&lt;html&gt;</a:t>
            </a:r>
          </a:p>
          <a:p>
            <a:r>
              <a:rPr lang="en-US" sz="1600" dirty="0" smtClean="0"/>
              <a:t>&lt;head&gt;</a:t>
            </a:r>
          </a:p>
          <a:p>
            <a:r>
              <a:rPr lang="en-US" sz="1600" dirty="0" smtClean="0"/>
              <a:t>&lt;style&gt;</a:t>
            </a:r>
          </a:p>
          <a:p>
            <a:r>
              <a:rPr lang="en-US" sz="1600" dirty="0" smtClean="0"/>
              <a:t>h1 {</a:t>
            </a:r>
          </a:p>
          <a:p>
            <a:r>
              <a:rPr lang="en-US" sz="1600" dirty="0" smtClean="0"/>
              <a:t>  text-align: center;</a:t>
            </a:r>
          </a:p>
          <a:p>
            <a:r>
              <a:rPr lang="en-US" sz="1600" dirty="0" smtClean="0"/>
              <a:t>}</a:t>
            </a:r>
          </a:p>
          <a:p>
            <a:endParaRPr lang="en-US" sz="1600" dirty="0" smtClean="0"/>
          </a:p>
          <a:p>
            <a:r>
              <a:rPr lang="en-US" sz="1600" dirty="0" smtClean="0"/>
              <a:t>h2 {</a:t>
            </a:r>
          </a:p>
          <a:p>
            <a:r>
              <a:rPr lang="en-US" sz="1600" dirty="0" smtClean="0"/>
              <a:t>  text-align: left;</a:t>
            </a:r>
          </a:p>
          <a:p>
            <a:r>
              <a:rPr lang="en-US" sz="1600" dirty="0" smtClean="0"/>
              <a:t>}</a:t>
            </a:r>
          </a:p>
          <a:p>
            <a:endParaRPr lang="en-US" sz="1600" dirty="0" smtClean="0"/>
          </a:p>
          <a:p>
            <a:r>
              <a:rPr lang="en-US" sz="1600" dirty="0" smtClean="0"/>
              <a:t>h3 {</a:t>
            </a:r>
          </a:p>
          <a:p>
            <a:r>
              <a:rPr lang="en-US" sz="1600" dirty="0" smtClean="0"/>
              <a:t>  text-align: right;</a:t>
            </a:r>
          </a:p>
          <a:p>
            <a:r>
              <a:rPr lang="en-US" sz="1600" dirty="0" smtClean="0"/>
              <a:t>}</a:t>
            </a:r>
          </a:p>
          <a:p>
            <a:r>
              <a:rPr lang="en-US" sz="1600" dirty="0" smtClean="0"/>
              <a:t>&lt;/style&gt;</a:t>
            </a:r>
          </a:p>
          <a:p>
            <a:r>
              <a:rPr lang="en-US" sz="1600" dirty="0" smtClean="0"/>
              <a:t>&lt;/head&gt;</a:t>
            </a:r>
          </a:p>
          <a:p>
            <a:r>
              <a:rPr lang="en-US" sz="1600" dirty="0" smtClean="0"/>
              <a:t>&lt;body&gt;</a:t>
            </a:r>
          </a:p>
          <a:p>
            <a:endParaRPr lang="en-US" sz="1600" dirty="0" smtClean="0"/>
          </a:p>
          <a:p>
            <a:r>
              <a:rPr lang="en-US" sz="1600" dirty="0" smtClean="0"/>
              <a:t>&lt;h1&gt;Heading 1 (center)&lt;/h1&gt;</a:t>
            </a:r>
          </a:p>
          <a:p>
            <a:r>
              <a:rPr lang="en-US" sz="1600" dirty="0" smtClean="0"/>
              <a:t>&lt;h2&gt;Heading 2 (left)&lt;/h2&gt;</a:t>
            </a:r>
          </a:p>
          <a:p>
            <a:r>
              <a:rPr lang="en-US" sz="1600" dirty="0" smtClean="0"/>
              <a:t>&lt;h3&gt;Heading 3 (right)&lt;/h3&gt;</a:t>
            </a:r>
          </a:p>
          <a:p>
            <a:endParaRPr lang="en-US" sz="1600" dirty="0" smtClean="0"/>
          </a:p>
          <a:p>
            <a:r>
              <a:rPr lang="en-US" sz="1600" dirty="0" smtClean="0"/>
              <a:t>&lt;p&gt;The three headings above are aligned center, left and right.&lt;/p&gt;</a:t>
            </a:r>
          </a:p>
          <a:p>
            <a:endParaRPr lang="en-US" sz="1600" dirty="0" smtClean="0"/>
          </a:p>
          <a:p>
            <a:r>
              <a:rPr lang="en-US" sz="1600" dirty="0" smtClean="0"/>
              <a:t>&lt;/body&gt;</a:t>
            </a:r>
          </a:p>
          <a:p>
            <a:r>
              <a:rPr lang="en-US" sz="1600" dirty="0" smtClean="0"/>
              <a:t>&lt;/html&gt;</a:t>
            </a:r>
            <a:endParaRPr lang="en-US" sz="1600"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66843"/>
            <a:ext cx="4572000" cy="4524315"/>
          </a:xfrm>
          <a:prstGeom prst="rect">
            <a:avLst/>
          </a:prstGeom>
        </p:spPr>
        <p:txBody>
          <a:bodyPr>
            <a:spAutoFit/>
          </a:bodyPr>
          <a:lstStyle/>
          <a:p>
            <a:r>
              <a:rPr lang="en-US" dirty="0" smtClean="0"/>
              <a:t>&lt;html&gt;</a:t>
            </a:r>
          </a:p>
          <a:p>
            <a:r>
              <a:rPr lang="en-US" dirty="0" smtClean="0"/>
              <a:t>&lt;head&gt;</a:t>
            </a:r>
          </a:p>
          <a:p>
            <a:r>
              <a:rPr lang="en-US" dirty="0" smtClean="0"/>
              <a:t>&lt;style&gt;</a:t>
            </a:r>
          </a:p>
          <a:p>
            <a:r>
              <a:rPr lang="en-US" dirty="0" smtClean="0"/>
              <a:t>a {</a:t>
            </a:r>
          </a:p>
          <a:p>
            <a:r>
              <a:rPr lang="en-US" dirty="0" smtClean="0"/>
              <a:t>  text-decoration: none;</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&lt;p&gt;A link with no underline: &lt;a </a:t>
            </a:r>
            <a:r>
              <a:rPr lang="en-US" dirty="0" err="1" smtClean="0"/>
              <a:t>href</a:t>
            </a:r>
            <a:r>
              <a:rPr lang="en-US" dirty="0" smtClean="0"/>
              <a:t>="https://www.w3schools.com"&gt;W3Schools.com&lt;/a&gt;&lt;/p&gt;</a:t>
            </a:r>
          </a:p>
          <a:p>
            <a:endParaRPr lang="en-US" dirty="0" smtClean="0"/>
          </a:p>
          <a:p>
            <a:r>
              <a:rPr lang="en-US" dirty="0" smtClean="0"/>
              <a:t>&lt;/body&gt;</a:t>
            </a:r>
          </a:p>
          <a:p>
            <a:r>
              <a:rPr lang="en-US" dirty="0" smtClean="0"/>
              <a:t>&lt;/html&gt;</a:t>
            </a:r>
            <a:endParaRPr lang="en-US"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
        <p:nvSpPr>
          <p:cNvPr id="4" name="Rectangle 3"/>
          <p:cNvSpPr/>
          <p:nvPr/>
        </p:nvSpPr>
        <p:spPr>
          <a:xfrm>
            <a:off x="533400" y="2971800"/>
            <a:ext cx="8153400" cy="3416320"/>
          </a:xfrm>
          <a:prstGeom prst="rect">
            <a:avLst/>
          </a:prstGeom>
        </p:spPr>
        <p:txBody>
          <a:bodyPr wrap="square">
            <a:spAutoFit/>
          </a:bodyPr>
          <a:lstStyle/>
          <a:p>
            <a:r>
              <a:rPr lang="en-US" dirty="0" smtClean="0"/>
              <a:t>&lt;html&gt;</a:t>
            </a:r>
          </a:p>
          <a:p>
            <a:r>
              <a:rPr lang="en-US" dirty="0" smtClean="0"/>
              <a:t>&lt;head&gt;</a:t>
            </a:r>
          </a:p>
          <a:p>
            <a:r>
              <a:rPr lang="en-US" dirty="0" smtClean="0"/>
              <a:t>	&lt;link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a:t>
            </a:r>
            <a:r>
              <a:rPr lang="en-US" dirty="0" smtClean="0"/>
              <a:t>mystyle.css"&gt;</a:t>
            </a:r>
            <a:endParaRPr lang="en-US" dirty="0" smtClean="0"/>
          </a:p>
          <a:p>
            <a:r>
              <a:rPr lang="en-US" dirty="0" smtClean="0"/>
              <a:t>	</a:t>
            </a:r>
          </a:p>
          <a:p>
            <a:r>
              <a:rPr lang="en-US" dirty="0" smtClean="0"/>
              <a:t>&lt;/head&gt;</a:t>
            </a:r>
          </a:p>
          <a:p>
            <a:endParaRPr lang="en-US" dirty="0" smtClean="0"/>
          </a:p>
          <a:p>
            <a:r>
              <a:rPr lang="en-US" dirty="0" smtClean="0"/>
              <a:t>&lt;body&gt;</a:t>
            </a:r>
          </a:p>
          <a:p>
            <a:r>
              <a:rPr lang="en-US" dirty="0" smtClean="0"/>
              <a:t>	&lt;h1&gt;This is a heading&lt;/h1&gt;</a:t>
            </a:r>
          </a:p>
          <a:p>
            <a:r>
              <a:rPr lang="en-US" dirty="0" smtClean="0"/>
              <a:t>	&lt;p&gt;The style of this document is a combination of an external </a:t>
            </a:r>
            <a:r>
              <a:rPr lang="en-US" dirty="0" err="1" smtClean="0"/>
              <a:t>stylesheet</a:t>
            </a:r>
            <a:r>
              <a:rPr lang="en-US" dirty="0" smtClean="0"/>
              <a:t>, </a:t>
            </a:r>
            <a:r>
              <a:rPr lang="en-US" dirty="0" smtClean="0"/>
              <a:t>	and </a:t>
            </a:r>
            <a:r>
              <a:rPr lang="en-US" dirty="0" smtClean="0"/>
              <a:t>internal </a:t>
            </a:r>
            <a:r>
              <a:rPr lang="en-US" dirty="0" smtClean="0"/>
              <a:t>style</a:t>
            </a:r>
            <a:r>
              <a:rPr lang="en-US" dirty="0" smtClean="0"/>
              <a:t>&lt;/p&gt;</a:t>
            </a:r>
          </a:p>
          <a:p>
            <a:r>
              <a:rPr lang="en-US" dirty="0" smtClean="0"/>
              <a:t>&lt;/body&gt;</a:t>
            </a:r>
          </a:p>
          <a:p>
            <a:r>
              <a:rPr lang="en-US" dirty="0" smtClean="0"/>
              <a:t>&lt;/html&gt;</a:t>
            </a:r>
            <a:endParaRPr lang="en-US" dirty="0"/>
          </a:p>
        </p:txBody>
      </p:sp>
      <p:sp>
        <p:nvSpPr>
          <p:cNvPr id="5" name="Rectangle 4"/>
          <p:cNvSpPr/>
          <p:nvPr/>
        </p:nvSpPr>
        <p:spPr>
          <a:xfrm>
            <a:off x="3352800" y="1066800"/>
            <a:ext cx="4572000" cy="923330"/>
          </a:xfrm>
          <a:prstGeom prst="rect">
            <a:avLst/>
          </a:prstGeom>
        </p:spPr>
        <p:txBody>
          <a:bodyPr>
            <a:spAutoFit/>
          </a:bodyPr>
          <a:lstStyle/>
          <a:p>
            <a:r>
              <a:rPr lang="en-US" dirty="0" smtClean="0"/>
              <a:t>body{background-</a:t>
            </a:r>
            <a:r>
              <a:rPr lang="en-US" dirty="0" err="1" smtClean="0"/>
              <a:t>color:pink</a:t>
            </a:r>
            <a:r>
              <a:rPr lang="en-US" dirty="0" smtClean="0"/>
              <a:t>;}</a:t>
            </a:r>
          </a:p>
          <a:p>
            <a:r>
              <a:rPr lang="en-US" dirty="0" smtClean="0"/>
              <a:t>p{</a:t>
            </a:r>
            <a:r>
              <a:rPr lang="en-US" dirty="0" err="1" smtClean="0"/>
              <a:t>color:white</a:t>
            </a:r>
            <a:r>
              <a:rPr lang="en-US" dirty="0" smtClean="0"/>
              <a:t>;}</a:t>
            </a:r>
          </a:p>
          <a:p>
            <a:r>
              <a:rPr lang="en-US" dirty="0" smtClean="0"/>
              <a:t>h1{color: orange;}</a:t>
            </a:r>
            <a:endParaRPr lang="en-US" dirty="0"/>
          </a:p>
        </p:txBody>
      </p:sp>
      <p:sp>
        <p:nvSpPr>
          <p:cNvPr id="6" name="Right Arrow 5"/>
          <p:cNvSpPr/>
          <p:nvPr/>
        </p:nvSpPr>
        <p:spPr>
          <a:xfrm>
            <a:off x="2286000" y="1524000"/>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7391400" y="1981200"/>
            <a:ext cx="152400"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19200" y="1371600"/>
            <a:ext cx="519694" cy="369332"/>
          </a:xfrm>
          <a:prstGeom prst="rect">
            <a:avLst/>
          </a:prstGeom>
          <a:noFill/>
        </p:spPr>
        <p:txBody>
          <a:bodyPr wrap="none" rtlCol="0">
            <a:spAutoFit/>
          </a:bodyPr>
          <a:lstStyle/>
          <a:p>
            <a:r>
              <a:rPr lang="en-US" dirty="0" smtClean="0"/>
              <a:t>.</a:t>
            </a:r>
            <a:r>
              <a:rPr lang="en-US" dirty="0" err="1" smtClean="0"/>
              <a:t>css</a:t>
            </a:r>
            <a:endParaRPr lang="en-US" dirty="0"/>
          </a:p>
        </p:txBody>
      </p:sp>
      <p:sp>
        <p:nvSpPr>
          <p:cNvPr id="9" name="TextBox 8"/>
          <p:cNvSpPr txBox="1"/>
          <p:nvPr/>
        </p:nvSpPr>
        <p:spPr>
          <a:xfrm>
            <a:off x="7467600" y="1600200"/>
            <a:ext cx="676275" cy="369332"/>
          </a:xfrm>
          <a:prstGeom prst="rect">
            <a:avLst/>
          </a:prstGeom>
          <a:noFill/>
        </p:spPr>
        <p:txBody>
          <a:bodyPr wrap="none" rtlCol="0">
            <a:spAutoFit/>
          </a:bodyPr>
          <a:lstStyle/>
          <a:p>
            <a:r>
              <a:rPr lang="en-US" dirty="0" smtClean="0"/>
              <a:t>.html</a:t>
            </a:r>
            <a:endParaRPr lang="en-US" dirty="0"/>
          </a:p>
        </p:txBody>
      </p:sp>
      <p:cxnSp>
        <p:nvCxnSpPr>
          <p:cNvPr id="11" name="Straight Connector 10"/>
          <p:cNvCxnSpPr/>
          <p:nvPr/>
        </p:nvCxnSpPr>
        <p:spPr>
          <a:xfrm>
            <a:off x="304800" y="2590800"/>
            <a:ext cx="6705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8847"/>
            <a:ext cx="4572000" cy="6740307"/>
          </a:xfrm>
          <a:prstGeom prst="rect">
            <a:avLst/>
          </a:prstGeom>
        </p:spPr>
        <p:txBody>
          <a:bodyPr>
            <a:spAutoFit/>
          </a:bodyPr>
          <a:lstStyle/>
          <a:p>
            <a:r>
              <a:rPr lang="en-US" dirty="0" smtClean="0"/>
              <a:t>&lt;html&gt;</a:t>
            </a:r>
          </a:p>
          <a:p>
            <a:r>
              <a:rPr lang="en-US" dirty="0" smtClean="0"/>
              <a:t>&lt;head&gt;</a:t>
            </a:r>
          </a:p>
          <a:p>
            <a:r>
              <a:rPr lang="en-US" dirty="0" smtClean="0"/>
              <a:t>&lt;style&gt;</a:t>
            </a:r>
          </a:p>
          <a:p>
            <a:r>
              <a:rPr lang="en-US" dirty="0" err="1" smtClean="0"/>
              <a:t>p.uppercase</a:t>
            </a:r>
            <a:r>
              <a:rPr lang="en-US" dirty="0" smtClean="0"/>
              <a:t> {</a:t>
            </a:r>
          </a:p>
          <a:p>
            <a:r>
              <a:rPr lang="en-US" dirty="0" smtClean="0"/>
              <a:t>  text-transform: uppercase;</a:t>
            </a:r>
          </a:p>
          <a:p>
            <a:r>
              <a:rPr lang="en-US" dirty="0" smtClean="0"/>
              <a:t>}</a:t>
            </a:r>
          </a:p>
          <a:p>
            <a:endParaRPr lang="en-US" dirty="0" smtClean="0"/>
          </a:p>
          <a:p>
            <a:r>
              <a:rPr lang="en-US" dirty="0" err="1" smtClean="0"/>
              <a:t>p.lowercase</a:t>
            </a:r>
            <a:r>
              <a:rPr lang="en-US" dirty="0" smtClean="0"/>
              <a:t> {</a:t>
            </a:r>
          </a:p>
          <a:p>
            <a:r>
              <a:rPr lang="en-US" dirty="0" smtClean="0"/>
              <a:t>  text-transform: lowercase;</a:t>
            </a:r>
          </a:p>
          <a:p>
            <a:r>
              <a:rPr lang="en-US" dirty="0" smtClean="0"/>
              <a:t>}</a:t>
            </a:r>
          </a:p>
          <a:p>
            <a:endParaRPr lang="en-US" dirty="0" smtClean="0"/>
          </a:p>
          <a:p>
            <a:r>
              <a:rPr lang="en-US" dirty="0" err="1" smtClean="0"/>
              <a:t>p.capitalize</a:t>
            </a:r>
            <a:r>
              <a:rPr lang="en-US" dirty="0" smtClean="0"/>
              <a:t> {</a:t>
            </a:r>
          </a:p>
          <a:p>
            <a:r>
              <a:rPr lang="en-US" dirty="0" smtClean="0"/>
              <a:t>  text-transform: capitalize;</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&lt;p class="uppercase"&gt;This is some text.&lt;/p&gt;</a:t>
            </a:r>
          </a:p>
          <a:p>
            <a:r>
              <a:rPr lang="en-US" dirty="0" smtClean="0"/>
              <a:t>&lt;p class="lowercase"&gt;This is some text.&lt;/p&gt;</a:t>
            </a:r>
          </a:p>
          <a:p>
            <a:r>
              <a:rPr lang="en-US" dirty="0" smtClean="0"/>
              <a:t>&lt;p class="capitalize"&gt;This is some text.&lt;/p&gt;</a:t>
            </a:r>
          </a:p>
          <a:p>
            <a:endParaRPr lang="en-US" dirty="0" smtClean="0"/>
          </a:p>
          <a:p>
            <a:r>
              <a:rPr lang="en-US" dirty="0" smtClean="0"/>
              <a:t>&lt;/body&gt;</a:t>
            </a:r>
          </a:p>
          <a:p>
            <a:r>
              <a:rPr lang="en-US" dirty="0" smtClean="0"/>
              <a:t>&lt;/html&gt;</a:t>
            </a:r>
            <a:endParaRPr lang="en-US"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12845"/>
            <a:ext cx="4572000" cy="5632311"/>
          </a:xfrm>
          <a:prstGeom prst="rect">
            <a:avLst/>
          </a:prstGeom>
        </p:spPr>
        <p:txBody>
          <a:bodyPr>
            <a:spAutoFit/>
          </a:bodyPr>
          <a:lstStyle/>
          <a:p>
            <a:r>
              <a:rPr lang="en-US" dirty="0" smtClean="0"/>
              <a:t>&lt;html&gt;</a:t>
            </a:r>
          </a:p>
          <a:p>
            <a:r>
              <a:rPr lang="en-US" dirty="0" smtClean="0"/>
              <a:t>&lt;head&gt;</a:t>
            </a:r>
          </a:p>
          <a:p>
            <a:r>
              <a:rPr lang="en-US" dirty="0" smtClean="0"/>
              <a:t>&lt;style&gt;</a:t>
            </a:r>
          </a:p>
          <a:p>
            <a:r>
              <a:rPr lang="en-US" dirty="0" smtClean="0"/>
              <a:t>p {</a:t>
            </a:r>
          </a:p>
          <a:p>
            <a:r>
              <a:rPr lang="en-US" dirty="0" smtClean="0"/>
              <a:t>  text-indent: 50px;</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&lt;p&gt;In my younger and more vulnerable years my father gave me some advice that I've been turning over in my mind ever since. 'Whenever you feel like criticizing anyone,' he told me, 'just remember that all the people in this world haven't had the advantages that you've had.'&lt;/p&gt;</a:t>
            </a:r>
          </a:p>
          <a:p>
            <a:endParaRPr lang="en-US" dirty="0" smtClean="0"/>
          </a:p>
          <a:p>
            <a:r>
              <a:rPr lang="en-US" dirty="0" smtClean="0"/>
              <a:t>&lt;/body&gt;</a:t>
            </a:r>
          </a:p>
          <a:p>
            <a:r>
              <a:rPr lang="en-US" dirty="0" smtClean="0"/>
              <a:t>&lt;/html&gt;</a:t>
            </a:r>
            <a:endParaRPr lang="en-US"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443841"/>
            <a:ext cx="4572000" cy="3970318"/>
          </a:xfrm>
          <a:prstGeom prst="rect">
            <a:avLst/>
          </a:prstGeom>
        </p:spPr>
        <p:txBody>
          <a:bodyPr>
            <a:spAutoFit/>
          </a:bodyPr>
          <a:lstStyle/>
          <a:p>
            <a:r>
              <a:rPr lang="en-US" dirty="0" smtClean="0"/>
              <a:t>&lt;html&gt;</a:t>
            </a:r>
          </a:p>
          <a:p>
            <a:r>
              <a:rPr lang="en-US" dirty="0" smtClean="0"/>
              <a:t>&lt;head&gt;</a:t>
            </a:r>
          </a:p>
          <a:p>
            <a:r>
              <a:rPr lang="en-US" dirty="0" smtClean="0"/>
              <a:t>&lt;style&gt;</a:t>
            </a:r>
          </a:p>
          <a:p>
            <a:r>
              <a:rPr lang="en-US" dirty="0" smtClean="0"/>
              <a:t>h1 {</a:t>
            </a:r>
          </a:p>
          <a:p>
            <a:r>
              <a:rPr lang="en-US" dirty="0" smtClean="0"/>
              <a:t>  text-shadow: 2px </a:t>
            </a:r>
            <a:r>
              <a:rPr lang="en-US" dirty="0" err="1" smtClean="0"/>
              <a:t>2px</a:t>
            </a:r>
            <a:r>
              <a:rPr lang="en-US" dirty="0" smtClean="0"/>
              <a:t>;</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&lt;h1&gt;Text-shadow effect!&lt;/h1&gt;</a:t>
            </a:r>
          </a:p>
          <a:p>
            <a:endParaRPr lang="en-US" dirty="0" smtClean="0"/>
          </a:p>
          <a:p>
            <a:r>
              <a:rPr lang="en-US" dirty="0" smtClean="0"/>
              <a:t>&lt;/body&gt;</a:t>
            </a:r>
          </a:p>
          <a:p>
            <a:r>
              <a:rPr lang="en-US" dirty="0" smtClean="0"/>
              <a:t>&lt;/html&gt;</a:t>
            </a:r>
            <a:endParaRPr lang="en-US" dirty="0"/>
          </a:p>
        </p:txBody>
      </p:sp>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1415131" cy="369332"/>
          </a:xfrm>
          <a:prstGeom prst="rect">
            <a:avLst/>
          </a:prstGeom>
        </p:spPr>
        <p:txBody>
          <a:bodyPr wrap="none">
            <a:spAutoFit/>
          </a:bodyPr>
          <a:lstStyle/>
          <a:p>
            <a:r>
              <a:rPr lang="en-US" b="1" u="sng" dirty="0" smtClean="0"/>
              <a:t>By importing</a:t>
            </a:r>
            <a:endParaRPr lang="en-US" u="sng" dirty="0"/>
          </a:p>
        </p:txBody>
      </p:sp>
      <p:sp>
        <p:nvSpPr>
          <p:cNvPr id="5" name="Rectangle 4"/>
          <p:cNvSpPr/>
          <p:nvPr/>
        </p:nvSpPr>
        <p:spPr>
          <a:xfrm>
            <a:off x="914400" y="1143000"/>
            <a:ext cx="7391400" cy="923330"/>
          </a:xfrm>
          <a:prstGeom prst="rect">
            <a:avLst/>
          </a:prstGeom>
        </p:spPr>
        <p:txBody>
          <a:bodyPr wrap="square">
            <a:spAutoFit/>
          </a:bodyPr>
          <a:lstStyle/>
          <a:p>
            <a:r>
              <a:rPr lang="en-US" dirty="0" smtClean="0"/>
              <a:t>The @import rule is used to import one style sheet into another style sheet</a:t>
            </a:r>
            <a:r>
              <a:rPr lang="en-US" dirty="0" smtClean="0"/>
              <a:t>.</a:t>
            </a:r>
            <a:r>
              <a:rPr lang="en-US" dirty="0" smtClean="0"/>
              <a:t> This rule also support media queries so that the user can import the media-dependent style </a:t>
            </a:r>
            <a:r>
              <a:rPr lang="en-US" dirty="0" smtClean="0"/>
              <a:t>sheet.</a:t>
            </a:r>
            <a:endParaRPr lang="en-US" dirty="0"/>
          </a:p>
        </p:txBody>
      </p:sp>
      <p:sp>
        <p:nvSpPr>
          <p:cNvPr id="7" name="Rectangle 6"/>
          <p:cNvSpPr/>
          <p:nvPr/>
        </p:nvSpPr>
        <p:spPr>
          <a:xfrm>
            <a:off x="1447800" y="2514600"/>
            <a:ext cx="5943600" cy="923330"/>
          </a:xfrm>
          <a:prstGeom prst="rect">
            <a:avLst/>
          </a:prstGeom>
        </p:spPr>
        <p:txBody>
          <a:bodyPr wrap="square">
            <a:spAutoFit/>
          </a:bodyPr>
          <a:lstStyle/>
          <a:p>
            <a:r>
              <a:rPr lang="en-US" b="1" u="sng" dirty="0" smtClean="0">
                <a:solidFill>
                  <a:srgbClr val="273239"/>
                </a:solidFill>
                <a:latin typeface="Consolas" pitchFamily="49" charset="0"/>
                <a:cs typeface="Consolas" pitchFamily="49" charset="0"/>
              </a:rPr>
              <a:t>Syntax:</a:t>
            </a:r>
          </a:p>
          <a:p>
            <a:endParaRPr lang="en-US" b="1" u="sng" dirty="0" smtClean="0">
              <a:solidFill>
                <a:srgbClr val="273239"/>
              </a:solidFill>
              <a:latin typeface="Consolas" pitchFamily="49" charset="0"/>
              <a:cs typeface="Consolas" pitchFamily="49" charset="0"/>
            </a:endParaRPr>
          </a:p>
          <a:p>
            <a:r>
              <a:rPr lang="en-US" dirty="0" smtClean="0">
                <a:solidFill>
                  <a:srgbClr val="273239"/>
                </a:solidFill>
                <a:latin typeface="Consolas" pitchFamily="49" charset="0"/>
                <a:cs typeface="Consolas" pitchFamily="49" charset="0"/>
              </a:rPr>
              <a:t>@import </a:t>
            </a:r>
            <a:r>
              <a:rPr lang="en-US" dirty="0" err="1" smtClean="0">
                <a:solidFill>
                  <a:srgbClr val="273239"/>
                </a:solidFill>
                <a:latin typeface="Consolas" pitchFamily="49" charset="0"/>
                <a:cs typeface="Consolas" pitchFamily="49" charset="0"/>
              </a:rPr>
              <a:t>url|string</a:t>
            </a:r>
            <a:r>
              <a:rPr lang="en-US" dirty="0" smtClean="0">
                <a:solidFill>
                  <a:srgbClr val="273239"/>
                </a:solidFill>
                <a:latin typeface="Consolas" pitchFamily="49" charset="0"/>
                <a:cs typeface="Consolas" pitchFamily="49" charset="0"/>
              </a:rPr>
              <a:t> list-of-</a:t>
            </a:r>
            <a:r>
              <a:rPr lang="en-US" dirty="0" err="1" smtClean="0">
                <a:solidFill>
                  <a:srgbClr val="273239"/>
                </a:solidFill>
                <a:latin typeface="Consolas" pitchFamily="49" charset="0"/>
                <a:cs typeface="Consolas" pitchFamily="49" charset="0"/>
              </a:rPr>
              <a:t>mediaqueries</a:t>
            </a:r>
            <a:r>
              <a:rPr lang="en-US" dirty="0" smtClean="0">
                <a:solidFill>
                  <a:srgbClr val="273239"/>
                </a:solidFill>
                <a:latin typeface="Consolas" pitchFamily="49" charset="0"/>
                <a:cs typeface="Consolas" pitchFamily="49" charset="0"/>
              </a:rPr>
              <a:t>;</a:t>
            </a:r>
            <a:r>
              <a:rPr lang="en-US" sz="1600" dirty="0" smtClean="0">
                <a:latin typeface="Arial" pitchFamily="34" charset="0"/>
                <a:cs typeface="Arial" pitchFamily="34" charset="0"/>
              </a:rPr>
              <a:t> </a:t>
            </a:r>
            <a:endParaRPr lang="en-US" dirty="0"/>
          </a:p>
        </p:txBody>
      </p:sp>
      <p:sp>
        <p:nvSpPr>
          <p:cNvPr id="8" name="Rectangle 7"/>
          <p:cNvSpPr/>
          <p:nvPr/>
        </p:nvSpPr>
        <p:spPr>
          <a:xfrm>
            <a:off x="1143000" y="3733800"/>
            <a:ext cx="7239000" cy="2031325"/>
          </a:xfrm>
          <a:prstGeom prst="rect">
            <a:avLst/>
          </a:prstGeom>
        </p:spPr>
        <p:txBody>
          <a:bodyPr wrap="square">
            <a:spAutoFit/>
          </a:bodyPr>
          <a:lstStyle/>
          <a:p>
            <a:pPr fontAlgn="base"/>
            <a:r>
              <a:rPr lang="en-US" b="1" dirty="0" smtClean="0"/>
              <a:t>Here </a:t>
            </a:r>
          </a:p>
          <a:p>
            <a:pPr fontAlgn="base"/>
            <a:endParaRPr lang="en-US" b="1" dirty="0" smtClean="0"/>
          </a:p>
          <a:p>
            <a:pPr fontAlgn="base"/>
            <a:r>
              <a:rPr lang="en-US" b="1" dirty="0" err="1" smtClean="0"/>
              <a:t>url|string</a:t>
            </a:r>
            <a:r>
              <a:rPr lang="en-US" b="1" dirty="0" smtClean="0"/>
              <a:t>: </a:t>
            </a:r>
            <a:r>
              <a:rPr lang="en-US" dirty="0" smtClean="0"/>
              <a:t>A </a:t>
            </a:r>
            <a:r>
              <a:rPr lang="en-US" dirty="0" err="1" smtClean="0"/>
              <a:t>url</a:t>
            </a:r>
            <a:r>
              <a:rPr lang="en-US" dirty="0" smtClean="0"/>
              <a:t> or a string represents the location of the resource to be imported. The </a:t>
            </a:r>
            <a:r>
              <a:rPr lang="en-US" dirty="0" err="1" smtClean="0"/>
              <a:t>url</a:t>
            </a:r>
            <a:r>
              <a:rPr lang="en-US" dirty="0" smtClean="0"/>
              <a:t> may be relative or </a:t>
            </a:r>
            <a:r>
              <a:rPr lang="en-US" dirty="0" smtClean="0"/>
              <a:t>absolute</a:t>
            </a:r>
          </a:p>
          <a:p>
            <a:pPr fontAlgn="base"/>
            <a:endParaRPr lang="en-US" dirty="0" smtClean="0"/>
          </a:p>
          <a:p>
            <a:pPr fontAlgn="base"/>
            <a:r>
              <a:rPr lang="en-US" b="1" dirty="0" smtClean="0"/>
              <a:t>list-of-</a:t>
            </a:r>
            <a:r>
              <a:rPr lang="en-US" b="1" dirty="0" err="1" smtClean="0"/>
              <a:t>mediaqueries</a:t>
            </a:r>
            <a:r>
              <a:rPr lang="en-US" b="1" dirty="0" smtClean="0"/>
              <a:t>: </a:t>
            </a:r>
            <a:r>
              <a:rPr lang="en-US" dirty="0" smtClean="0"/>
              <a:t>The list of media queries condition the application of the CSS rules defined in the linked URL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
        <p:nvSpPr>
          <p:cNvPr id="10" name="Rectangle 9"/>
          <p:cNvSpPr/>
          <p:nvPr/>
        </p:nvSpPr>
        <p:spPr>
          <a:xfrm>
            <a:off x="990600" y="1447800"/>
            <a:ext cx="3810000" cy="2585323"/>
          </a:xfrm>
          <a:prstGeom prst="rect">
            <a:avLst/>
          </a:prstGeom>
        </p:spPr>
        <p:txBody>
          <a:bodyPr wrap="square">
            <a:spAutoFit/>
          </a:bodyPr>
          <a:lstStyle/>
          <a:p>
            <a:r>
              <a:rPr lang="en-US" dirty="0" smtClean="0"/>
              <a:t>h1 {</a:t>
            </a:r>
          </a:p>
          <a:p>
            <a:r>
              <a:rPr lang="en-US" dirty="0" smtClean="0"/>
              <a:t>   text-decoration: underline;</a:t>
            </a:r>
          </a:p>
          <a:p>
            <a:r>
              <a:rPr lang="en-US" dirty="0" smtClean="0"/>
              <a:t>   font-size:60px;</a:t>
            </a:r>
          </a:p>
          <a:p>
            <a:r>
              <a:rPr lang="en-US" dirty="0" smtClean="0"/>
              <a:t>}</a:t>
            </a:r>
          </a:p>
          <a:p>
            <a:endParaRPr lang="en-US" dirty="0" smtClean="0"/>
          </a:p>
          <a:p>
            <a:r>
              <a:rPr lang="en-US" dirty="0" smtClean="0"/>
              <a:t>p {</a:t>
            </a:r>
          </a:p>
          <a:p>
            <a:r>
              <a:rPr lang="en-US" dirty="0" smtClean="0"/>
              <a:t>   padding-left: 20px;</a:t>
            </a:r>
          </a:p>
          <a:p>
            <a:r>
              <a:rPr lang="en-US" dirty="0" smtClean="0"/>
              <a:t>   font-size: 60px;</a:t>
            </a:r>
          </a:p>
          <a:p>
            <a:r>
              <a:rPr lang="en-US" dirty="0" smtClean="0"/>
              <a:t>}</a:t>
            </a:r>
            <a:endParaRPr lang="en-US" dirty="0"/>
          </a:p>
        </p:txBody>
      </p:sp>
      <p:sp>
        <p:nvSpPr>
          <p:cNvPr id="12" name="Rectangle 11"/>
          <p:cNvSpPr/>
          <p:nvPr/>
        </p:nvSpPr>
        <p:spPr>
          <a:xfrm>
            <a:off x="4953000" y="1905000"/>
            <a:ext cx="3352800" cy="1200329"/>
          </a:xfrm>
          <a:prstGeom prst="rect">
            <a:avLst/>
          </a:prstGeom>
        </p:spPr>
        <p:txBody>
          <a:bodyPr wrap="square">
            <a:spAutoFit/>
          </a:bodyPr>
          <a:lstStyle/>
          <a:p>
            <a:r>
              <a:rPr lang="en-US" dirty="0" smtClean="0"/>
              <a:t>@import </a:t>
            </a:r>
            <a:r>
              <a:rPr lang="en-US" dirty="0" err="1" smtClean="0"/>
              <a:t>url</a:t>
            </a:r>
            <a:r>
              <a:rPr lang="en-US" dirty="0" smtClean="0"/>
              <a:t>("first.css");</a:t>
            </a:r>
          </a:p>
          <a:p>
            <a:r>
              <a:rPr lang="en-US" dirty="0" smtClean="0"/>
              <a:t>h1 {</a:t>
            </a:r>
          </a:p>
          <a:p>
            <a:r>
              <a:rPr lang="en-US" dirty="0" smtClean="0"/>
              <a:t>    color: #00ff00;</a:t>
            </a:r>
          </a:p>
          <a:p>
            <a:r>
              <a:rPr lang="en-US" dirty="0" smtClean="0"/>
              <a:t>}</a:t>
            </a:r>
            <a:endParaRPr lang="en-US" dirty="0"/>
          </a:p>
        </p:txBody>
      </p:sp>
      <p:sp>
        <p:nvSpPr>
          <p:cNvPr id="13" name="TextBox 12"/>
          <p:cNvSpPr txBox="1"/>
          <p:nvPr/>
        </p:nvSpPr>
        <p:spPr>
          <a:xfrm>
            <a:off x="1752600" y="990600"/>
            <a:ext cx="918713" cy="369332"/>
          </a:xfrm>
          <a:prstGeom prst="rect">
            <a:avLst/>
          </a:prstGeom>
          <a:noFill/>
        </p:spPr>
        <p:txBody>
          <a:bodyPr wrap="none" rtlCol="0">
            <a:spAutoFit/>
          </a:bodyPr>
          <a:lstStyle/>
          <a:p>
            <a:r>
              <a:rPr lang="en-US" dirty="0" smtClean="0"/>
              <a:t>First.css</a:t>
            </a:r>
            <a:endParaRPr lang="en-US" dirty="0"/>
          </a:p>
        </p:txBody>
      </p:sp>
      <p:sp>
        <p:nvSpPr>
          <p:cNvPr id="14" name="TextBox 13"/>
          <p:cNvSpPr txBox="1"/>
          <p:nvPr/>
        </p:nvSpPr>
        <p:spPr>
          <a:xfrm>
            <a:off x="5334000" y="1143000"/>
            <a:ext cx="1202252" cy="369332"/>
          </a:xfrm>
          <a:prstGeom prst="rect">
            <a:avLst/>
          </a:prstGeom>
          <a:noFill/>
        </p:spPr>
        <p:txBody>
          <a:bodyPr wrap="none" rtlCol="0">
            <a:spAutoFit/>
          </a:bodyPr>
          <a:lstStyle/>
          <a:p>
            <a:r>
              <a:rPr lang="en-US" dirty="0" smtClean="0"/>
              <a:t>Second.css</a:t>
            </a:r>
            <a:endParaRPr lang="en-US" dirty="0"/>
          </a:p>
        </p:txBody>
      </p:sp>
      <p:cxnSp>
        <p:nvCxnSpPr>
          <p:cNvPr id="16" name="Straight Connector 15"/>
          <p:cNvCxnSpPr/>
          <p:nvPr/>
        </p:nvCxnSpPr>
        <p:spPr>
          <a:xfrm>
            <a:off x="1752600" y="13716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676400" y="3124200"/>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34000" y="1600200"/>
            <a:ext cx="121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838200"/>
            <a:ext cx="6629400" cy="3416320"/>
          </a:xfrm>
          <a:prstGeom prst="rect">
            <a:avLst/>
          </a:prstGeom>
        </p:spPr>
        <p:txBody>
          <a:bodyPr wrap="square">
            <a:spAutoFit/>
          </a:bodyPr>
          <a:lstStyle/>
          <a:p>
            <a:endParaRPr lang="en-US" dirty="0" smtClean="0"/>
          </a:p>
          <a:p>
            <a:r>
              <a:rPr lang="en-US" dirty="0" smtClean="0"/>
              <a:t>&lt;html&gt;</a:t>
            </a:r>
          </a:p>
          <a:p>
            <a:r>
              <a:rPr lang="en-US" dirty="0" smtClean="0"/>
              <a:t>&lt;head&gt;</a:t>
            </a:r>
          </a:p>
          <a:p>
            <a:r>
              <a:rPr lang="en-US" dirty="0" smtClean="0"/>
              <a:t>	&lt;title&gt;</a:t>
            </a:r>
            <a:r>
              <a:rPr lang="en-US" dirty="0" err="1" smtClean="0"/>
              <a:t>WebPage</a:t>
            </a:r>
            <a:r>
              <a:rPr lang="en-US" dirty="0" smtClean="0"/>
              <a:t>&lt;/title&gt;</a:t>
            </a:r>
          </a:p>
          <a:p>
            <a:r>
              <a:rPr lang="en-US" dirty="0" smtClean="0"/>
              <a:t>	&lt;link </a:t>
            </a:r>
            <a:r>
              <a:rPr lang="en-US" dirty="0" err="1" smtClean="0"/>
              <a:t>href</a:t>
            </a:r>
            <a:r>
              <a:rPr lang="en-US" dirty="0" smtClean="0"/>
              <a:t>="second.css" </a:t>
            </a:r>
            <a:r>
              <a:rPr lang="en-US" dirty="0" err="1" smtClean="0"/>
              <a:t>rel</a:t>
            </a:r>
            <a:r>
              <a:rPr lang="en-US" dirty="0" smtClean="0"/>
              <a:t>="</a:t>
            </a:r>
            <a:r>
              <a:rPr lang="en-US" dirty="0" err="1" smtClean="0"/>
              <a:t>stylesheet</a:t>
            </a:r>
            <a:r>
              <a:rPr lang="en-US" dirty="0" smtClean="0"/>
              <a:t>"&gt;</a:t>
            </a:r>
          </a:p>
          <a:p>
            <a:r>
              <a:rPr lang="en-US" dirty="0" smtClean="0"/>
              <a:t>&lt;/head&gt;</a:t>
            </a:r>
          </a:p>
          <a:p>
            <a:endParaRPr lang="en-US" dirty="0" smtClean="0"/>
          </a:p>
          <a:p>
            <a:r>
              <a:rPr lang="en-US" dirty="0" smtClean="0"/>
              <a:t>&lt;body&gt;</a:t>
            </a:r>
          </a:p>
          <a:p>
            <a:r>
              <a:rPr lang="en-US" dirty="0" smtClean="0"/>
              <a:t>	&lt;h1&gt;Hello user &lt;/h1&gt;</a:t>
            </a:r>
          </a:p>
          <a:p>
            <a:r>
              <a:rPr lang="en-US" dirty="0" smtClean="0"/>
              <a:t>	&lt;p&gt; welcome to computer science &lt;/p&gt;</a:t>
            </a:r>
          </a:p>
          <a:p>
            <a:r>
              <a:rPr lang="en-US" dirty="0" smtClean="0"/>
              <a:t>&lt;/body&gt;</a:t>
            </a:r>
          </a:p>
          <a:p>
            <a:r>
              <a:rPr lang="en-US" dirty="0" smtClean="0"/>
              <a:t>&lt;/html&gt;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2264210" cy="369332"/>
          </a:xfrm>
          <a:prstGeom prst="rect">
            <a:avLst/>
          </a:prstGeom>
        </p:spPr>
        <p:txBody>
          <a:bodyPr wrap="none">
            <a:spAutoFit/>
          </a:bodyPr>
          <a:lstStyle/>
          <a:p>
            <a:r>
              <a:rPr lang="en-US" b="1" u="sng" dirty="0" smtClean="0"/>
              <a:t>Properties and Values</a:t>
            </a:r>
            <a:endParaRPr lang="en-US" u="sng" dirty="0"/>
          </a:p>
        </p:txBody>
      </p:sp>
      <p:sp>
        <p:nvSpPr>
          <p:cNvPr id="3" name="Rectangle 2"/>
          <p:cNvSpPr/>
          <p:nvPr/>
        </p:nvSpPr>
        <p:spPr>
          <a:xfrm>
            <a:off x="685800" y="1219200"/>
            <a:ext cx="8077200" cy="2031325"/>
          </a:xfrm>
          <a:prstGeom prst="rect">
            <a:avLst/>
          </a:prstGeom>
        </p:spPr>
        <p:txBody>
          <a:bodyPr wrap="square">
            <a:spAutoFit/>
          </a:bodyPr>
          <a:lstStyle/>
          <a:p>
            <a:r>
              <a:rPr lang="en-US" dirty="0" smtClean="0"/>
              <a:t>There are number of style </a:t>
            </a:r>
            <a:r>
              <a:rPr lang="en-US" dirty="0" smtClean="0"/>
              <a:t>properties</a:t>
            </a:r>
            <a:r>
              <a:rPr lang="en-US" dirty="0" smtClean="0"/>
              <a:t> </a:t>
            </a:r>
            <a:r>
              <a:rPr lang="en-US" dirty="0" smtClean="0"/>
              <a:t>in html and all these are used to design a web a page in neat and clear. In html basic properties are </a:t>
            </a:r>
          </a:p>
          <a:p>
            <a:endParaRPr lang="en-US" dirty="0" smtClean="0"/>
          </a:p>
          <a:p>
            <a:pPr marL="342900" indent="-342900">
              <a:buAutoNum type="arabicPeriod"/>
            </a:pPr>
            <a:r>
              <a:rPr lang="en-US" dirty="0" smtClean="0"/>
              <a:t>Font properties</a:t>
            </a:r>
          </a:p>
          <a:p>
            <a:pPr marL="342900" indent="-342900">
              <a:buAutoNum type="arabicPeriod"/>
            </a:pPr>
            <a:r>
              <a:rPr lang="en-US" dirty="0" smtClean="0"/>
              <a:t>Backgrounds and color properties</a:t>
            </a:r>
          </a:p>
          <a:p>
            <a:pPr marL="342900" indent="-342900">
              <a:buAutoNum type="arabicPeriod"/>
            </a:pPr>
            <a:r>
              <a:rPr lang="en-US" dirty="0" smtClean="0"/>
              <a:t>Text properties</a:t>
            </a:r>
          </a:p>
          <a:p>
            <a:pPr marL="342900" indent="-342900">
              <a:buAutoNum type="arabicPeriod"/>
            </a:pPr>
            <a:r>
              <a:rPr lang="en-US" dirty="0" smtClean="0"/>
              <a:t>Border and margin properties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1"/>
            <a:ext cx="7696200" cy="646331"/>
          </a:xfrm>
          <a:prstGeom prst="rect">
            <a:avLst/>
          </a:prstGeom>
        </p:spPr>
        <p:txBody>
          <a:bodyPr wrap="square">
            <a:spAutoFit/>
          </a:bodyPr>
          <a:lstStyle/>
          <a:p>
            <a:r>
              <a:rPr lang="en-US" b="1" u="sng" dirty="0" smtClean="0"/>
              <a:t>Font properties</a:t>
            </a:r>
            <a:r>
              <a:rPr lang="en-US" b="1" u="sng" dirty="0" smtClean="0"/>
              <a:t>:</a:t>
            </a:r>
          </a:p>
          <a:p>
            <a:endParaRPr lang="en-US" b="1" u="sng" dirty="0" smtClean="0"/>
          </a:p>
        </p:txBody>
      </p:sp>
      <p:pic>
        <p:nvPicPr>
          <p:cNvPr id="25602" name="Picture 2"/>
          <p:cNvPicPr>
            <a:picLocks noChangeAspect="1" noChangeArrowheads="1"/>
          </p:cNvPicPr>
          <p:nvPr/>
        </p:nvPicPr>
        <p:blipFill>
          <a:blip r:embed="rId2"/>
          <a:srcRect/>
          <a:stretch>
            <a:fillRect/>
          </a:stretch>
        </p:blipFill>
        <p:spPr bwMode="auto">
          <a:xfrm>
            <a:off x="838200" y="1752600"/>
            <a:ext cx="7629525"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
        <p:nvSpPr>
          <p:cNvPr id="4" name="Rectangle 3"/>
          <p:cNvSpPr/>
          <p:nvPr/>
        </p:nvSpPr>
        <p:spPr>
          <a:xfrm>
            <a:off x="1752600" y="152400"/>
            <a:ext cx="6629400" cy="6186309"/>
          </a:xfrm>
          <a:prstGeom prst="rect">
            <a:avLst/>
          </a:prstGeom>
        </p:spPr>
        <p:txBody>
          <a:bodyPr wrap="square">
            <a:spAutoFit/>
          </a:bodyPr>
          <a:lstStyle/>
          <a:p>
            <a:r>
              <a:rPr lang="en-US" dirty="0" smtClean="0"/>
              <a:t>&lt;html&gt;</a:t>
            </a:r>
          </a:p>
          <a:p>
            <a:r>
              <a:rPr lang="en-US" dirty="0" smtClean="0"/>
              <a:t>&lt;head&gt;</a:t>
            </a:r>
          </a:p>
          <a:p>
            <a:r>
              <a:rPr lang="en-US" dirty="0" smtClean="0"/>
              <a:t>&lt;style&gt;</a:t>
            </a:r>
          </a:p>
          <a:p>
            <a:r>
              <a:rPr lang="en-US" dirty="0" smtClean="0"/>
              <a:t>.p1 {</a:t>
            </a:r>
          </a:p>
          <a:p>
            <a:r>
              <a:rPr lang="en-US" dirty="0" smtClean="0"/>
              <a:t>  font-family: "Times New Roman", Times, serif;</a:t>
            </a:r>
          </a:p>
          <a:p>
            <a:r>
              <a:rPr lang="en-US" dirty="0" smtClean="0"/>
              <a:t>}</a:t>
            </a:r>
          </a:p>
          <a:p>
            <a:endParaRPr lang="en-US" dirty="0" smtClean="0"/>
          </a:p>
          <a:p>
            <a:r>
              <a:rPr lang="en-US" dirty="0" smtClean="0"/>
              <a:t>.p2 {</a:t>
            </a:r>
          </a:p>
          <a:p>
            <a:r>
              <a:rPr lang="en-US" dirty="0" smtClean="0"/>
              <a:t>  font-family: Arial, Helvetica, sans-serif;</a:t>
            </a:r>
          </a:p>
          <a:p>
            <a:r>
              <a:rPr lang="en-US" dirty="0" smtClean="0"/>
              <a:t>}</a:t>
            </a:r>
          </a:p>
          <a:p>
            <a:endParaRPr lang="en-US" dirty="0" smtClean="0"/>
          </a:p>
          <a:p>
            <a:r>
              <a:rPr lang="en-US" dirty="0" smtClean="0"/>
              <a:t>&lt;/</a:t>
            </a:r>
            <a:r>
              <a:rPr lang="en-US" dirty="0" smtClean="0"/>
              <a:t>style&gt;</a:t>
            </a:r>
          </a:p>
          <a:p>
            <a:r>
              <a:rPr lang="en-US" dirty="0" smtClean="0"/>
              <a:t>&lt;/head&gt;</a:t>
            </a:r>
          </a:p>
          <a:p>
            <a:r>
              <a:rPr lang="en-US" dirty="0" smtClean="0"/>
              <a:t>&lt;body&gt;</a:t>
            </a:r>
          </a:p>
          <a:p>
            <a:endParaRPr lang="en-US" dirty="0" smtClean="0"/>
          </a:p>
          <a:p>
            <a:r>
              <a:rPr lang="en-US" dirty="0" smtClean="0"/>
              <a:t>&lt;h1&gt;CSS font-family&lt;/h1&gt;</a:t>
            </a:r>
          </a:p>
          <a:p>
            <a:r>
              <a:rPr lang="en-US" dirty="0" smtClean="0"/>
              <a:t>&lt;p class="p1"&gt;This is a paragraph, shown in the Times New Roman font.&lt;/p&gt;</a:t>
            </a:r>
          </a:p>
          <a:p>
            <a:r>
              <a:rPr lang="en-US" dirty="0" smtClean="0"/>
              <a:t>&lt;p class="p2"&gt;This is a paragraph, shown in the Arial font.&lt;/p&gt;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1447800" cy="369332"/>
          </a:xfrm>
          <a:prstGeom prst="rect">
            <a:avLst/>
          </a:prstGeom>
          <a:noFill/>
        </p:spPr>
        <p:txBody>
          <a:bodyPr wrap="square" rtlCol="0">
            <a:spAutoFit/>
          </a:bodyPr>
          <a:lstStyle/>
          <a:p>
            <a:pPr algn="ctr"/>
            <a:r>
              <a:rPr lang="en-US" b="1" u="sng" dirty="0" smtClean="0"/>
              <a:t>Example: </a:t>
            </a:r>
            <a:endParaRPr lang="en-US" b="1" u="sng" dirty="0"/>
          </a:p>
        </p:txBody>
      </p:sp>
      <p:sp>
        <p:nvSpPr>
          <p:cNvPr id="4" name="Rectangle 3"/>
          <p:cNvSpPr/>
          <p:nvPr/>
        </p:nvSpPr>
        <p:spPr>
          <a:xfrm>
            <a:off x="2286000" y="-79653"/>
            <a:ext cx="4572000" cy="7017306"/>
          </a:xfrm>
          <a:prstGeom prst="rect">
            <a:avLst/>
          </a:prstGeom>
        </p:spPr>
        <p:txBody>
          <a:bodyPr>
            <a:spAutoFit/>
          </a:bodyPr>
          <a:lstStyle/>
          <a:p>
            <a:r>
              <a:rPr lang="en-US" dirty="0" smtClean="0"/>
              <a:t>&lt;html&gt;</a:t>
            </a:r>
          </a:p>
          <a:p>
            <a:r>
              <a:rPr lang="en-US" dirty="0" smtClean="0"/>
              <a:t>&lt;head&gt;</a:t>
            </a:r>
          </a:p>
          <a:p>
            <a:r>
              <a:rPr lang="en-US" dirty="0" smtClean="0"/>
              <a:t>&lt;style&gt;</a:t>
            </a:r>
          </a:p>
          <a:p>
            <a:r>
              <a:rPr lang="en-US" dirty="0" smtClean="0"/>
              <a:t>h1 {</a:t>
            </a:r>
          </a:p>
          <a:p>
            <a:r>
              <a:rPr lang="en-US" dirty="0" smtClean="0"/>
              <a:t>  font-size: 40px;</a:t>
            </a:r>
          </a:p>
          <a:p>
            <a:r>
              <a:rPr lang="en-US" dirty="0" smtClean="0"/>
              <a:t>}</a:t>
            </a:r>
          </a:p>
          <a:p>
            <a:endParaRPr lang="en-US" dirty="0" smtClean="0"/>
          </a:p>
          <a:p>
            <a:r>
              <a:rPr lang="en-US" dirty="0" smtClean="0"/>
              <a:t>h2 {</a:t>
            </a:r>
          </a:p>
          <a:p>
            <a:r>
              <a:rPr lang="en-US" dirty="0" smtClean="0"/>
              <a:t>  font-size: 30px;</a:t>
            </a:r>
          </a:p>
          <a:p>
            <a:r>
              <a:rPr lang="en-US" dirty="0" smtClean="0"/>
              <a:t>}</a:t>
            </a:r>
          </a:p>
          <a:p>
            <a:endParaRPr lang="en-US" dirty="0" smtClean="0"/>
          </a:p>
          <a:p>
            <a:r>
              <a:rPr lang="en-US" dirty="0" smtClean="0"/>
              <a:t>p {</a:t>
            </a:r>
          </a:p>
          <a:p>
            <a:r>
              <a:rPr lang="en-US" dirty="0" smtClean="0"/>
              <a:t>  font-size: 14px;</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&lt;h1&gt;This is heading 1&lt;/h1&gt;</a:t>
            </a:r>
          </a:p>
          <a:p>
            <a:r>
              <a:rPr lang="en-US" dirty="0" smtClean="0"/>
              <a:t>&lt;h2&gt;This is heading 2&lt;/h2&gt;</a:t>
            </a:r>
          </a:p>
          <a:p>
            <a:r>
              <a:rPr lang="en-US" dirty="0" smtClean="0"/>
              <a:t>&lt;p&gt;This is a paragraph.&lt;/p&gt;</a:t>
            </a:r>
          </a:p>
          <a:p>
            <a:r>
              <a:rPr lang="en-US" dirty="0" smtClean="0"/>
              <a:t>&lt;p&gt;This is another paragraph.&lt;/p&gt;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TotalTime>
  <Words>1319</Words>
  <Application>Microsoft Office PowerPoint</Application>
  <PresentationFormat>On-screen Show (4:3)</PresentationFormat>
  <Paragraphs>365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Laxmi</cp:lastModifiedBy>
  <cp:revision>247</cp:revision>
  <dcterms:created xsi:type="dcterms:W3CDTF">2021-06-02T08:57:27Z</dcterms:created>
  <dcterms:modified xsi:type="dcterms:W3CDTF">2021-06-10T11:49:21Z</dcterms:modified>
</cp:coreProperties>
</file>