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65" r:id="rId2"/>
    <p:sldId id="266" r:id="rId3"/>
    <p:sldId id="258" r:id="rId4"/>
    <p:sldId id="261" r:id="rId5"/>
    <p:sldId id="267" r:id="rId6"/>
    <p:sldId id="268" r:id="rId7"/>
    <p:sldId id="269" r:id="rId8"/>
    <p:sldId id="270" r:id="rId9"/>
    <p:sldId id="264" r:id="rId10"/>
    <p:sldId id="263" r:id="rId11"/>
  </p:sldIdLst>
  <p:sldSz cx="14630400" cy="8229600"/>
  <p:notesSz cx="8229600" cy="14630400"/>
  <p:embeddedFontLst>
    <p:embeddedFont>
      <p:font typeface="Mukta" panose="020B0604020202020204" charset="0"/>
      <p:regular r:id="rId13"/>
    </p:embeddedFont>
    <p:embeddedFont>
      <p:font typeface="Mukta Light" panose="020B0604020202020204" charset="0"/>
      <p:regular r:id="rId14"/>
    </p:embeddedFont>
    <p:embeddedFont>
      <p:font typeface="Prompt Medium" panose="00000600000000000000" pitchFamily="2" charset="-3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ram akula" initials="aa" lastIdx="1" clrIdx="0">
    <p:extLst>
      <p:ext uri="{19B8F6BF-5375-455C-9EA6-DF929625EA0E}">
        <p15:presenceInfo xmlns:p15="http://schemas.microsoft.com/office/powerpoint/2012/main" userId="3401a81c4ca321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B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10"/>
  </p:normalViewPr>
  <p:slideViewPr>
    <p:cSldViewPr snapToGrid="0" snapToObjects="1">
      <p:cViewPr varScale="1">
        <p:scale>
          <a:sx n="95" d="100"/>
          <a:sy n="95" d="100"/>
        </p:scale>
        <p:origin x="5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554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AE590-17A5-ACB6-058F-9EDDB7BEB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AF2AB8-0C71-2A96-B1B6-D8B24F4E2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5D22E-9C9A-6C49-91B0-0F2AD7AF3C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DEE3FD-5FAE-9373-D5A2-11375A1303D1}"/>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13959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7CC37-46B0-0541-B5A4-D5F7D5A51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540C0-EF1E-FF74-44B0-31EC2A0F9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E6973-F33D-9BA2-EFB5-D3E5DE8249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9A0F52-F001-73F2-6325-E7AE6CC75FF3}"/>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08625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B199E-04A7-F14C-63A9-7617D894D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5D01AE-B59C-FFB0-3780-13A16B33CE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EBC40-48E5-CEF5-9C5F-722E8CAAE8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F4AC87-61A3-0650-FDED-012A8853A4B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460643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ritzmagazine.in/safe-zones-sought-for-wome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162528" y="2330019"/>
            <a:ext cx="14179470" cy="3785235"/>
          </a:xfrm>
          <a:prstGeom prst="rect">
            <a:avLst/>
          </a:prstGeom>
          <a:noFill/>
          <a:ln/>
        </p:spPr>
        <p:txBody>
          <a:bodyPr wrap="square" lIns="0" tIns="0" rIns="0" bIns="0" rtlCol="0" anchor="t"/>
          <a:lstStyle/>
          <a:p>
            <a:pPr marL="0" marR="0" lvl="0" indent="0" algn="ctr" defTabSz="914400" rtl="0" eaLnBrk="1" fontAlgn="auto" latinLnBrk="0" hangingPunct="1">
              <a:lnSpc>
                <a:spcPts val="745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C6BFEE"/>
                </a:solidFill>
                <a:effectLst/>
                <a:uLnTx/>
                <a:uFillTx/>
                <a:latin typeface="Prompt Medium" pitchFamily="34" charset="0"/>
                <a:ea typeface="Prompt Medium" pitchFamily="34" charset="-122"/>
                <a:cs typeface="Prompt Medium" pitchFamily="34" charset="-120"/>
              </a:rPr>
              <a:t>Enhancing Women's Safety with IoT-Powered Sensor Devices</a:t>
            </a:r>
            <a:endParaRPr kumimoji="0" lang="en-US" sz="4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 1"/>
          <p:cNvSpPr/>
          <p:nvPr/>
        </p:nvSpPr>
        <p:spPr>
          <a:xfrm>
            <a:off x="277310" y="4485954"/>
            <a:ext cx="14075780" cy="1580198"/>
          </a:xfrm>
          <a:prstGeom prst="rect">
            <a:avLst/>
          </a:prstGeom>
          <a:noFill/>
          <a:ln/>
        </p:spPr>
        <p:txBody>
          <a:bodyPr wrap="square" lIns="0" tIns="0" rIns="0" bIns="0" rtlCol="0" anchor="t"/>
          <a:lstStyle/>
          <a:p>
            <a:pPr marL="0" marR="0" lvl="0" indent="0" algn="just" defTabSz="914400" rtl="0" eaLnBrk="1" fontAlgn="auto" latinLnBrk="0" hangingPunct="1">
              <a:lnSpc>
                <a:spcPts val="31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DAD8E9"/>
                </a:solidFill>
                <a:effectLst/>
                <a:uLnTx/>
                <a:uFillTx/>
                <a:latin typeface="Mukta Light" pitchFamily="34" charset="0"/>
                <a:ea typeface="Mukta Light" pitchFamily="34" charset="-122"/>
                <a:cs typeface="Mukta Light" pitchFamily="34" charset="-120"/>
              </a:rPr>
              <a:t>This presentation explores how IoT technology can revolutionize women's safety through sensor-enabled devices that detect threats and automatically send alerts, enabling faster, more effective crisis response compared to manual activation systems.</a:t>
            </a:r>
            <a:endParaRPr kumimoji="0" lang="en-US" sz="1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 3"/>
          <p:cNvSpPr/>
          <p:nvPr/>
        </p:nvSpPr>
        <p:spPr>
          <a:xfrm>
            <a:off x="12219146" y="6886932"/>
            <a:ext cx="2411254" cy="431959"/>
          </a:xfrm>
          <a:prstGeom prst="rect">
            <a:avLst/>
          </a:prstGeom>
          <a:noFill/>
          <a:ln/>
        </p:spPr>
        <p:txBody>
          <a:bodyPr wrap="none" lIns="0" tIns="0" rIns="0" bIns="0" rtlCol="0" anchor="t"/>
          <a:lstStyle/>
          <a:p>
            <a:pPr marL="0" marR="0" lvl="0" indent="0" algn="l" defTabSz="914400" rtl="0" eaLnBrk="1" fontAlgn="auto" latinLnBrk="0" hangingPunct="1">
              <a:lnSpc>
                <a:spcPts val="34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AD8E9"/>
                </a:solidFill>
                <a:effectLst/>
                <a:uLnTx/>
                <a:uFillTx/>
                <a:latin typeface="Mukta Bold" pitchFamily="34" charset="0"/>
                <a:ea typeface="Mukta Bold" pitchFamily="34" charset="-122"/>
                <a:cs typeface="Mukta Bold" pitchFamily="34" charset="-120"/>
              </a:rPr>
              <a:t>by Batch 13</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A7D598-6A80-94FD-2FBD-B321A6B3CB67}"/>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F1DD9B62-641A-DE81-B818-2D00EA60D101}"/>
              </a:ext>
            </a:extLst>
          </p:cNvPr>
          <p:cNvPicPr>
            <a:picLocks noChangeAspect="1"/>
          </p:cNvPicPr>
          <p:nvPr/>
        </p:nvPicPr>
        <p:blipFill>
          <a:blip r:embed="rId3"/>
          <a:stretch>
            <a:fillRect/>
          </a:stretch>
        </p:blipFill>
        <p:spPr>
          <a:xfrm>
            <a:off x="3437682" y="186884"/>
            <a:ext cx="7384384" cy="1285875"/>
          </a:xfrm>
          <a:prstGeom prst="rect">
            <a:avLst/>
          </a:prstGeom>
        </p:spPr>
      </p:pic>
      <p:sp>
        <p:nvSpPr>
          <p:cNvPr id="14" name="TextBox 13">
            <a:extLst>
              <a:ext uri="{FF2B5EF4-FFF2-40B4-BE49-F238E27FC236}">
                <a16:creationId xmlns:a16="http://schemas.microsoft.com/office/drawing/2014/main" id="{5B4F0E4D-DCEA-E514-CC37-22117C6CDA44}"/>
              </a:ext>
            </a:extLst>
          </p:cNvPr>
          <p:cNvSpPr txBox="1"/>
          <p:nvPr/>
        </p:nvSpPr>
        <p:spPr>
          <a:xfrm>
            <a:off x="351279" y="5683187"/>
            <a:ext cx="12589217" cy="1635704"/>
          </a:xfrm>
          <a:prstGeom prst="rect">
            <a:avLst/>
          </a:prstGeom>
          <a:noFill/>
        </p:spPr>
        <p:txBody>
          <a:bodyPr wrap="square">
            <a:spAutoFit/>
          </a:bodyPr>
          <a:lstStyle/>
          <a:p>
            <a:pPr marL="0" marR="0" lvl="0" indent="0" algn="l" defTabSz="914400" rtl="0" eaLnBrk="1" fontAlgn="auto" latinLnBrk="0" hangingPunct="1">
              <a:lnSpc>
                <a:spcPts val="31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AD8E9"/>
                </a:solidFill>
                <a:effectLst/>
                <a:uLnTx/>
                <a:uFillTx/>
                <a:latin typeface="Mukta" pitchFamily="34" charset="0"/>
                <a:ea typeface="+mn-ea"/>
                <a:cs typeface="Mukta" pitchFamily="34" charset="-120"/>
              </a:rPr>
              <a:t>Team:</a:t>
            </a:r>
          </a:p>
          <a:p>
            <a:pPr marL="0" marR="0" lvl="0" indent="0" algn="l" defTabSz="914400" rtl="0" eaLnBrk="1" fontAlgn="auto" latinLnBrk="0" hangingPunct="1">
              <a:lnSpc>
                <a:spcPts val="31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DAD8E9"/>
                </a:solidFill>
                <a:effectLst/>
                <a:uLnTx/>
                <a:uFillTx/>
                <a:latin typeface="Mukta" pitchFamily="34" charset="0"/>
                <a:ea typeface="+mn-ea"/>
                <a:cs typeface="Mukta" pitchFamily="34" charset="-120"/>
              </a:rPr>
              <a:t>A.S.Abhiram</a:t>
            </a:r>
            <a:r>
              <a:rPr kumimoji="0" lang="en-US" sz="1800" b="0" i="0" u="none" strike="noStrike" kern="1200" cap="none" spc="0" normalizeH="0" baseline="0" noProof="0" dirty="0">
                <a:ln>
                  <a:noFill/>
                </a:ln>
                <a:solidFill>
                  <a:srgbClr val="DAD8E9"/>
                </a:solidFill>
                <a:effectLst/>
                <a:uLnTx/>
                <a:uFillTx/>
                <a:latin typeface="Mukta" pitchFamily="34" charset="0"/>
                <a:ea typeface="+mn-ea"/>
                <a:cs typeface="Mukta" pitchFamily="34" charset="-120"/>
              </a:rPr>
              <a:t>	   217R1A7403                  			 	Under The Guidance of		</a:t>
            </a:r>
          </a:p>
          <a:p>
            <a:pPr marL="0" marR="0" lvl="0" indent="0" algn="l" defTabSz="914400" rtl="0" eaLnBrk="1" fontAlgn="auto" latinLnBrk="0" hangingPunct="1">
              <a:lnSpc>
                <a:spcPts val="31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DAD8E9"/>
                </a:solidFill>
                <a:effectLst/>
                <a:uLnTx/>
                <a:uFillTx/>
                <a:latin typeface="Mukta" pitchFamily="34" charset="0"/>
                <a:ea typeface="+mn-ea"/>
                <a:cs typeface="Mukta" pitchFamily="34" charset="-120"/>
              </a:rPr>
              <a:t>G.Sainith</a:t>
            </a:r>
            <a:r>
              <a:rPr kumimoji="0" lang="en-US" sz="1800" b="0" i="0" u="none" strike="noStrike" kern="1200" cap="none" spc="0" normalizeH="0" baseline="0" noProof="0" dirty="0">
                <a:ln>
                  <a:noFill/>
                </a:ln>
                <a:solidFill>
                  <a:srgbClr val="DAD8E9"/>
                </a:solidFill>
                <a:effectLst/>
                <a:uLnTx/>
                <a:uFillTx/>
                <a:latin typeface="Mukta" pitchFamily="34" charset="0"/>
                <a:ea typeface="+mn-ea"/>
                <a:cs typeface="Mukta" pitchFamily="34" charset="-120"/>
              </a:rPr>
              <a:t> Reddy 	   217R1A7427 	              			Mr. P.N Santosh Kumar(Associate Professor)</a:t>
            </a:r>
          </a:p>
          <a:p>
            <a:pPr marL="0" marR="0" lvl="0" indent="0" algn="l" defTabSz="914400" rtl="0" eaLnBrk="1" fontAlgn="auto" latinLnBrk="0" hangingPunct="1">
              <a:lnSpc>
                <a:spcPts val="31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DAD8E9"/>
                </a:solidFill>
                <a:effectLst/>
                <a:uLnTx/>
                <a:uFillTx/>
                <a:latin typeface="Mukta" pitchFamily="34" charset="0"/>
                <a:ea typeface="+mn-ea"/>
                <a:cs typeface="Mukta" pitchFamily="34" charset="-120"/>
              </a:rPr>
              <a:t>M.Nithin</a:t>
            </a:r>
            <a:r>
              <a:rPr kumimoji="0" lang="en-US" sz="1800" b="0" i="0" u="none" strike="noStrike" kern="1200" cap="none" spc="0" normalizeH="0" baseline="0" noProof="0" dirty="0">
                <a:ln>
                  <a:noFill/>
                </a:ln>
                <a:solidFill>
                  <a:srgbClr val="DAD8E9"/>
                </a:solidFill>
                <a:effectLst/>
                <a:uLnTx/>
                <a:uFillTx/>
                <a:latin typeface="Mukta" pitchFamily="34" charset="0"/>
                <a:ea typeface="+mn-ea"/>
                <a:cs typeface="Mukta" pitchFamily="34" charset="-120"/>
              </a:rPr>
              <a:t> Sai            217R1A7443</a:t>
            </a:r>
          </a:p>
        </p:txBody>
      </p:sp>
      <p:sp>
        <p:nvSpPr>
          <p:cNvPr id="7" name="TextBox 6">
            <a:extLst>
              <a:ext uri="{FF2B5EF4-FFF2-40B4-BE49-F238E27FC236}">
                <a16:creationId xmlns:a16="http://schemas.microsoft.com/office/drawing/2014/main" id="{F9F850A4-133E-5DDD-B1A4-229CC0109E35}"/>
              </a:ext>
            </a:extLst>
          </p:cNvPr>
          <p:cNvSpPr txBox="1"/>
          <p:nvPr/>
        </p:nvSpPr>
        <p:spPr>
          <a:xfrm>
            <a:off x="1348209" y="1758769"/>
            <a:ext cx="1115799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DEPARTMENT OF COMPUTER SCIENCE AND </a:t>
            </a:r>
            <a:r>
              <a:rPr lang="en-IN" sz="2400" b="1" dirty="0">
                <a:solidFill>
                  <a:prstClr val="white"/>
                </a:solidFill>
                <a:latin typeface="Times New Roman" panose="02020603050405020304" pitchFamily="18" charset="0"/>
                <a:cs typeface="Times New Roman" panose="02020603050405020304" pitchFamily="18" charset="0"/>
              </a:rPr>
              <a:t>ENGINEERING(Data Science)</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715828" y="3776068"/>
            <a:ext cx="5486400" cy="685800"/>
          </a:xfrm>
          <a:prstGeom prst="rect">
            <a:avLst/>
          </a:prstGeom>
          <a:noFill/>
          <a:ln/>
        </p:spPr>
        <p:txBody>
          <a:bodyPr wrap="none" lIns="0" tIns="0" rIns="0" bIns="0" rtlCol="0" anchor="t"/>
          <a:lstStyle/>
          <a:p>
            <a:pPr marL="0" indent="0">
              <a:lnSpc>
                <a:spcPts val="5400"/>
              </a:lnSpc>
              <a:buNone/>
            </a:pPr>
            <a:r>
              <a:rPr lang="en-US" sz="7200" dirty="0">
                <a:solidFill>
                  <a:srgbClr val="C6BFEE"/>
                </a:solidFill>
                <a:latin typeface="Prompt Medium" pitchFamily="34" charset="0"/>
                <a:cs typeface="Prompt Medium" pitchFamily="34" charset="-120"/>
              </a:rPr>
              <a:t>Thank You</a:t>
            </a:r>
            <a:endParaRPr lang="en-US" sz="7200" dirty="0"/>
          </a:p>
        </p:txBody>
      </p:sp>
      <p:sp>
        <p:nvSpPr>
          <p:cNvPr id="3" name="Text 1"/>
          <p:cNvSpPr/>
          <p:nvPr/>
        </p:nvSpPr>
        <p:spPr>
          <a:xfrm>
            <a:off x="864037" y="3767733"/>
            <a:ext cx="3851791"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4" name="Text 2"/>
          <p:cNvSpPr/>
          <p:nvPr/>
        </p:nvSpPr>
        <p:spPr>
          <a:xfrm>
            <a:off x="466995" y="6053902"/>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5" name="Text 3"/>
          <p:cNvSpPr/>
          <p:nvPr/>
        </p:nvSpPr>
        <p:spPr>
          <a:xfrm>
            <a:off x="5372695" y="3767733"/>
            <a:ext cx="359616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4"/>
          <p:cNvSpPr/>
          <p:nvPr/>
        </p:nvSpPr>
        <p:spPr>
          <a:xfrm>
            <a:off x="5372695"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7" name="Text 5"/>
          <p:cNvSpPr/>
          <p:nvPr/>
        </p:nvSpPr>
        <p:spPr>
          <a:xfrm>
            <a:off x="9881354" y="3767733"/>
            <a:ext cx="370534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8" name="Text 6"/>
          <p:cNvSpPr/>
          <p:nvPr/>
        </p:nvSpPr>
        <p:spPr>
          <a:xfrm>
            <a:off x="9881354"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9" name="Rectangle 8">
            <a:extLst>
              <a:ext uri="{FF2B5EF4-FFF2-40B4-BE49-F238E27FC236}">
                <a16:creationId xmlns:a16="http://schemas.microsoft.com/office/drawing/2014/main" id="{05AC063D-BC9F-3A86-BAB9-FD101C56430A}"/>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83557E-8FD3-E511-E213-C9146736D352}"/>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A7387C4-FB10-A8C6-4760-15BE92DA72FC}"/>
              </a:ext>
            </a:extLst>
          </p:cNvPr>
          <p:cNvSpPr txBox="1"/>
          <p:nvPr/>
        </p:nvSpPr>
        <p:spPr>
          <a:xfrm>
            <a:off x="694481" y="859282"/>
            <a:ext cx="8041510" cy="1015663"/>
          </a:xfrm>
          <a:prstGeom prst="rect">
            <a:avLst/>
          </a:prstGeom>
          <a:noFill/>
        </p:spPr>
        <p:txBody>
          <a:bodyPr wrap="square">
            <a:spAutoFit/>
          </a:bodyPr>
          <a:lstStyle/>
          <a:p>
            <a:r>
              <a:rPr lang="en-US" sz="6000" dirty="0">
                <a:solidFill>
                  <a:srgbClr val="C6BFEE"/>
                </a:solidFill>
                <a:latin typeface="Prompt Medium" pitchFamily="34" charset="0"/>
                <a:ea typeface="Prompt Medium" pitchFamily="34" charset="-122"/>
                <a:cs typeface="Prompt Medium" pitchFamily="34" charset="-120"/>
              </a:rPr>
              <a:t>Contents</a:t>
            </a:r>
            <a:endParaRPr lang="en-IN" sz="6000" dirty="0"/>
          </a:p>
        </p:txBody>
      </p:sp>
      <p:sp>
        <p:nvSpPr>
          <p:cNvPr id="5" name="TextBox 4">
            <a:extLst>
              <a:ext uri="{FF2B5EF4-FFF2-40B4-BE49-F238E27FC236}">
                <a16:creationId xmlns:a16="http://schemas.microsoft.com/office/drawing/2014/main" id="{BB64009B-3922-CD9C-E668-4C2F4BE72F8D}"/>
              </a:ext>
            </a:extLst>
          </p:cNvPr>
          <p:cNvSpPr txBox="1"/>
          <p:nvPr/>
        </p:nvSpPr>
        <p:spPr>
          <a:xfrm>
            <a:off x="694481" y="2037144"/>
            <a:ext cx="8288487" cy="6488956"/>
          </a:xfrm>
          <a:prstGeom prst="rect">
            <a:avLst/>
          </a:prstGeom>
          <a:noFill/>
        </p:spPr>
        <p:txBody>
          <a:bodyPr wrap="none" rtlCol="0">
            <a:spAutoFit/>
          </a:bodyPr>
          <a:lstStyle/>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Understanding of the problem </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 Literature Review &amp; Summary</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5Design/Modeling</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Preparation of the Problem</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Implementation</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 Expected Output</a:t>
            </a:r>
          </a:p>
          <a:p>
            <a:pPr marL="949954" lvl="1" indent="-474977">
              <a:lnSpc>
                <a:spcPts val="6159"/>
              </a:lnSpc>
              <a:buFont typeface="Arial"/>
              <a:buChar char="•"/>
            </a:pPr>
            <a:r>
              <a:rPr lang="en-US" sz="4399" dirty="0">
                <a:solidFill>
                  <a:schemeClr val="bg1"/>
                </a:solidFill>
                <a:latin typeface="Times New Roman" panose="02020603050405020304" pitchFamily="18" charset="0"/>
                <a:ea typeface="Times New Roman"/>
                <a:cs typeface="Times New Roman" panose="02020603050405020304" pitchFamily="18" charset="0"/>
                <a:sym typeface="Times New Roman"/>
              </a:rPr>
              <a:t>References</a:t>
            </a: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endParaRPr lang="en-IN" dirty="0">
              <a:solidFill>
                <a:schemeClr val="bg1"/>
              </a:solidFill>
            </a:endParaRPr>
          </a:p>
          <a:p>
            <a:pPr marL="285750" indent="-285750">
              <a:buFont typeface="Wingdings" panose="05000000000000000000" pitchFamily="2" charset="2"/>
              <a:buChar char="Ø"/>
            </a:pPr>
            <a:endParaRPr lang="en-IN" dirty="0">
              <a:solidFill>
                <a:schemeClr val="bg1"/>
              </a:solidFill>
            </a:endParaRPr>
          </a:p>
        </p:txBody>
      </p:sp>
    </p:spTree>
    <p:extLst>
      <p:ext uri="{BB962C8B-B14F-4D97-AF65-F5344CB8AC3E}">
        <p14:creationId xmlns:p14="http://schemas.microsoft.com/office/powerpoint/2010/main" val="399152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3263" y="628798"/>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Understanding the Problem</a:t>
            </a:r>
            <a:endParaRPr lang="en-US" sz="4300" dirty="0"/>
          </a:p>
        </p:txBody>
      </p:sp>
      <p:sp>
        <p:nvSpPr>
          <p:cNvPr id="3" name="Text 1"/>
          <p:cNvSpPr/>
          <p:nvPr/>
        </p:nvSpPr>
        <p:spPr>
          <a:xfrm>
            <a:off x="864037" y="3398758"/>
            <a:ext cx="3898821" cy="685800"/>
          </a:xfrm>
          <a:prstGeom prst="rect">
            <a:avLst/>
          </a:prstGeom>
          <a:noFill/>
          <a:ln/>
        </p:spPr>
        <p:txBody>
          <a:bodyPr wrap="square" lIns="0" tIns="0" rIns="0" bIns="0" rtlCol="0" anchor="t"/>
          <a:lstStyle/>
          <a:p>
            <a:pPr marL="0" indent="0">
              <a:lnSpc>
                <a:spcPts val="2700"/>
              </a:lnSpc>
              <a:buNone/>
            </a:pPr>
            <a:endParaRPr lang="en-US" sz="2150" dirty="0"/>
          </a:p>
        </p:txBody>
      </p:sp>
      <p:sp>
        <p:nvSpPr>
          <p:cNvPr id="4" name="Text 2"/>
          <p:cNvSpPr/>
          <p:nvPr/>
        </p:nvSpPr>
        <p:spPr>
          <a:xfrm>
            <a:off x="864037" y="4331375"/>
            <a:ext cx="3898821" cy="1580198"/>
          </a:xfrm>
          <a:prstGeom prst="rect">
            <a:avLst/>
          </a:prstGeom>
          <a:noFill/>
          <a:ln/>
        </p:spPr>
        <p:txBody>
          <a:bodyPr wrap="square" lIns="0" tIns="0" rIns="0" bIns="0" rtlCol="0" anchor="t"/>
          <a:lstStyle/>
          <a:p>
            <a:pPr marL="0" indent="0">
              <a:lnSpc>
                <a:spcPts val="3100"/>
              </a:lnSpc>
              <a:buNone/>
            </a:pPr>
            <a:endParaRPr lang="en-US" sz="1900" dirty="0"/>
          </a:p>
        </p:txBody>
      </p:sp>
      <p:sp>
        <p:nvSpPr>
          <p:cNvPr id="5" name="Text 3"/>
          <p:cNvSpPr/>
          <p:nvPr/>
        </p:nvSpPr>
        <p:spPr>
          <a:xfrm>
            <a:off x="5372695" y="3398758"/>
            <a:ext cx="2839045"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4"/>
          <p:cNvSpPr/>
          <p:nvPr/>
        </p:nvSpPr>
        <p:spPr>
          <a:xfrm>
            <a:off x="5372695" y="3988475"/>
            <a:ext cx="3898821" cy="1580198"/>
          </a:xfrm>
          <a:prstGeom prst="rect">
            <a:avLst/>
          </a:prstGeom>
          <a:noFill/>
          <a:ln/>
        </p:spPr>
        <p:txBody>
          <a:bodyPr wrap="square" lIns="0" tIns="0" rIns="0" bIns="0" rtlCol="0" anchor="t"/>
          <a:lstStyle/>
          <a:p>
            <a:pPr marL="0" indent="0">
              <a:lnSpc>
                <a:spcPts val="3100"/>
              </a:lnSpc>
              <a:buNone/>
            </a:pPr>
            <a:endParaRPr lang="en-US" sz="1900" dirty="0"/>
          </a:p>
        </p:txBody>
      </p:sp>
      <p:sp>
        <p:nvSpPr>
          <p:cNvPr id="7" name="Text 5"/>
          <p:cNvSpPr/>
          <p:nvPr/>
        </p:nvSpPr>
        <p:spPr>
          <a:xfrm>
            <a:off x="9881354" y="3398758"/>
            <a:ext cx="3307318"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8" name="Text 6"/>
          <p:cNvSpPr/>
          <p:nvPr/>
        </p:nvSpPr>
        <p:spPr>
          <a:xfrm>
            <a:off x="9881354" y="3988475"/>
            <a:ext cx="3898821" cy="1580198"/>
          </a:xfrm>
          <a:prstGeom prst="rect">
            <a:avLst/>
          </a:prstGeom>
          <a:noFill/>
          <a:ln/>
        </p:spPr>
        <p:txBody>
          <a:bodyPr wrap="square" lIns="0" tIns="0" rIns="0" bIns="0" rtlCol="0" anchor="t"/>
          <a:lstStyle/>
          <a:p>
            <a:pPr marL="0" indent="0">
              <a:lnSpc>
                <a:spcPts val="3100"/>
              </a:lnSpc>
              <a:buNone/>
            </a:pPr>
            <a:endParaRPr lang="en-US" sz="1900" dirty="0"/>
          </a:p>
        </p:txBody>
      </p:sp>
      <p:sp>
        <p:nvSpPr>
          <p:cNvPr id="9" name="Rectangle 8">
            <a:extLst>
              <a:ext uri="{FF2B5EF4-FFF2-40B4-BE49-F238E27FC236}">
                <a16:creationId xmlns:a16="http://schemas.microsoft.com/office/drawing/2014/main" id="{33DD93CF-86C9-471E-6A09-6B62AC338713}"/>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F27E124-2416-8BA7-005A-F568DD336AC0}"/>
              </a:ext>
            </a:extLst>
          </p:cNvPr>
          <p:cNvSpPr txBox="1"/>
          <p:nvPr/>
        </p:nvSpPr>
        <p:spPr>
          <a:xfrm>
            <a:off x="542490" y="1379882"/>
            <a:ext cx="12902326" cy="3323987"/>
          </a:xfrm>
          <a:prstGeom prst="rect">
            <a:avLst/>
          </a:prstGeom>
          <a:noFill/>
        </p:spPr>
        <p:txBody>
          <a:bodyPr wrap="square" rtlCol="0">
            <a:spAutoFit/>
          </a:bodyPr>
          <a:lstStyle/>
          <a:p>
            <a:pPr algn="just"/>
            <a:r>
              <a:rPr lang="en-US" sz="2400" dirty="0">
                <a:solidFill>
                  <a:schemeClr val="tx2">
                    <a:lumMod val="20000"/>
                    <a:lumOff val="80000"/>
                  </a:schemeClr>
                </a:solidFill>
                <a:latin typeface="Mukta Light"/>
                <a:cs typeface="Mukta Light"/>
              </a:rPr>
              <a:t>The problem this project addresses is the lack of reliable, autonomous safety devices for women in dangerous situations. Existing systems often require manual activation, which can be impractical or impossible during emergencies. This project aims to develop and Women worldwide face significant safety concerns, with millions experiencing harassment, violence, and abuse in public and private spaces. According to global statistics, approximately 35% of women have experienced physical or sexual violence in their lifetime, and many cases remain unreported due to fear or lack of immediate assistance. These alarming figures highlight the need for responsive safety solutions that can operate autonomously and discreetly.</a:t>
            </a:r>
            <a:endParaRPr lang="en-US" dirty="0">
              <a:solidFill>
                <a:schemeClr val="bg1"/>
              </a:solidFill>
            </a:endParaRPr>
          </a:p>
          <a:p>
            <a:endParaRPr lang="en-IN" dirty="0">
              <a:solidFill>
                <a:schemeClr val="bg1"/>
              </a:solidFill>
            </a:endParaRPr>
          </a:p>
        </p:txBody>
      </p:sp>
      <p:pic>
        <p:nvPicPr>
          <p:cNvPr id="16" name="Picture 15">
            <a:extLst>
              <a:ext uri="{FF2B5EF4-FFF2-40B4-BE49-F238E27FC236}">
                <a16:creationId xmlns:a16="http://schemas.microsoft.com/office/drawing/2014/main" id="{92660EA0-CC09-A17C-0A8C-4718E39A588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306965" y="4396659"/>
            <a:ext cx="6203687" cy="37791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0"/>
          <p:cNvSpPr/>
          <p:nvPr/>
        </p:nvSpPr>
        <p:spPr>
          <a:xfrm>
            <a:off x="3955732" y="572393"/>
            <a:ext cx="5234345" cy="654248"/>
          </a:xfrm>
          <a:prstGeom prst="rect">
            <a:avLst/>
          </a:prstGeom>
          <a:noFill/>
          <a:ln/>
        </p:spPr>
        <p:txBody>
          <a:bodyPr wrap="none" lIns="0" tIns="0" rIns="0" bIns="0" rtlCol="0" anchor="t"/>
          <a:lstStyle/>
          <a:p>
            <a:pPr marL="0" indent="0">
              <a:lnSpc>
                <a:spcPts val="5150"/>
              </a:lnSpc>
              <a:buNone/>
            </a:pPr>
            <a:r>
              <a:rPr lang="en-US" sz="4100" dirty="0">
                <a:solidFill>
                  <a:srgbClr val="C6BFEE"/>
                </a:solidFill>
                <a:latin typeface="Prompt Medium" pitchFamily="34" charset="0"/>
                <a:ea typeface="Prompt Medium" pitchFamily="34" charset="-122"/>
                <a:cs typeface="Prompt Medium" pitchFamily="34" charset="-120"/>
              </a:rPr>
              <a:t>Literature Survey</a:t>
            </a:r>
            <a:endParaRPr lang="en-US" sz="4100" dirty="0"/>
          </a:p>
        </p:txBody>
      </p:sp>
      <p:sp>
        <p:nvSpPr>
          <p:cNvPr id="5" name="Shape 1"/>
          <p:cNvSpPr/>
          <p:nvPr/>
        </p:nvSpPr>
        <p:spPr>
          <a:xfrm>
            <a:off x="6648807" y="1843802"/>
            <a:ext cx="30480" cy="5549503"/>
          </a:xfrm>
          <a:prstGeom prst="roundRect">
            <a:avLst>
              <a:gd name="adj" fmla="val 324573"/>
            </a:avLst>
          </a:prstGeom>
          <a:solidFill>
            <a:srgbClr val="6D4562"/>
          </a:solidFill>
          <a:ln/>
        </p:spPr>
      </p:sp>
      <p:sp>
        <p:nvSpPr>
          <p:cNvPr id="6" name="Shape 2"/>
          <p:cNvSpPr/>
          <p:nvPr/>
        </p:nvSpPr>
        <p:spPr>
          <a:xfrm>
            <a:off x="6898541" y="2358390"/>
            <a:ext cx="824389" cy="30480"/>
          </a:xfrm>
          <a:prstGeom prst="roundRect">
            <a:avLst>
              <a:gd name="adj" fmla="val 324573"/>
            </a:avLst>
          </a:prstGeom>
          <a:solidFill>
            <a:srgbClr val="6D4562"/>
          </a:solidFill>
          <a:ln/>
        </p:spPr>
      </p:sp>
      <p:sp>
        <p:nvSpPr>
          <p:cNvPr id="7" name="Shape 3"/>
          <p:cNvSpPr/>
          <p:nvPr/>
        </p:nvSpPr>
        <p:spPr>
          <a:xfrm>
            <a:off x="6399074" y="2108716"/>
            <a:ext cx="529947" cy="529947"/>
          </a:xfrm>
          <a:prstGeom prst="roundRect">
            <a:avLst>
              <a:gd name="adj" fmla="val 18668"/>
            </a:avLst>
          </a:prstGeom>
          <a:solidFill>
            <a:srgbClr val="542C49"/>
          </a:solidFill>
          <a:ln w="7620">
            <a:solidFill>
              <a:srgbClr val="6D4562"/>
            </a:solidFill>
            <a:prstDash val="solid"/>
          </a:ln>
        </p:spPr>
      </p:sp>
      <p:sp>
        <p:nvSpPr>
          <p:cNvPr id="8" name="Text 4"/>
          <p:cNvSpPr/>
          <p:nvPr/>
        </p:nvSpPr>
        <p:spPr>
          <a:xfrm>
            <a:off x="6605290" y="2216587"/>
            <a:ext cx="117515" cy="314087"/>
          </a:xfrm>
          <a:prstGeom prst="rect">
            <a:avLst/>
          </a:prstGeom>
          <a:noFill/>
          <a:ln/>
        </p:spPr>
        <p:txBody>
          <a:bodyPr wrap="none" lIns="0" tIns="0" rIns="0" bIns="0" rtlCol="0" anchor="t"/>
          <a:lstStyle/>
          <a:p>
            <a:pPr marL="0" indent="0" algn="ctr">
              <a:lnSpc>
                <a:spcPts val="2450"/>
              </a:lnSpc>
              <a:buNone/>
            </a:pPr>
            <a:r>
              <a:rPr lang="en-US" sz="2450" dirty="0">
                <a:solidFill>
                  <a:srgbClr val="DAD8E9"/>
                </a:solidFill>
                <a:latin typeface="Prompt Medium" pitchFamily="34" charset="0"/>
                <a:ea typeface="Prompt Medium" pitchFamily="34" charset="-122"/>
                <a:cs typeface="Prompt Medium" pitchFamily="34" charset="-120"/>
              </a:rPr>
              <a:t>1</a:t>
            </a:r>
            <a:endParaRPr lang="en-US" sz="2450" dirty="0"/>
          </a:p>
        </p:txBody>
      </p:sp>
      <p:sp>
        <p:nvSpPr>
          <p:cNvPr id="9" name="Text 5"/>
          <p:cNvSpPr/>
          <p:nvPr/>
        </p:nvSpPr>
        <p:spPr>
          <a:xfrm>
            <a:off x="7959447" y="2079308"/>
            <a:ext cx="2981801" cy="327065"/>
          </a:xfrm>
          <a:prstGeom prst="rect">
            <a:avLst/>
          </a:prstGeom>
          <a:noFill/>
          <a:ln/>
        </p:spPr>
        <p:txBody>
          <a:bodyPr wrap="none" lIns="0" tIns="0" rIns="0" bIns="0" rtlCol="0" anchor="t"/>
          <a:lstStyle/>
          <a:p>
            <a:pPr marL="0" indent="0" algn="l">
              <a:lnSpc>
                <a:spcPts val="2550"/>
              </a:lnSpc>
              <a:buNone/>
            </a:pPr>
            <a:r>
              <a:rPr lang="en-US" sz="2050" dirty="0">
                <a:solidFill>
                  <a:srgbClr val="DAD8E9"/>
                </a:solidFill>
                <a:latin typeface="Prompt Medium" pitchFamily="34" charset="0"/>
                <a:ea typeface="Prompt Medium" pitchFamily="34" charset="-122"/>
                <a:cs typeface="Prompt Medium" pitchFamily="34" charset="-120"/>
              </a:rPr>
              <a:t>Existing Safety Devices</a:t>
            </a:r>
            <a:endParaRPr lang="en-US" sz="2050" dirty="0"/>
          </a:p>
        </p:txBody>
      </p:sp>
      <p:sp>
        <p:nvSpPr>
          <p:cNvPr id="10" name="Text 6"/>
          <p:cNvSpPr/>
          <p:nvPr/>
        </p:nvSpPr>
        <p:spPr>
          <a:xfrm>
            <a:off x="7959447" y="2547699"/>
            <a:ext cx="5846564" cy="753428"/>
          </a:xfrm>
          <a:prstGeom prst="rect">
            <a:avLst/>
          </a:prstGeom>
          <a:noFill/>
          <a:ln/>
        </p:spPr>
        <p:txBody>
          <a:bodyPr wrap="square" lIns="0" tIns="0" rIns="0" bIns="0" rtlCol="0" anchor="t"/>
          <a:lstStyle/>
          <a:p>
            <a:pPr marL="0" indent="0" algn="l">
              <a:lnSpc>
                <a:spcPts val="2950"/>
              </a:lnSpc>
              <a:buNone/>
            </a:pPr>
            <a:r>
              <a:rPr lang="en-US" sz="1850" dirty="0">
                <a:solidFill>
                  <a:srgbClr val="DAD8E9"/>
                </a:solidFill>
                <a:latin typeface="Mukta Light" pitchFamily="34" charset="0"/>
                <a:ea typeface="Mukta Light" pitchFamily="34" charset="-122"/>
                <a:cs typeface="Mukta Light" pitchFamily="34" charset="-120"/>
              </a:rPr>
              <a:t>They have the limitations of current women's safety technologies and their dependence on manual activation.</a:t>
            </a:r>
            <a:endParaRPr lang="en-US" sz="1850" dirty="0"/>
          </a:p>
        </p:txBody>
      </p:sp>
      <p:sp>
        <p:nvSpPr>
          <p:cNvPr id="11" name="Shape 7"/>
          <p:cNvSpPr/>
          <p:nvPr/>
        </p:nvSpPr>
        <p:spPr>
          <a:xfrm>
            <a:off x="6898541" y="4286726"/>
            <a:ext cx="824389" cy="30480"/>
          </a:xfrm>
          <a:prstGeom prst="roundRect">
            <a:avLst>
              <a:gd name="adj" fmla="val 324573"/>
            </a:avLst>
          </a:prstGeom>
          <a:solidFill>
            <a:srgbClr val="6D4562"/>
          </a:solidFill>
          <a:ln/>
        </p:spPr>
      </p:sp>
      <p:sp>
        <p:nvSpPr>
          <p:cNvPr id="12" name="Shape 8"/>
          <p:cNvSpPr/>
          <p:nvPr/>
        </p:nvSpPr>
        <p:spPr>
          <a:xfrm>
            <a:off x="6399074" y="4037052"/>
            <a:ext cx="529947" cy="529947"/>
          </a:xfrm>
          <a:prstGeom prst="roundRect">
            <a:avLst>
              <a:gd name="adj" fmla="val 18668"/>
            </a:avLst>
          </a:prstGeom>
          <a:solidFill>
            <a:srgbClr val="542C49"/>
          </a:solidFill>
          <a:ln w="7620">
            <a:solidFill>
              <a:srgbClr val="6D4562"/>
            </a:solidFill>
            <a:prstDash val="solid"/>
          </a:ln>
        </p:spPr>
      </p:sp>
      <p:sp>
        <p:nvSpPr>
          <p:cNvPr id="13" name="Text 9"/>
          <p:cNvSpPr/>
          <p:nvPr/>
        </p:nvSpPr>
        <p:spPr>
          <a:xfrm>
            <a:off x="6572190" y="4144923"/>
            <a:ext cx="183713" cy="314087"/>
          </a:xfrm>
          <a:prstGeom prst="rect">
            <a:avLst/>
          </a:prstGeom>
          <a:noFill/>
          <a:ln/>
        </p:spPr>
        <p:txBody>
          <a:bodyPr wrap="none" lIns="0" tIns="0" rIns="0" bIns="0" rtlCol="0" anchor="t"/>
          <a:lstStyle/>
          <a:p>
            <a:pPr marL="0" indent="0" algn="ctr">
              <a:lnSpc>
                <a:spcPts val="2450"/>
              </a:lnSpc>
              <a:buNone/>
            </a:pPr>
            <a:r>
              <a:rPr lang="en-US" sz="2450" dirty="0">
                <a:solidFill>
                  <a:srgbClr val="DAD8E9"/>
                </a:solidFill>
                <a:latin typeface="Prompt Medium" pitchFamily="34" charset="0"/>
                <a:ea typeface="Prompt Medium" pitchFamily="34" charset="-122"/>
                <a:cs typeface="Prompt Medium" pitchFamily="34" charset="-120"/>
              </a:rPr>
              <a:t>2</a:t>
            </a:r>
            <a:endParaRPr lang="en-US" sz="2450" dirty="0"/>
          </a:p>
        </p:txBody>
      </p:sp>
      <p:sp>
        <p:nvSpPr>
          <p:cNvPr id="14" name="Text 10"/>
          <p:cNvSpPr/>
          <p:nvPr/>
        </p:nvSpPr>
        <p:spPr>
          <a:xfrm>
            <a:off x="7959447" y="4007644"/>
            <a:ext cx="2617113" cy="327065"/>
          </a:xfrm>
          <a:prstGeom prst="rect">
            <a:avLst/>
          </a:prstGeom>
          <a:noFill/>
          <a:ln/>
        </p:spPr>
        <p:txBody>
          <a:bodyPr wrap="none" lIns="0" tIns="0" rIns="0" bIns="0" rtlCol="0" anchor="t"/>
          <a:lstStyle/>
          <a:p>
            <a:pPr marL="0" indent="0" algn="l">
              <a:lnSpc>
                <a:spcPts val="2550"/>
              </a:lnSpc>
              <a:buNone/>
            </a:pPr>
            <a:r>
              <a:rPr lang="en-US" sz="2050" dirty="0">
                <a:solidFill>
                  <a:srgbClr val="DAD8E9"/>
                </a:solidFill>
                <a:latin typeface="Prompt Medium" pitchFamily="34" charset="0"/>
                <a:ea typeface="Prompt Medium" pitchFamily="34" charset="-122"/>
                <a:cs typeface="Prompt Medium" pitchFamily="34" charset="-120"/>
              </a:rPr>
              <a:t>IoT Applications</a:t>
            </a:r>
            <a:endParaRPr lang="en-US" sz="2050" dirty="0"/>
          </a:p>
        </p:txBody>
      </p:sp>
      <p:sp>
        <p:nvSpPr>
          <p:cNvPr id="15" name="Text 11"/>
          <p:cNvSpPr/>
          <p:nvPr/>
        </p:nvSpPr>
        <p:spPr>
          <a:xfrm>
            <a:off x="7959447" y="4476036"/>
            <a:ext cx="5846564" cy="753428"/>
          </a:xfrm>
          <a:prstGeom prst="rect">
            <a:avLst/>
          </a:prstGeom>
          <a:noFill/>
          <a:ln/>
        </p:spPr>
        <p:txBody>
          <a:bodyPr wrap="square" lIns="0" tIns="0" rIns="0" bIns="0" rtlCol="0" anchor="t"/>
          <a:lstStyle/>
          <a:p>
            <a:pPr marL="0" indent="0" algn="l">
              <a:lnSpc>
                <a:spcPts val="2950"/>
              </a:lnSpc>
              <a:buNone/>
            </a:pPr>
            <a:r>
              <a:rPr lang="en-US" sz="1850" dirty="0">
                <a:solidFill>
                  <a:srgbClr val="DAD8E9"/>
                </a:solidFill>
                <a:latin typeface="Mukta Light" pitchFamily="34" charset="0"/>
                <a:ea typeface="Mukta Light" pitchFamily="34" charset="-122"/>
                <a:cs typeface="Mukta Light" pitchFamily="34" charset="-120"/>
              </a:rPr>
              <a:t>IoT sensors and automation can applied in other domains to improve response times.</a:t>
            </a:r>
            <a:endParaRPr lang="en-US" sz="1850" dirty="0"/>
          </a:p>
        </p:txBody>
      </p:sp>
      <p:sp>
        <p:nvSpPr>
          <p:cNvPr id="16" name="Shape 12"/>
          <p:cNvSpPr/>
          <p:nvPr/>
        </p:nvSpPr>
        <p:spPr>
          <a:xfrm>
            <a:off x="6898541" y="6215062"/>
            <a:ext cx="824389" cy="30480"/>
          </a:xfrm>
          <a:prstGeom prst="roundRect">
            <a:avLst>
              <a:gd name="adj" fmla="val 324573"/>
            </a:avLst>
          </a:prstGeom>
          <a:solidFill>
            <a:srgbClr val="6D4562"/>
          </a:solidFill>
          <a:ln/>
        </p:spPr>
      </p:sp>
      <p:sp>
        <p:nvSpPr>
          <p:cNvPr id="17" name="Shape 13"/>
          <p:cNvSpPr/>
          <p:nvPr/>
        </p:nvSpPr>
        <p:spPr>
          <a:xfrm>
            <a:off x="6399074" y="5965388"/>
            <a:ext cx="529947" cy="529947"/>
          </a:xfrm>
          <a:prstGeom prst="roundRect">
            <a:avLst>
              <a:gd name="adj" fmla="val 18668"/>
            </a:avLst>
          </a:prstGeom>
          <a:solidFill>
            <a:srgbClr val="542C49"/>
          </a:solidFill>
          <a:ln w="7620">
            <a:solidFill>
              <a:srgbClr val="6D4562"/>
            </a:solidFill>
            <a:prstDash val="solid"/>
          </a:ln>
        </p:spPr>
      </p:sp>
      <p:sp>
        <p:nvSpPr>
          <p:cNvPr id="18" name="Text 14"/>
          <p:cNvSpPr/>
          <p:nvPr/>
        </p:nvSpPr>
        <p:spPr>
          <a:xfrm>
            <a:off x="6572905" y="6073259"/>
            <a:ext cx="182166" cy="314087"/>
          </a:xfrm>
          <a:prstGeom prst="rect">
            <a:avLst/>
          </a:prstGeom>
          <a:noFill/>
          <a:ln/>
        </p:spPr>
        <p:txBody>
          <a:bodyPr wrap="none" lIns="0" tIns="0" rIns="0" bIns="0" rtlCol="0" anchor="t"/>
          <a:lstStyle/>
          <a:p>
            <a:pPr marL="0" indent="0" algn="ctr">
              <a:lnSpc>
                <a:spcPts val="2450"/>
              </a:lnSpc>
              <a:buNone/>
            </a:pPr>
            <a:r>
              <a:rPr lang="en-US" sz="2450" dirty="0">
                <a:solidFill>
                  <a:srgbClr val="DAD8E9"/>
                </a:solidFill>
                <a:latin typeface="Prompt Medium" pitchFamily="34" charset="0"/>
                <a:ea typeface="Prompt Medium" pitchFamily="34" charset="-122"/>
                <a:cs typeface="Prompt Medium" pitchFamily="34" charset="-120"/>
              </a:rPr>
              <a:t>3</a:t>
            </a:r>
            <a:endParaRPr lang="en-US" sz="2450" dirty="0"/>
          </a:p>
        </p:txBody>
      </p:sp>
      <p:sp>
        <p:nvSpPr>
          <p:cNvPr id="19" name="Text 15"/>
          <p:cNvSpPr/>
          <p:nvPr/>
        </p:nvSpPr>
        <p:spPr>
          <a:xfrm>
            <a:off x="7959447" y="5935980"/>
            <a:ext cx="3791426" cy="327065"/>
          </a:xfrm>
          <a:prstGeom prst="rect">
            <a:avLst/>
          </a:prstGeom>
          <a:noFill/>
          <a:ln/>
        </p:spPr>
        <p:txBody>
          <a:bodyPr wrap="none" lIns="0" tIns="0" rIns="0" bIns="0" rtlCol="0" anchor="t"/>
          <a:lstStyle/>
          <a:p>
            <a:pPr marL="0" indent="0" algn="l">
              <a:lnSpc>
                <a:spcPts val="2550"/>
              </a:lnSpc>
              <a:buNone/>
            </a:pPr>
            <a:r>
              <a:rPr lang="en-US" sz="2050" dirty="0">
                <a:solidFill>
                  <a:srgbClr val="DAD8E9"/>
                </a:solidFill>
                <a:latin typeface="Prompt Medium" pitchFamily="34" charset="0"/>
                <a:ea typeface="Prompt Medium" pitchFamily="34" charset="-122"/>
                <a:cs typeface="Prompt Medium" pitchFamily="34" charset="-120"/>
              </a:rPr>
              <a:t>Machine Learning Techniques</a:t>
            </a:r>
            <a:endParaRPr lang="en-US" sz="2050" dirty="0"/>
          </a:p>
        </p:txBody>
      </p:sp>
      <p:sp>
        <p:nvSpPr>
          <p:cNvPr id="20" name="Text 16"/>
          <p:cNvSpPr/>
          <p:nvPr/>
        </p:nvSpPr>
        <p:spPr>
          <a:xfrm>
            <a:off x="7959447" y="6404372"/>
            <a:ext cx="5846564" cy="753428"/>
          </a:xfrm>
          <a:prstGeom prst="rect">
            <a:avLst/>
          </a:prstGeom>
          <a:noFill/>
          <a:ln/>
        </p:spPr>
        <p:txBody>
          <a:bodyPr wrap="square" lIns="0" tIns="0" rIns="0" bIns="0" rtlCol="0" anchor="t"/>
          <a:lstStyle/>
          <a:p>
            <a:pPr marL="0" indent="0" algn="l">
              <a:lnSpc>
                <a:spcPts val="2950"/>
              </a:lnSpc>
              <a:buNone/>
            </a:pPr>
            <a:r>
              <a:rPr lang="en-US" sz="1850" dirty="0">
                <a:solidFill>
                  <a:srgbClr val="DAD8E9"/>
                </a:solidFill>
                <a:latin typeface="Mukta Light" pitchFamily="34" charset="0"/>
                <a:ea typeface="Mukta Light" pitchFamily="34" charset="-122"/>
                <a:cs typeface="Mukta Light" pitchFamily="34" charset="-120"/>
              </a:rPr>
              <a:t>Investigate advanced algorithms for real-time threat detection and classification using sensor data.</a:t>
            </a:r>
            <a:endParaRPr lang="en-US" sz="1850" dirty="0"/>
          </a:p>
        </p:txBody>
      </p:sp>
      <p:sp>
        <p:nvSpPr>
          <p:cNvPr id="21" name="Rectangle 20">
            <a:extLst>
              <a:ext uri="{FF2B5EF4-FFF2-40B4-BE49-F238E27FC236}">
                <a16:creationId xmlns:a16="http://schemas.microsoft.com/office/drawing/2014/main" id="{FE936609-1AB8-2D7A-337A-A2E626AFFC45}"/>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EBD6A7D-1E98-5220-026D-DA1E690AAC18}"/>
              </a:ext>
            </a:extLst>
          </p:cNvPr>
          <p:cNvSpPr txBox="1"/>
          <p:nvPr/>
        </p:nvSpPr>
        <p:spPr>
          <a:xfrm>
            <a:off x="694481" y="2358390"/>
            <a:ext cx="4910684" cy="2308324"/>
          </a:xfrm>
          <a:prstGeom prst="rect">
            <a:avLst/>
          </a:prstGeom>
          <a:noFill/>
        </p:spPr>
        <p:txBody>
          <a:bodyPr wrap="square" rtlCol="0">
            <a:spAutoFit/>
          </a:bodyPr>
          <a:lstStyle/>
          <a:p>
            <a:r>
              <a:rPr lang="en-US" dirty="0">
                <a:solidFill>
                  <a:schemeClr val="bg1"/>
                </a:solidFill>
              </a:rPr>
              <a:t>[1] </a:t>
            </a:r>
            <a:r>
              <a:rPr lang="en-IN" dirty="0">
                <a:solidFill>
                  <a:schemeClr val="bg1"/>
                </a:solidFill>
              </a:rPr>
              <a:t>1Muhammad Shoaib Farooq, 1Ayesha </a:t>
            </a:r>
            <a:r>
              <a:rPr lang="en-IN" dirty="0" err="1">
                <a:solidFill>
                  <a:schemeClr val="bg1"/>
                </a:solidFill>
              </a:rPr>
              <a:t>Masooma</a:t>
            </a:r>
            <a:r>
              <a:rPr lang="en-US" dirty="0">
                <a:solidFill>
                  <a:schemeClr val="bg1"/>
                </a:solidFill>
              </a:rPr>
              <a:t>, “Role of </a:t>
            </a:r>
            <a:r>
              <a:rPr lang="en-US" dirty="0" err="1">
                <a:solidFill>
                  <a:schemeClr val="bg1"/>
                </a:solidFill>
              </a:rPr>
              <a:t>Iot</a:t>
            </a:r>
            <a:r>
              <a:rPr lang="en-US" dirty="0">
                <a:solidFill>
                  <a:schemeClr val="bg1"/>
                </a:solidFill>
              </a:rPr>
              <a:t> in </a:t>
            </a:r>
            <a:r>
              <a:rPr lang="en-US" dirty="0" err="1">
                <a:solidFill>
                  <a:schemeClr val="bg1"/>
                </a:solidFill>
              </a:rPr>
              <a:t>Womens</a:t>
            </a:r>
            <a:r>
              <a:rPr lang="en-US" dirty="0">
                <a:solidFill>
                  <a:schemeClr val="bg1"/>
                </a:solidFill>
              </a:rPr>
              <a:t> safety,", 2023. </a:t>
            </a:r>
          </a:p>
          <a:p>
            <a:endParaRPr lang="en-IN" dirty="0">
              <a:solidFill>
                <a:schemeClr val="bg1"/>
              </a:solidFill>
            </a:endParaRPr>
          </a:p>
          <a:p>
            <a:r>
              <a:rPr lang="en-IN" dirty="0">
                <a:solidFill>
                  <a:schemeClr val="bg1"/>
                </a:solidFill>
              </a:rPr>
              <a:t>[2]</a:t>
            </a:r>
            <a:r>
              <a:rPr lang="en-US" dirty="0">
                <a:solidFill>
                  <a:schemeClr val="bg1"/>
                </a:solidFill>
              </a:rPr>
              <a:t> Lauren F. Cardoso, </a:t>
            </a:r>
            <a:r>
              <a:rPr lang="en-US" dirty="0" err="1">
                <a:solidFill>
                  <a:schemeClr val="bg1"/>
                </a:solidFill>
              </a:rPr>
              <a:t>SaraLanders</a:t>
            </a:r>
            <a:r>
              <a:rPr lang="en-US" dirty="0">
                <a:solidFill>
                  <a:schemeClr val="bg1"/>
                </a:solidFill>
              </a:rPr>
              <a:t>, "Recent and emerging technologies: Implications for women's safety," Technology in Society, 2019. </a:t>
            </a:r>
          </a:p>
          <a:p>
            <a:endParaRPr lang="en-US" dirty="0">
              <a:solidFill>
                <a:schemeClr val="bg1"/>
              </a:solidFill>
            </a:endParaRPr>
          </a:p>
          <a:p>
            <a:endParaRPr lang="en-IN" dirty="0">
              <a:solidFill>
                <a:schemeClr val="bg1"/>
              </a:solidFill>
            </a:endParaRPr>
          </a:p>
        </p:txBody>
      </p:sp>
      <p:sp>
        <p:nvSpPr>
          <p:cNvPr id="22" name="TextBox 21">
            <a:extLst>
              <a:ext uri="{FF2B5EF4-FFF2-40B4-BE49-F238E27FC236}">
                <a16:creationId xmlns:a16="http://schemas.microsoft.com/office/drawing/2014/main" id="{73C48FCA-234D-36B1-9A27-12253B5070CF}"/>
              </a:ext>
            </a:extLst>
          </p:cNvPr>
          <p:cNvSpPr txBox="1"/>
          <p:nvPr/>
        </p:nvSpPr>
        <p:spPr>
          <a:xfrm>
            <a:off x="6570431" y="1252403"/>
            <a:ext cx="1126847" cy="584775"/>
          </a:xfrm>
          <a:prstGeom prst="rect">
            <a:avLst/>
          </a:prstGeom>
          <a:noFill/>
        </p:spPr>
        <p:txBody>
          <a:bodyPr wrap="none" rtlCol="0">
            <a:spAutoFit/>
          </a:bodyPr>
          <a:lstStyle/>
          <a:p>
            <a:r>
              <a:rPr lang="en-IN" sz="3200" dirty="0">
                <a:solidFill>
                  <a:schemeClr val="bg1"/>
                </a:solidFill>
              </a:rPr>
              <a:t>Gaps: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3743E1-7C21-EFEC-3A9B-BF68F4F26A97}"/>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C34EBDE-547D-5FFF-A5BF-4EDD5F70BD64}"/>
              </a:ext>
            </a:extLst>
          </p:cNvPr>
          <p:cNvSpPr txBox="1"/>
          <p:nvPr/>
        </p:nvSpPr>
        <p:spPr>
          <a:xfrm>
            <a:off x="211238" y="336641"/>
            <a:ext cx="7320986" cy="819455"/>
          </a:xfrm>
          <a:prstGeom prst="rect">
            <a:avLst/>
          </a:prstGeom>
          <a:noFill/>
        </p:spPr>
        <p:txBody>
          <a:bodyPr wrap="square">
            <a:spAutoFit/>
          </a:bodyPr>
          <a:lstStyle/>
          <a:p>
            <a:pPr marL="0" indent="0">
              <a:lnSpc>
                <a:spcPts val="5350"/>
              </a:lnSpc>
              <a:buNone/>
            </a:pPr>
            <a:r>
              <a:rPr lang="en-US" sz="5400" dirty="0">
                <a:solidFill>
                  <a:srgbClr val="C6BFEE"/>
                </a:solidFill>
                <a:latin typeface="Prompt Medium" pitchFamily="34" charset="0"/>
                <a:ea typeface="Prompt Medium" pitchFamily="34" charset="-122"/>
                <a:cs typeface="Prompt Medium" pitchFamily="34" charset="-120"/>
              </a:rPr>
              <a:t>Design or Modelling</a:t>
            </a:r>
            <a:endParaRPr lang="en-US" sz="5400" dirty="0"/>
          </a:p>
        </p:txBody>
      </p:sp>
      <p:pic>
        <p:nvPicPr>
          <p:cNvPr id="5" name="Picture 4">
            <a:extLst>
              <a:ext uri="{FF2B5EF4-FFF2-40B4-BE49-F238E27FC236}">
                <a16:creationId xmlns:a16="http://schemas.microsoft.com/office/drawing/2014/main" id="{BB79683B-B1EE-C6CD-0282-31184C8BD148}"/>
              </a:ext>
            </a:extLst>
          </p:cNvPr>
          <p:cNvPicPr>
            <a:picLocks noChangeAspect="1"/>
          </p:cNvPicPr>
          <p:nvPr/>
        </p:nvPicPr>
        <p:blipFill>
          <a:blip r:embed="rId2"/>
          <a:stretch>
            <a:fillRect/>
          </a:stretch>
        </p:blipFill>
        <p:spPr>
          <a:xfrm>
            <a:off x="4090452" y="1040592"/>
            <a:ext cx="7668695" cy="7135221"/>
          </a:xfrm>
          <a:prstGeom prst="rect">
            <a:avLst/>
          </a:prstGeom>
        </p:spPr>
      </p:pic>
    </p:spTree>
    <p:extLst>
      <p:ext uri="{BB962C8B-B14F-4D97-AF65-F5344CB8AC3E}">
        <p14:creationId xmlns:p14="http://schemas.microsoft.com/office/powerpoint/2010/main" val="88099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290B0-C873-B35A-0560-4EFEF3F7A31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FA6FD1D-9129-B46A-13CA-D1C8980D70CB}"/>
              </a:ext>
            </a:extLst>
          </p:cNvPr>
          <p:cNvSpPr/>
          <p:nvPr/>
        </p:nvSpPr>
        <p:spPr>
          <a:xfrm>
            <a:off x="282440" y="363078"/>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Preparation of the Problem</a:t>
            </a:r>
            <a:endParaRPr lang="en-US" sz="4300" dirty="0"/>
          </a:p>
        </p:txBody>
      </p:sp>
      <p:sp>
        <p:nvSpPr>
          <p:cNvPr id="3" name="Text 1">
            <a:extLst>
              <a:ext uri="{FF2B5EF4-FFF2-40B4-BE49-F238E27FC236}">
                <a16:creationId xmlns:a16="http://schemas.microsoft.com/office/drawing/2014/main" id="{7013988A-B2F0-2C24-95C0-B9F57ED1FA1C}"/>
              </a:ext>
            </a:extLst>
          </p:cNvPr>
          <p:cNvSpPr/>
          <p:nvPr/>
        </p:nvSpPr>
        <p:spPr>
          <a:xfrm>
            <a:off x="864037" y="3767733"/>
            <a:ext cx="3851791"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4" name="Text 2">
            <a:extLst>
              <a:ext uri="{FF2B5EF4-FFF2-40B4-BE49-F238E27FC236}">
                <a16:creationId xmlns:a16="http://schemas.microsoft.com/office/drawing/2014/main" id="{4B56F36C-311B-2BD0-51F7-BECBA45D6129}"/>
              </a:ext>
            </a:extLst>
          </p:cNvPr>
          <p:cNvSpPr/>
          <p:nvPr/>
        </p:nvSpPr>
        <p:spPr>
          <a:xfrm>
            <a:off x="466995" y="6053902"/>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5" name="Text 3">
            <a:extLst>
              <a:ext uri="{FF2B5EF4-FFF2-40B4-BE49-F238E27FC236}">
                <a16:creationId xmlns:a16="http://schemas.microsoft.com/office/drawing/2014/main" id="{F1062FBF-7FD9-6AE4-ABD4-756D75F9A793}"/>
              </a:ext>
            </a:extLst>
          </p:cNvPr>
          <p:cNvSpPr/>
          <p:nvPr/>
        </p:nvSpPr>
        <p:spPr>
          <a:xfrm>
            <a:off x="5372695" y="3767733"/>
            <a:ext cx="359616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4">
            <a:extLst>
              <a:ext uri="{FF2B5EF4-FFF2-40B4-BE49-F238E27FC236}">
                <a16:creationId xmlns:a16="http://schemas.microsoft.com/office/drawing/2014/main" id="{29BE5939-F30F-556B-F60F-3DEABC47B0D9}"/>
              </a:ext>
            </a:extLst>
          </p:cNvPr>
          <p:cNvSpPr/>
          <p:nvPr/>
        </p:nvSpPr>
        <p:spPr>
          <a:xfrm>
            <a:off x="5372695"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7" name="Text 5">
            <a:extLst>
              <a:ext uri="{FF2B5EF4-FFF2-40B4-BE49-F238E27FC236}">
                <a16:creationId xmlns:a16="http://schemas.microsoft.com/office/drawing/2014/main" id="{58F31348-995E-2113-DC6D-81994BDFCA0A}"/>
              </a:ext>
            </a:extLst>
          </p:cNvPr>
          <p:cNvSpPr/>
          <p:nvPr/>
        </p:nvSpPr>
        <p:spPr>
          <a:xfrm>
            <a:off x="9881354" y="3767733"/>
            <a:ext cx="370534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8" name="Text 6">
            <a:extLst>
              <a:ext uri="{FF2B5EF4-FFF2-40B4-BE49-F238E27FC236}">
                <a16:creationId xmlns:a16="http://schemas.microsoft.com/office/drawing/2014/main" id="{C6DAA807-EE0E-F692-2C0B-A3B462231E87}"/>
              </a:ext>
            </a:extLst>
          </p:cNvPr>
          <p:cNvSpPr/>
          <p:nvPr/>
        </p:nvSpPr>
        <p:spPr>
          <a:xfrm>
            <a:off x="9881354"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9" name="Rectangle 8">
            <a:extLst>
              <a:ext uri="{FF2B5EF4-FFF2-40B4-BE49-F238E27FC236}">
                <a16:creationId xmlns:a16="http://schemas.microsoft.com/office/drawing/2014/main" id="{8FEC4EB4-B38D-E4DA-6578-2290827FAF5A}"/>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2">
            <a:extLst>
              <a:ext uri="{FF2B5EF4-FFF2-40B4-BE49-F238E27FC236}">
                <a16:creationId xmlns:a16="http://schemas.microsoft.com/office/drawing/2014/main" id="{18A9305C-8C31-A44E-536F-FFC8AE113BEC}"/>
              </a:ext>
            </a:extLst>
          </p:cNvPr>
          <p:cNvSpPr>
            <a:spLocks noChangeArrowheads="1"/>
          </p:cNvSpPr>
          <p:nvPr/>
        </p:nvSpPr>
        <p:spPr bwMode="auto">
          <a:xfrm>
            <a:off x="125628" y="941130"/>
            <a:ext cx="14090297"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Women’s safety is a critical issue, with many cities lacking real-time monitoring systems to assess safety conditions.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IoT is not limited to physical sensors; it also includes digital data sources like social media, which can act as virtual safety indicators.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Social media platforms, especially Twitter, are often used to report safety concerns, incidents, and experiences in different cities.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proposed solution is a </a:t>
            </a:r>
            <a:r>
              <a:rPr kumimoji="0" lang="en-US" altLang="en-US" sz="2800" b="1" i="0" u="none" strike="noStrike" cap="none" normalizeH="0" baseline="0" dirty="0">
                <a:ln>
                  <a:noFill/>
                </a:ln>
                <a:solidFill>
                  <a:schemeClr val="bg1"/>
                </a:solidFill>
                <a:effectLst/>
                <a:latin typeface="Arial" panose="020B0604020202020204" pitchFamily="34" charset="0"/>
              </a:rPr>
              <a:t>web portal</a:t>
            </a:r>
            <a:r>
              <a:rPr kumimoji="0" lang="en-US" altLang="en-US" sz="2800" b="0" i="0" u="none" strike="noStrike" cap="none" normalizeH="0" baseline="0" dirty="0">
                <a:ln>
                  <a:noFill/>
                </a:ln>
                <a:solidFill>
                  <a:schemeClr val="bg1"/>
                </a:solidFill>
                <a:effectLst/>
                <a:latin typeface="Arial" panose="020B0604020202020204" pitchFamily="34" charset="0"/>
              </a:rPr>
              <a:t> that both collects user-made tweets related to women’s safety, and also analysis of CCTV footage across the city and , classifies them using </a:t>
            </a:r>
            <a:r>
              <a:rPr kumimoji="0" lang="en-US" altLang="en-US" sz="2800" b="1" i="0" u="none" strike="noStrike" cap="none" normalizeH="0" baseline="0" dirty="0">
                <a:ln>
                  <a:noFill/>
                </a:ln>
                <a:solidFill>
                  <a:schemeClr val="bg1"/>
                </a:solidFill>
                <a:effectLst/>
                <a:latin typeface="Arial" panose="020B0604020202020204" pitchFamily="34" charset="0"/>
              </a:rPr>
              <a:t>sentiment analysis</a:t>
            </a:r>
            <a:r>
              <a:rPr kumimoji="0" lang="en-US" altLang="en-US" sz="2800" b="0" i="0" u="none" strike="noStrike" cap="none" normalizeH="0" baseline="0" dirty="0">
                <a:ln>
                  <a:noFill/>
                </a:ln>
                <a:solidFill>
                  <a:schemeClr val="bg1"/>
                </a:solidFill>
                <a:effectLst/>
                <a:latin typeface="Arial" panose="020B0604020202020204" pitchFamily="34" charset="0"/>
              </a:rPr>
              <a:t>, and presents safety statistics for different locations.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This system allows authorities, organizations, and individuals to access real-time data and make informed decisions regarding safety. </a:t>
            </a:r>
          </a:p>
        </p:txBody>
      </p:sp>
    </p:spTree>
    <p:extLst>
      <p:ext uri="{BB962C8B-B14F-4D97-AF65-F5344CB8AC3E}">
        <p14:creationId xmlns:p14="http://schemas.microsoft.com/office/powerpoint/2010/main" val="244984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74BC6-FF2C-9CBE-AB5F-10658CDAB15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853F1FE-8ABA-6AA6-CF00-A690C2ECD1BD}"/>
              </a:ext>
            </a:extLst>
          </p:cNvPr>
          <p:cNvSpPr/>
          <p:nvPr/>
        </p:nvSpPr>
        <p:spPr>
          <a:xfrm>
            <a:off x="125628" y="363078"/>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Implementation</a:t>
            </a:r>
            <a:endParaRPr lang="en-US" sz="4300" dirty="0"/>
          </a:p>
        </p:txBody>
      </p:sp>
      <p:sp>
        <p:nvSpPr>
          <p:cNvPr id="3" name="Text 1">
            <a:extLst>
              <a:ext uri="{FF2B5EF4-FFF2-40B4-BE49-F238E27FC236}">
                <a16:creationId xmlns:a16="http://schemas.microsoft.com/office/drawing/2014/main" id="{7AD66677-7A4F-4298-EF08-211963AA59DB}"/>
              </a:ext>
            </a:extLst>
          </p:cNvPr>
          <p:cNvSpPr/>
          <p:nvPr/>
        </p:nvSpPr>
        <p:spPr>
          <a:xfrm>
            <a:off x="864037" y="3767733"/>
            <a:ext cx="3851791"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4" name="Text 2">
            <a:extLst>
              <a:ext uri="{FF2B5EF4-FFF2-40B4-BE49-F238E27FC236}">
                <a16:creationId xmlns:a16="http://schemas.microsoft.com/office/drawing/2014/main" id="{6CB01BDA-A307-8B31-4FBF-AC420AFA9631}"/>
              </a:ext>
            </a:extLst>
          </p:cNvPr>
          <p:cNvSpPr/>
          <p:nvPr/>
        </p:nvSpPr>
        <p:spPr>
          <a:xfrm>
            <a:off x="466995" y="6053902"/>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5" name="Text 3">
            <a:extLst>
              <a:ext uri="{FF2B5EF4-FFF2-40B4-BE49-F238E27FC236}">
                <a16:creationId xmlns:a16="http://schemas.microsoft.com/office/drawing/2014/main" id="{A8436CD8-231D-4137-778F-87C3A1845B1A}"/>
              </a:ext>
            </a:extLst>
          </p:cNvPr>
          <p:cNvSpPr/>
          <p:nvPr/>
        </p:nvSpPr>
        <p:spPr>
          <a:xfrm>
            <a:off x="5372695" y="3767733"/>
            <a:ext cx="359616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4">
            <a:extLst>
              <a:ext uri="{FF2B5EF4-FFF2-40B4-BE49-F238E27FC236}">
                <a16:creationId xmlns:a16="http://schemas.microsoft.com/office/drawing/2014/main" id="{1AA31745-68FA-2484-2151-A88457342561}"/>
              </a:ext>
            </a:extLst>
          </p:cNvPr>
          <p:cNvSpPr/>
          <p:nvPr/>
        </p:nvSpPr>
        <p:spPr>
          <a:xfrm>
            <a:off x="5372695"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7" name="Text 5">
            <a:extLst>
              <a:ext uri="{FF2B5EF4-FFF2-40B4-BE49-F238E27FC236}">
                <a16:creationId xmlns:a16="http://schemas.microsoft.com/office/drawing/2014/main" id="{D5A9B0A5-20B2-3A1B-2FE7-5758B22CF5A3}"/>
              </a:ext>
            </a:extLst>
          </p:cNvPr>
          <p:cNvSpPr/>
          <p:nvPr/>
        </p:nvSpPr>
        <p:spPr>
          <a:xfrm>
            <a:off x="9881354" y="3767733"/>
            <a:ext cx="370534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8" name="Text 6">
            <a:extLst>
              <a:ext uri="{FF2B5EF4-FFF2-40B4-BE49-F238E27FC236}">
                <a16:creationId xmlns:a16="http://schemas.microsoft.com/office/drawing/2014/main" id="{BD723873-A258-48DB-F93B-FB798821F53C}"/>
              </a:ext>
            </a:extLst>
          </p:cNvPr>
          <p:cNvSpPr/>
          <p:nvPr/>
        </p:nvSpPr>
        <p:spPr>
          <a:xfrm>
            <a:off x="9881354"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9" name="Rectangle 8">
            <a:extLst>
              <a:ext uri="{FF2B5EF4-FFF2-40B4-BE49-F238E27FC236}">
                <a16:creationId xmlns:a16="http://schemas.microsoft.com/office/drawing/2014/main" id="{D129338E-705E-9771-F21E-91F656403E96}"/>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2">
            <a:extLst>
              <a:ext uri="{FF2B5EF4-FFF2-40B4-BE49-F238E27FC236}">
                <a16:creationId xmlns:a16="http://schemas.microsoft.com/office/drawing/2014/main" id="{284C39FE-34EE-60E0-B669-285E937A4F86}"/>
              </a:ext>
            </a:extLst>
          </p:cNvPr>
          <p:cNvSpPr>
            <a:spLocks noChangeArrowheads="1"/>
          </p:cNvSpPr>
          <p:nvPr/>
        </p:nvSpPr>
        <p:spPr bwMode="auto">
          <a:xfrm>
            <a:off x="125628" y="941131"/>
            <a:ext cx="14090297" cy="683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web portal fetches tweets related to women’s safety using the Twitter API and processes them using Natural Language Processing (NLP).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Sentiment analysis categorizes tweets into positive (safe) and negative (unsafe) based on their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dashboard is created where users can upload safety-related tweets manually, and an admin panel allows authorities to view and compare safety trends across cities.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system is built using Python (Flask/Django) for backend, NLP libraries (</a:t>
            </a:r>
            <a:r>
              <a:rPr kumimoji="0" lang="en-US" altLang="en-US" sz="2800" b="0" i="0" u="none" strike="noStrike" cap="none" normalizeH="0" baseline="0" dirty="0" err="1">
                <a:ln>
                  <a:noFill/>
                </a:ln>
                <a:solidFill>
                  <a:schemeClr val="bg1"/>
                </a:solidFill>
                <a:effectLst/>
                <a:latin typeface="Arial" panose="020B0604020202020204" pitchFamily="34" charset="0"/>
              </a:rPr>
              <a:t>TextBlob</a:t>
            </a:r>
            <a:r>
              <a:rPr kumimoji="0" lang="en-US" altLang="en-US" sz="2800" b="0" i="0" u="none" strike="noStrike" cap="none" normalizeH="0" baseline="0" dirty="0">
                <a:ln>
                  <a:noFill/>
                </a:ln>
                <a:solidFill>
                  <a:schemeClr val="bg1"/>
                </a:solidFill>
                <a:effectLst/>
                <a:latin typeface="Arial" panose="020B0604020202020204" pitchFamily="34" charset="0"/>
              </a:rPr>
              <a:t>/VADER) for sentiment analysis, and HTML/CSS, JavaScript for frontend development.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database (MySQL/MongoDB) stores classified tweets and city-wise safety statistics for easy retrieval and historical analysis.</a:t>
            </a:r>
          </a:p>
        </p:txBody>
      </p:sp>
    </p:spTree>
    <p:extLst>
      <p:ext uri="{BB962C8B-B14F-4D97-AF65-F5344CB8AC3E}">
        <p14:creationId xmlns:p14="http://schemas.microsoft.com/office/powerpoint/2010/main" val="399950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8FDFE-31B1-0F38-86D3-4E9439E50C7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66621C9-D862-9B80-029D-1A4515B8DE57}"/>
              </a:ext>
            </a:extLst>
          </p:cNvPr>
          <p:cNvSpPr/>
          <p:nvPr/>
        </p:nvSpPr>
        <p:spPr>
          <a:xfrm>
            <a:off x="125628" y="363078"/>
            <a:ext cx="5486400" cy="685800"/>
          </a:xfrm>
          <a:prstGeom prst="rect">
            <a:avLst/>
          </a:prstGeom>
          <a:noFill/>
          <a:ln/>
        </p:spPr>
        <p:txBody>
          <a:bodyPr wrap="none" lIns="0" tIns="0" rIns="0" bIns="0" rtlCol="0" anchor="t"/>
          <a:lstStyle/>
          <a:p>
            <a:pPr marL="0" indent="0">
              <a:lnSpc>
                <a:spcPts val="5400"/>
              </a:lnSpc>
              <a:buNone/>
            </a:pPr>
            <a:r>
              <a:rPr lang="en-US" sz="4300">
                <a:solidFill>
                  <a:srgbClr val="C6BFEE"/>
                </a:solidFill>
                <a:latin typeface="Prompt Medium" pitchFamily="34" charset="0"/>
                <a:ea typeface="Prompt Medium" pitchFamily="34" charset="-122"/>
                <a:cs typeface="Prompt Medium" pitchFamily="34" charset="-120"/>
              </a:rPr>
              <a:t>Contribution</a:t>
            </a:r>
            <a:endParaRPr lang="en-US" sz="4300" dirty="0"/>
          </a:p>
        </p:txBody>
      </p:sp>
      <p:sp>
        <p:nvSpPr>
          <p:cNvPr id="3" name="Text 1">
            <a:extLst>
              <a:ext uri="{FF2B5EF4-FFF2-40B4-BE49-F238E27FC236}">
                <a16:creationId xmlns:a16="http://schemas.microsoft.com/office/drawing/2014/main" id="{3115C519-72E9-0E5F-F7EB-1A2E5050F0CB}"/>
              </a:ext>
            </a:extLst>
          </p:cNvPr>
          <p:cNvSpPr/>
          <p:nvPr/>
        </p:nvSpPr>
        <p:spPr>
          <a:xfrm>
            <a:off x="864037" y="3767733"/>
            <a:ext cx="3851791"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4" name="Text 2">
            <a:extLst>
              <a:ext uri="{FF2B5EF4-FFF2-40B4-BE49-F238E27FC236}">
                <a16:creationId xmlns:a16="http://schemas.microsoft.com/office/drawing/2014/main" id="{B117B909-63BE-7003-066E-FFA5469081E7}"/>
              </a:ext>
            </a:extLst>
          </p:cNvPr>
          <p:cNvSpPr/>
          <p:nvPr/>
        </p:nvSpPr>
        <p:spPr>
          <a:xfrm>
            <a:off x="466995" y="6053902"/>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5" name="Text 3">
            <a:extLst>
              <a:ext uri="{FF2B5EF4-FFF2-40B4-BE49-F238E27FC236}">
                <a16:creationId xmlns:a16="http://schemas.microsoft.com/office/drawing/2014/main" id="{FC5C773E-3CE3-9514-148F-FAECA29A3FF1}"/>
              </a:ext>
            </a:extLst>
          </p:cNvPr>
          <p:cNvSpPr/>
          <p:nvPr/>
        </p:nvSpPr>
        <p:spPr>
          <a:xfrm>
            <a:off x="5372695" y="3767733"/>
            <a:ext cx="359616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6" name="Text 4">
            <a:extLst>
              <a:ext uri="{FF2B5EF4-FFF2-40B4-BE49-F238E27FC236}">
                <a16:creationId xmlns:a16="http://schemas.microsoft.com/office/drawing/2014/main" id="{ACEE14C5-3655-F496-8939-A13306C787A6}"/>
              </a:ext>
            </a:extLst>
          </p:cNvPr>
          <p:cNvSpPr/>
          <p:nvPr/>
        </p:nvSpPr>
        <p:spPr>
          <a:xfrm>
            <a:off x="5372695"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7" name="Text 5">
            <a:extLst>
              <a:ext uri="{FF2B5EF4-FFF2-40B4-BE49-F238E27FC236}">
                <a16:creationId xmlns:a16="http://schemas.microsoft.com/office/drawing/2014/main" id="{F2A05DB5-23DB-BDFF-5842-6754987FB29A}"/>
              </a:ext>
            </a:extLst>
          </p:cNvPr>
          <p:cNvSpPr/>
          <p:nvPr/>
        </p:nvSpPr>
        <p:spPr>
          <a:xfrm>
            <a:off x="9881354" y="3767733"/>
            <a:ext cx="3705344" cy="342900"/>
          </a:xfrm>
          <a:prstGeom prst="rect">
            <a:avLst/>
          </a:prstGeom>
          <a:noFill/>
          <a:ln/>
        </p:spPr>
        <p:txBody>
          <a:bodyPr wrap="none" lIns="0" tIns="0" rIns="0" bIns="0" rtlCol="0" anchor="t"/>
          <a:lstStyle/>
          <a:p>
            <a:pPr marL="0" indent="0">
              <a:lnSpc>
                <a:spcPts val="2700"/>
              </a:lnSpc>
              <a:buNone/>
            </a:pPr>
            <a:endParaRPr lang="en-US" sz="2150" dirty="0"/>
          </a:p>
        </p:txBody>
      </p:sp>
      <p:sp>
        <p:nvSpPr>
          <p:cNvPr id="8" name="Text 6">
            <a:extLst>
              <a:ext uri="{FF2B5EF4-FFF2-40B4-BE49-F238E27FC236}">
                <a16:creationId xmlns:a16="http://schemas.microsoft.com/office/drawing/2014/main" id="{C5CDD46B-62D4-57CF-D989-B63F199BD1B2}"/>
              </a:ext>
            </a:extLst>
          </p:cNvPr>
          <p:cNvSpPr/>
          <p:nvPr/>
        </p:nvSpPr>
        <p:spPr>
          <a:xfrm>
            <a:off x="9881354" y="4357449"/>
            <a:ext cx="3898821" cy="1185148"/>
          </a:xfrm>
          <a:prstGeom prst="rect">
            <a:avLst/>
          </a:prstGeom>
          <a:noFill/>
          <a:ln/>
        </p:spPr>
        <p:txBody>
          <a:bodyPr wrap="square" lIns="0" tIns="0" rIns="0" bIns="0" rtlCol="0" anchor="t"/>
          <a:lstStyle/>
          <a:p>
            <a:pPr marL="0" indent="0" algn="just">
              <a:lnSpc>
                <a:spcPts val="3100"/>
              </a:lnSpc>
              <a:buNone/>
            </a:pPr>
            <a:endParaRPr lang="en-US" sz="1900" dirty="0"/>
          </a:p>
        </p:txBody>
      </p:sp>
      <p:sp>
        <p:nvSpPr>
          <p:cNvPr id="9" name="Rectangle 8">
            <a:extLst>
              <a:ext uri="{FF2B5EF4-FFF2-40B4-BE49-F238E27FC236}">
                <a16:creationId xmlns:a16="http://schemas.microsoft.com/office/drawing/2014/main" id="{BAECE4BB-C4DF-BBE3-88A6-68C0FEB2A536}"/>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Rectangle 2">
            <a:extLst>
              <a:ext uri="{FF2B5EF4-FFF2-40B4-BE49-F238E27FC236}">
                <a16:creationId xmlns:a16="http://schemas.microsoft.com/office/drawing/2014/main" id="{9B8FBB28-E589-1F7C-C123-3D8ADF276201}"/>
              </a:ext>
            </a:extLst>
          </p:cNvPr>
          <p:cNvSpPr>
            <a:spLocks noChangeArrowheads="1"/>
          </p:cNvSpPr>
          <p:nvPr/>
        </p:nvSpPr>
        <p:spPr bwMode="auto">
          <a:xfrm>
            <a:off x="125628" y="1587464"/>
            <a:ext cx="1409029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real-time safety dashboard that displays a city-wise ranking based on positive and negative sentiment analysis of tweets.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Comparative safety trends, allowing authorities to track improvements or declines in safety levels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Increased awareness for women and travelers, helping them check safety ratings before visiting a particular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Potential to integrate physical IoT devices in the future, such as smart CCTV analysis, GPS tracking, and wearable emergency alert devices to further improve women’s safety monitoring.</a:t>
            </a:r>
          </a:p>
        </p:txBody>
      </p:sp>
    </p:spTree>
    <p:extLst>
      <p:ext uri="{BB962C8B-B14F-4D97-AF65-F5344CB8AC3E}">
        <p14:creationId xmlns:p14="http://schemas.microsoft.com/office/powerpoint/2010/main" val="773746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0"/>
          <p:cNvSpPr/>
          <p:nvPr/>
        </p:nvSpPr>
        <p:spPr>
          <a:xfrm>
            <a:off x="528372" y="1516333"/>
            <a:ext cx="5486400" cy="685800"/>
          </a:xfrm>
          <a:prstGeom prst="rect">
            <a:avLst/>
          </a:prstGeom>
          <a:noFill/>
          <a:ln/>
        </p:spPr>
        <p:txBody>
          <a:bodyPr wrap="non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References</a:t>
            </a:r>
            <a:endParaRPr lang="en-US" sz="4300" dirty="0"/>
          </a:p>
        </p:txBody>
      </p:sp>
      <p:sp>
        <p:nvSpPr>
          <p:cNvPr id="5" name="Shape 1"/>
          <p:cNvSpPr/>
          <p:nvPr/>
        </p:nvSpPr>
        <p:spPr>
          <a:xfrm>
            <a:off x="528372" y="2791172"/>
            <a:ext cx="13222752" cy="4361982"/>
          </a:xfrm>
          <a:prstGeom prst="roundRect">
            <a:avLst>
              <a:gd name="adj" fmla="val 3109"/>
            </a:avLst>
          </a:prstGeom>
          <a:noFill/>
          <a:ln w="15240">
            <a:solidFill>
              <a:srgbClr val="FFFFFF">
                <a:alpha val="24000"/>
              </a:srgbClr>
            </a:solidFill>
            <a:prstDash val="solid"/>
          </a:ln>
        </p:spPr>
      </p:sp>
      <p:sp>
        <p:nvSpPr>
          <p:cNvPr id="7" name="Text 3"/>
          <p:cNvSpPr/>
          <p:nvPr/>
        </p:nvSpPr>
        <p:spPr>
          <a:xfrm>
            <a:off x="751637" y="2906911"/>
            <a:ext cx="10302185" cy="790099"/>
          </a:xfrm>
          <a:prstGeom prst="rect">
            <a:avLst/>
          </a:prstGeom>
          <a:noFill/>
          <a:ln/>
        </p:spPr>
        <p:txBody>
          <a:bodyPr wrap="square" lIns="0" tIns="0" rIns="0" bIns="0" rtlCol="0" anchor="t"/>
          <a:lstStyle/>
          <a:p>
            <a:r>
              <a:rPr lang="en-US" sz="2000" dirty="0">
                <a:solidFill>
                  <a:schemeClr val="bg1"/>
                </a:solidFill>
              </a:rPr>
              <a:t>[1] </a:t>
            </a:r>
            <a:r>
              <a:rPr lang="en-IN" sz="2000" dirty="0">
                <a:solidFill>
                  <a:schemeClr val="bg1"/>
                </a:solidFill>
              </a:rPr>
              <a:t>1Muhammad Shoaib Farooq, 1Ayesha </a:t>
            </a:r>
            <a:r>
              <a:rPr lang="en-IN" sz="2000" dirty="0" err="1">
                <a:solidFill>
                  <a:schemeClr val="bg1"/>
                </a:solidFill>
              </a:rPr>
              <a:t>Masooma</a:t>
            </a:r>
            <a:r>
              <a:rPr lang="en-US" sz="2000" dirty="0">
                <a:solidFill>
                  <a:schemeClr val="bg1"/>
                </a:solidFill>
              </a:rPr>
              <a:t>, “Role of </a:t>
            </a:r>
            <a:r>
              <a:rPr lang="en-US" sz="2000" dirty="0" err="1">
                <a:solidFill>
                  <a:schemeClr val="bg1"/>
                </a:solidFill>
              </a:rPr>
              <a:t>Iot</a:t>
            </a:r>
            <a:r>
              <a:rPr lang="en-US" sz="2000" dirty="0">
                <a:solidFill>
                  <a:schemeClr val="bg1"/>
                </a:solidFill>
              </a:rPr>
              <a:t> in </a:t>
            </a:r>
            <a:r>
              <a:rPr lang="en-US" sz="2000" dirty="0" err="1">
                <a:solidFill>
                  <a:schemeClr val="bg1"/>
                </a:solidFill>
              </a:rPr>
              <a:t>Womens</a:t>
            </a:r>
            <a:r>
              <a:rPr lang="en-US" sz="2000" dirty="0">
                <a:solidFill>
                  <a:schemeClr val="bg1"/>
                </a:solidFill>
              </a:rPr>
              <a:t> safety,", 2023. </a:t>
            </a:r>
          </a:p>
        </p:txBody>
      </p:sp>
      <p:sp>
        <p:nvSpPr>
          <p:cNvPr id="8" name="Shape 4"/>
          <p:cNvSpPr/>
          <p:nvPr/>
        </p:nvSpPr>
        <p:spPr>
          <a:xfrm>
            <a:off x="751638" y="4034890"/>
            <a:ext cx="7385447" cy="1101566"/>
          </a:xfrm>
          <a:prstGeom prst="rect">
            <a:avLst/>
          </a:prstGeom>
          <a:solidFill>
            <a:srgbClr val="000000">
              <a:alpha val="4000"/>
            </a:srgbClr>
          </a:solidFill>
          <a:ln/>
        </p:spPr>
      </p:sp>
      <p:sp>
        <p:nvSpPr>
          <p:cNvPr id="9" name="Text 5"/>
          <p:cNvSpPr/>
          <p:nvPr/>
        </p:nvSpPr>
        <p:spPr>
          <a:xfrm>
            <a:off x="713721" y="3742492"/>
            <a:ext cx="10174546" cy="790099"/>
          </a:xfrm>
          <a:prstGeom prst="rect">
            <a:avLst/>
          </a:prstGeom>
          <a:noFill/>
          <a:ln/>
        </p:spPr>
        <p:txBody>
          <a:bodyPr wrap="square" lIns="0" tIns="0" rIns="0" bIns="0" rtlCol="0" anchor="t"/>
          <a:lstStyle/>
          <a:p>
            <a:pPr marL="0" indent="0" algn="just">
              <a:lnSpc>
                <a:spcPts val="3100"/>
              </a:lnSpc>
              <a:buNone/>
            </a:pPr>
            <a:r>
              <a:rPr lang="en-US" sz="1900" dirty="0">
                <a:solidFill>
                  <a:schemeClr val="bg1"/>
                </a:solidFill>
                <a:latin typeface="Mukta Light" pitchFamily="34" charset="0"/>
                <a:ea typeface="Mukta Light" pitchFamily="34" charset="-122"/>
                <a:cs typeface="Mukta Light" pitchFamily="34" charset="-120"/>
              </a:rPr>
              <a:t>[2] Lee, M., &amp; Kim, T. (2021). Automated Alert Systems for Crisis Response. Sensors and Actuators A: Physical, 275, 112-120.</a:t>
            </a:r>
            <a:endParaRPr lang="en-US" sz="1900" dirty="0">
              <a:solidFill>
                <a:schemeClr val="bg1"/>
              </a:solidFill>
            </a:endParaRPr>
          </a:p>
        </p:txBody>
      </p:sp>
      <p:sp>
        <p:nvSpPr>
          <p:cNvPr id="10" name="Shape 6"/>
          <p:cNvSpPr/>
          <p:nvPr/>
        </p:nvSpPr>
        <p:spPr>
          <a:xfrm>
            <a:off x="528372" y="5148658"/>
            <a:ext cx="7385447" cy="1101566"/>
          </a:xfrm>
          <a:prstGeom prst="rect">
            <a:avLst/>
          </a:prstGeom>
          <a:solidFill>
            <a:srgbClr val="FFFFFF">
              <a:alpha val="4000"/>
            </a:srgbClr>
          </a:solidFill>
          <a:ln/>
        </p:spPr>
        <p:txBody>
          <a:bodyPr/>
          <a:lstStyle/>
          <a:p>
            <a:endParaRPr lang="en-IN" dirty="0"/>
          </a:p>
        </p:txBody>
      </p:sp>
      <p:sp>
        <p:nvSpPr>
          <p:cNvPr id="11" name="Text 7"/>
          <p:cNvSpPr/>
          <p:nvPr/>
        </p:nvSpPr>
        <p:spPr>
          <a:xfrm>
            <a:off x="751638" y="4935396"/>
            <a:ext cx="10174546" cy="790099"/>
          </a:xfrm>
          <a:prstGeom prst="rect">
            <a:avLst/>
          </a:prstGeom>
          <a:noFill/>
          <a:ln/>
        </p:spPr>
        <p:txBody>
          <a:bodyPr wrap="square" lIns="0" tIns="0" rIns="0" bIns="0" rtlCol="0" anchor="t"/>
          <a:lstStyle/>
          <a:p>
            <a:pPr marL="0" indent="0" algn="just">
              <a:lnSpc>
                <a:spcPts val="3100"/>
              </a:lnSpc>
              <a:buNone/>
            </a:pPr>
            <a:r>
              <a:rPr lang="en-US" sz="1900" dirty="0">
                <a:solidFill>
                  <a:schemeClr val="bg1"/>
                </a:solidFill>
                <a:latin typeface="Mukta Light" pitchFamily="34" charset="0"/>
                <a:ea typeface="Mukta Light" pitchFamily="34" charset="-122"/>
                <a:cs typeface="Mukta Light" pitchFamily="34" charset="-120"/>
              </a:rPr>
              <a:t>[3]. Chen, X., &amp; Li, Y. (2018). Machine Learning Techniques for Real-Time Threat Identification. IEEE Transactions on Cybernetics, 48(1), 181-192.</a:t>
            </a:r>
          </a:p>
          <a:p>
            <a:pPr marL="0" indent="0" algn="just">
              <a:lnSpc>
                <a:spcPts val="3100"/>
              </a:lnSpc>
              <a:buNone/>
            </a:pPr>
            <a:endParaRPr lang="en-US" sz="1900" dirty="0">
              <a:solidFill>
                <a:srgbClr val="DAD8E9"/>
              </a:solidFill>
              <a:latin typeface="Mukta Light" pitchFamily="34" charset="0"/>
              <a:ea typeface="Mukta Light" pitchFamily="34" charset="-122"/>
              <a:cs typeface="Mukta Light" pitchFamily="34" charset="-120"/>
            </a:endParaRPr>
          </a:p>
          <a:p>
            <a:pPr marL="0" indent="0" algn="just">
              <a:lnSpc>
                <a:spcPts val="3100"/>
              </a:lnSpc>
              <a:buNone/>
            </a:pPr>
            <a:r>
              <a:rPr lang="en-US" sz="1900" dirty="0">
                <a:solidFill>
                  <a:schemeClr val="bg1"/>
                </a:solidFill>
                <a:latin typeface="Mukta Light"/>
                <a:ea typeface="Mukta Light"/>
                <a:cs typeface="Mukta Light"/>
              </a:rPr>
              <a:t>[4] </a:t>
            </a:r>
            <a:r>
              <a:rPr lang="en-US" sz="2000" dirty="0">
                <a:solidFill>
                  <a:schemeClr val="bg1"/>
                </a:solidFill>
                <a:latin typeface="Mukta Light"/>
                <a:ea typeface="Mukta Light"/>
                <a:cs typeface="Mukta Light"/>
              </a:rPr>
              <a:t>Lauren F. Cardoso, </a:t>
            </a:r>
            <a:r>
              <a:rPr lang="en-US" sz="2000" dirty="0" err="1">
                <a:solidFill>
                  <a:schemeClr val="bg1"/>
                </a:solidFill>
                <a:latin typeface="Mukta Light"/>
                <a:ea typeface="Mukta Light"/>
                <a:cs typeface="Mukta Light"/>
              </a:rPr>
              <a:t>SaraLanders</a:t>
            </a:r>
            <a:r>
              <a:rPr lang="en-US" sz="2000" dirty="0">
                <a:solidFill>
                  <a:schemeClr val="bg1"/>
                </a:solidFill>
                <a:latin typeface="Mukta Light"/>
                <a:ea typeface="Mukta Light"/>
                <a:cs typeface="Mukta Light"/>
              </a:rPr>
              <a:t>, "Recent and emerging technologies: Implications for women's safety," Technology in Society, 2019. </a:t>
            </a:r>
            <a:endParaRPr lang="en-US" sz="1900" dirty="0">
              <a:solidFill>
                <a:schemeClr val="bg1"/>
              </a:solidFill>
              <a:latin typeface="Mukta Light"/>
              <a:ea typeface="Mukta Light"/>
              <a:cs typeface="Mukta Light"/>
            </a:endParaRPr>
          </a:p>
        </p:txBody>
      </p:sp>
      <p:sp>
        <p:nvSpPr>
          <p:cNvPr id="12" name="Rectangle 11">
            <a:extLst>
              <a:ext uri="{FF2B5EF4-FFF2-40B4-BE49-F238E27FC236}">
                <a16:creationId xmlns:a16="http://schemas.microsoft.com/office/drawing/2014/main" id="{3330A132-3D9D-F71A-C290-C5066E76CD9E}"/>
              </a:ext>
            </a:extLst>
          </p:cNvPr>
          <p:cNvSpPr/>
          <p:nvPr/>
        </p:nvSpPr>
        <p:spPr>
          <a:xfrm>
            <a:off x="12812911" y="7737231"/>
            <a:ext cx="1817489" cy="4385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3403</TotalTime>
  <Words>820</Words>
  <Application>Microsoft Office PowerPoint</Application>
  <PresentationFormat>Custom</PresentationFormat>
  <Paragraphs>80</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Mukta Bold</vt:lpstr>
      <vt:lpstr>Calibri</vt:lpstr>
      <vt:lpstr>Mukta</vt:lpstr>
      <vt:lpstr>Prompt Medium</vt:lpstr>
      <vt:lpstr>Mukta Light</vt:lpstr>
      <vt:lpstr>Wingdings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abhiram akula</cp:lastModifiedBy>
  <cp:revision>8</cp:revision>
  <dcterms:created xsi:type="dcterms:W3CDTF">2024-11-07T17:26:20Z</dcterms:created>
  <dcterms:modified xsi:type="dcterms:W3CDTF">2025-03-21T06:37:14Z</dcterms:modified>
</cp:coreProperties>
</file>