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835" r:id="rId1"/>
  </p:sldMasterIdLst>
  <p:sldIdLst>
    <p:sldId id="256" r:id="rId2"/>
    <p:sldId id="275" r:id="rId3"/>
    <p:sldId id="259" r:id="rId4"/>
    <p:sldId id="257" r:id="rId5"/>
    <p:sldId id="270" r:id="rId6"/>
    <p:sldId id="258" r:id="rId7"/>
    <p:sldId id="260" r:id="rId8"/>
    <p:sldId id="261" r:id="rId9"/>
    <p:sldId id="274" r:id="rId10"/>
    <p:sldId id="273" r:id="rId11"/>
    <p:sldId id="278" r:id="rId12"/>
    <p:sldId id="279" r:id="rId13"/>
    <p:sldId id="265" r:id="rId14"/>
    <p:sldId id="267" r:id="rId15"/>
    <p:sldId id="266" r:id="rId16"/>
    <p:sldId id="268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8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0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2878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46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2480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38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26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5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7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7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7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9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1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0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9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tmp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8500E2-6495-2854-2009-CAE71239B114}"/>
              </a:ext>
            </a:extLst>
          </p:cNvPr>
          <p:cNvSpPr txBox="1"/>
          <p:nvPr/>
        </p:nvSpPr>
        <p:spPr>
          <a:xfrm>
            <a:off x="497632" y="763006"/>
            <a:ext cx="1134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AUDISANKARA COLLEGE OF ENGINEERING &amp; TECHNOLOGY (AUTONOMOUS)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FB17C-4F94-0892-C7A1-C004647098F6}"/>
              </a:ext>
            </a:extLst>
          </p:cNvPr>
          <p:cNvSpPr txBox="1"/>
          <p:nvPr/>
        </p:nvSpPr>
        <p:spPr>
          <a:xfrm>
            <a:off x="1194319" y="3712557"/>
            <a:ext cx="5934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endParaRPr lang="en-IN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0E5888-5605-8F76-A689-1988A5EAB66C}"/>
              </a:ext>
            </a:extLst>
          </p:cNvPr>
          <p:cNvSpPr txBox="1"/>
          <p:nvPr/>
        </p:nvSpPr>
        <p:spPr>
          <a:xfrm>
            <a:off x="2078005" y="2315016"/>
            <a:ext cx="6990961" cy="786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8285" algn="ctr">
              <a:lnSpc>
                <a:spcPct val="150000"/>
              </a:lnSpc>
              <a:buNone/>
            </a:pPr>
            <a:r>
              <a:rPr lang="en-US" sz="1600" b="1" dirty="0">
                <a:effectLst/>
                <a:latin typeface="Times New Roman" panose="02020603050405020304" pitchFamily="18" charset="0"/>
              </a:rPr>
              <a:t>DEPARTMENT OF</a:t>
            </a:r>
            <a:endParaRPr lang="en-IN" sz="1600" b="1" dirty="0">
              <a:effectLst/>
              <a:latin typeface="Times New Roman" panose="02020603050405020304" pitchFamily="18" charset="0"/>
            </a:endParaRPr>
          </a:p>
          <a:p>
            <a:pPr marL="248285" algn="ctr">
              <a:lnSpc>
                <a:spcPct val="150000"/>
              </a:lnSpc>
            </a:pPr>
            <a:r>
              <a:rPr lang="en-US" sz="1600" b="1" dirty="0">
                <a:effectLst/>
                <a:latin typeface="Times New Roman" panose="02020603050405020304" pitchFamily="18" charset="0"/>
              </a:rPr>
              <a:t>ELECTRONICS AND COMMUNICATION ENGINEERING</a:t>
            </a:r>
            <a:endParaRPr lang="en-IN" sz="1600" b="1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AA4DEC-094A-786B-11E1-63AE75F3194A}"/>
              </a:ext>
            </a:extLst>
          </p:cNvPr>
          <p:cNvSpPr txBox="1"/>
          <p:nvPr/>
        </p:nvSpPr>
        <p:spPr>
          <a:xfrm>
            <a:off x="6927613" y="3890183"/>
            <a:ext cx="4739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 the esteemed Guidance of</a:t>
            </a:r>
          </a:p>
          <a:p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81B5F9-3272-0328-7E3E-F939269986E3}"/>
              </a:ext>
            </a:extLst>
          </p:cNvPr>
          <p:cNvSpPr txBox="1"/>
          <p:nvPr/>
        </p:nvSpPr>
        <p:spPr>
          <a:xfrm>
            <a:off x="686575" y="4309890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B.POOJITHA - 22G25A0402</a:t>
            </a:r>
          </a:p>
          <a:p>
            <a:r>
              <a:rPr lang="en-IN" dirty="0"/>
              <a:t>M.SREEKANTH - 22G25A0413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47648A-C5D0-FCFF-7F02-3A9CD055874B}"/>
              </a:ext>
            </a:extLst>
          </p:cNvPr>
          <p:cNvSpPr txBox="1"/>
          <p:nvPr/>
        </p:nvSpPr>
        <p:spPr>
          <a:xfrm>
            <a:off x="6379807" y="429029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Mr.A.SURENDRA REDDY, </a:t>
            </a:r>
            <a:r>
              <a:rPr lang="en-IN" dirty="0" err="1"/>
              <a:t>M.Tech,Ph.D</a:t>
            </a:r>
            <a:r>
              <a:rPr lang="en-IN" dirty="0"/>
              <a:t>.,</a:t>
            </a:r>
          </a:p>
        </p:txBody>
      </p:sp>
      <p:pic>
        <p:nvPicPr>
          <p:cNvPr id="9" name="image1.png">
            <a:extLst>
              <a:ext uri="{FF2B5EF4-FFF2-40B4-BE49-F238E27FC236}">
                <a16:creationId xmlns:a16="http://schemas.microsoft.com/office/drawing/2014/main" id="{ACF2A77B-9B8C-E8BD-E9EA-4B9C31A8EA6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231364" y="1224671"/>
            <a:ext cx="1068946" cy="957002"/>
          </a:xfrm>
          <a:prstGeom prst="rect">
            <a:avLst/>
          </a:prstGeom>
          <a:ln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1C9675-9F2D-E553-A700-E07BAA566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585" y="5317654"/>
            <a:ext cx="2141406" cy="8458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7A232C-1D7D-C4EC-1C36-5C2D88F31EC4}"/>
              </a:ext>
            </a:extLst>
          </p:cNvPr>
          <p:cNvSpPr txBox="1"/>
          <p:nvPr/>
        </p:nvSpPr>
        <p:spPr>
          <a:xfrm>
            <a:off x="3116424" y="3105835"/>
            <a:ext cx="7063273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3333CC"/>
                </a:solidFill>
              </a:rPr>
              <a:t>BANK LOCKER SECURITY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82841DC-7883-3617-94F3-340030201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FF9484-8C30-EC3E-7BFE-072D1214E6BD}"/>
              </a:ext>
            </a:extLst>
          </p:cNvPr>
          <p:cNvSpPr txBox="1"/>
          <p:nvPr/>
        </p:nvSpPr>
        <p:spPr>
          <a:xfrm>
            <a:off x="737119" y="681134"/>
            <a:ext cx="10916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raphic 1">
            <a:extLst>
              <a:ext uri="{FF2B5EF4-FFF2-40B4-BE49-F238E27FC236}">
                <a16:creationId xmlns:a16="http://schemas.microsoft.com/office/drawing/2014/main" id="{87B9EE48-BCF1-9979-07C3-33F055BFA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119" y="507730"/>
            <a:ext cx="3919635" cy="36508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DE538E-4213-8AA4-E284-1E15598FD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0" y="1502833"/>
            <a:ext cx="4792980" cy="24431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80A500-164B-8EA6-E0F8-A1A761A266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5" r="4287"/>
          <a:stretch/>
        </p:blipFill>
        <p:spPr>
          <a:xfrm>
            <a:off x="465170" y="3870805"/>
            <a:ext cx="4463531" cy="20821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5A67C0-37C9-E27F-AFA0-837BF5E3BDBC}"/>
              </a:ext>
            </a:extLst>
          </p:cNvPr>
          <p:cNvSpPr txBox="1"/>
          <p:nvPr/>
        </p:nvSpPr>
        <p:spPr>
          <a:xfrm>
            <a:off x="1195086" y="711685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7FD12-C2ED-FD92-3B04-2015E20B9C54}"/>
              </a:ext>
            </a:extLst>
          </p:cNvPr>
          <p:cNvSpPr txBox="1"/>
          <p:nvPr/>
        </p:nvSpPr>
        <p:spPr>
          <a:xfrm>
            <a:off x="5887656" y="915359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 :</a:t>
            </a:r>
          </a:p>
        </p:txBody>
      </p:sp>
      <p:pic>
        <p:nvPicPr>
          <p:cNvPr id="10" name="image1.png">
            <a:extLst>
              <a:ext uri="{FF2B5EF4-FFF2-40B4-BE49-F238E27FC236}">
                <a16:creationId xmlns:a16="http://schemas.microsoft.com/office/drawing/2014/main" id="{9DBD2343-432A-00BB-2DC9-C7A67ADB2AE4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10462441" y="469151"/>
            <a:ext cx="1068946" cy="957002"/>
          </a:xfrm>
          <a:prstGeom prst="rect">
            <a:avLst/>
          </a:prstGeom>
          <a:ln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1D7387-8930-CFD3-A5F6-E745FE7A048D}"/>
              </a:ext>
            </a:extLst>
          </p:cNvPr>
          <p:cNvSpPr txBox="1"/>
          <p:nvPr/>
        </p:nvSpPr>
        <p:spPr>
          <a:xfrm>
            <a:off x="1191602" y="600426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404040"/>
                </a:solidFill>
                <a:latin typeface="DeepSeek-CJK-patch"/>
              </a:rPr>
              <a:t>OUTPUT :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E6CEDC-8035-1F5A-6960-4F9117F3BC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7480" y="5196071"/>
            <a:ext cx="2675725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92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B36549D-DBD9-FAD2-E4BE-60AD6C120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085712-D1C8-A1DD-8BFC-8BE895BD87BF}"/>
              </a:ext>
            </a:extLst>
          </p:cNvPr>
          <p:cNvSpPr txBox="1"/>
          <p:nvPr/>
        </p:nvSpPr>
        <p:spPr>
          <a:xfrm>
            <a:off x="226533" y="641805"/>
            <a:ext cx="11359725" cy="7481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</a:pPr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Analysis</a:t>
            </a:r>
          </a:p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 System Performance Outcomes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Successful Authentication: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When a valid 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RFID tag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is scanned, the system prompts for a 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4-digit PIN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via the keypad.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Correct PIN entry triggers:</a:t>
            </a:r>
          </a:p>
          <a:p>
            <a:pPr marL="1143000" lvl="2" indent="-2286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Servo motor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rotates to 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90°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(unlocks door).</a:t>
            </a:r>
          </a:p>
          <a:p>
            <a:pPr marL="1143000" lvl="2" indent="-2286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LCD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displays </a:t>
            </a:r>
            <a:r>
              <a:rPr lang="en-US" b="0" i="1" dirty="0">
                <a:solidFill>
                  <a:srgbClr val="404040"/>
                </a:solidFill>
                <a:effectLst/>
                <a:latin typeface="DeepSeek-CJK-patch"/>
              </a:rPr>
              <a:t>“Access Granted”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for 3 seconds.</a:t>
            </a:r>
          </a:p>
          <a:p>
            <a:pPr marL="1143000" lvl="2" indent="-2286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GSM module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sends an SMS to the admin: </a:t>
            </a:r>
            <a:r>
              <a:rPr lang="en-US" b="0" i="1" dirty="0">
                <a:solidFill>
                  <a:srgbClr val="404040"/>
                </a:solidFill>
                <a:effectLst/>
                <a:latin typeface="DeepSeek-CJK-patch"/>
              </a:rPr>
              <a:t>“Authorized access by User #123”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,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Buzzer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remains silent (no alarm).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Unauthorized Access Attempt: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Invalid RFID or wrong PIN results in:</a:t>
            </a:r>
          </a:p>
          <a:p>
            <a:pPr marL="1143000" lvl="2" indent="-2286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LCD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shows </a:t>
            </a:r>
            <a:r>
              <a:rPr lang="en-US" b="0" i="1" dirty="0">
                <a:solidFill>
                  <a:srgbClr val="404040"/>
                </a:solidFill>
                <a:effectLst/>
                <a:latin typeface="DeepSeek-CJK-patch"/>
              </a:rPr>
              <a:t>“Access Denied”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and flashes for 5 seconds.</a:t>
            </a:r>
          </a:p>
          <a:p>
            <a:pPr marL="1143000" lvl="2" indent="-2286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Buzzer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sounds a 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high-pitched alarm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(3 beeps).</a:t>
            </a:r>
          </a:p>
          <a:p>
            <a:pPr marL="1143000" lvl="2" indent="-2286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GSM module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sends an alert: </a:t>
            </a:r>
            <a:r>
              <a:rPr lang="en-US" b="0" i="1" dirty="0">
                <a:solidFill>
                  <a:srgbClr val="404040"/>
                </a:solidFill>
                <a:effectLst/>
                <a:latin typeface="DeepSeek-CJK-patch"/>
              </a:rPr>
              <a:t>“ALERT: Unauthorized access attempt!”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  <a:p>
            <a:pPr marL="1143000" lvl="2" indent="-2286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Servo motor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stays at 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0°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(door locked).</a:t>
            </a:r>
          </a:p>
          <a:p>
            <a:pPr marL="0" algn="l" rtl="0" eaLnBrk="1" fontAlgn="ctr" latinLnBrk="0" hangingPunct="1">
              <a:buNone/>
            </a:pP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algn="ctr"/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E63F6DA7-9A17-A381-6007-86C13E11E5B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315950" y="824471"/>
            <a:ext cx="947255" cy="845893"/>
          </a:xfrm>
          <a:prstGeom prst="rect">
            <a:avLst/>
          </a:prstGeom>
          <a:ln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613A89-6753-7CB3-C01B-7DA15F96E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480" y="5196071"/>
            <a:ext cx="2675725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6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82C215D-FB0F-CFC2-E68D-75A23D039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DF2A1F-07DD-430D-C46B-AE5D99F5705B}"/>
              </a:ext>
            </a:extLst>
          </p:cNvPr>
          <p:cNvSpPr txBox="1"/>
          <p:nvPr/>
        </p:nvSpPr>
        <p:spPr>
          <a:xfrm>
            <a:off x="261257" y="989045"/>
            <a:ext cx="104036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fontAlgn="ctr" latinLnBrk="0" hangingPunct="1">
              <a:buNone/>
            </a:pP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algn="ctr"/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02FA86F4-1CB1-EA5F-EBC3-78DF3A79463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315950" y="824471"/>
            <a:ext cx="947255" cy="845893"/>
          </a:xfrm>
          <a:prstGeom prst="rect">
            <a:avLst/>
          </a:prstGeom>
          <a:ln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8944E8-82D8-DD7B-3F01-8341B3BB5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223" y="5329394"/>
            <a:ext cx="2675725" cy="845893"/>
          </a:xfrm>
          <a:prstGeom prst="rect">
            <a:avLst/>
          </a:prstGeom>
        </p:spPr>
      </p:pic>
      <p:pic>
        <p:nvPicPr>
          <p:cNvPr id="3" name="Picture 6" descr="DIY RFID DOOR LOCK System - Arduino Project Hub">
            <a:extLst>
              <a:ext uri="{FF2B5EF4-FFF2-40B4-BE49-F238E27FC236}">
                <a16:creationId xmlns:a16="http://schemas.microsoft.com/office/drawing/2014/main" id="{A1E4EE8B-C387-7A17-FB8A-4505233C0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08" y="541830"/>
            <a:ext cx="3258561" cy="225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181EDC-C12B-CFF4-6DF5-33B9B20855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5" r="4287"/>
          <a:stretch/>
        </p:blipFill>
        <p:spPr>
          <a:xfrm>
            <a:off x="537308" y="3001568"/>
            <a:ext cx="3937565" cy="35187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442E07-F95D-962B-1D63-5EB695E09925}"/>
              </a:ext>
            </a:extLst>
          </p:cNvPr>
          <p:cNvSpPr txBox="1"/>
          <p:nvPr/>
        </p:nvSpPr>
        <p:spPr>
          <a:xfrm>
            <a:off x="4818283" y="682713"/>
            <a:ext cx="4475253" cy="1208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RFID detection range: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Consistent within 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3–5 cm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False rejection rate: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1 in 100 attempts (due to minor misalignments).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7AD33B-4E20-5873-1B5A-E2E3D535F772}"/>
              </a:ext>
            </a:extLst>
          </p:cNvPr>
          <p:cNvSpPr txBox="1"/>
          <p:nvPr/>
        </p:nvSpPr>
        <p:spPr>
          <a:xfrm>
            <a:off x="4670094" y="3962400"/>
            <a:ext cx="6094070" cy="1233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The system achieves 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98% reliability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in access control.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Cost-effective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for homes, offices, and SMEs.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Future-ready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for upgrades like Wi-Fi or fingerprint integration.</a:t>
            </a:r>
          </a:p>
        </p:txBody>
      </p:sp>
    </p:spTree>
    <p:extLst>
      <p:ext uri="{BB962C8B-B14F-4D97-AF65-F5344CB8AC3E}">
        <p14:creationId xmlns:p14="http://schemas.microsoft.com/office/powerpoint/2010/main" val="2977392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EC4D37F-ED30-8260-2C99-6E8160F57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22BC1B-D76F-5C8B-D1FD-F99F306D7C76}"/>
              </a:ext>
            </a:extLst>
          </p:cNvPr>
          <p:cNvSpPr txBox="1"/>
          <p:nvPr/>
        </p:nvSpPr>
        <p:spPr>
          <a:xfrm>
            <a:off x="912157" y="1154415"/>
            <a:ext cx="10810754" cy="5050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029"/>
              </a:spcAft>
              <a:buNone/>
            </a:pPr>
            <a:r>
              <a:rPr lang="en-US" b="1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sz="2800" b="1" i="0" dirty="0">
                <a:solidFill>
                  <a:schemeClr val="accent4">
                    <a:lumMod val="75000"/>
                  </a:schemeClr>
                </a:solidFill>
                <a:effectLst/>
                <a:latin typeface="DeepSeek-CJK-patch"/>
              </a:rPr>
              <a:t>Applications / Use Cases</a:t>
            </a:r>
            <a:endParaRPr lang="en-US" sz="2800" b="0" i="0" dirty="0">
              <a:solidFill>
                <a:schemeClr val="accent4">
                  <a:lumMod val="75000"/>
                </a:schemeClr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1. Residential Security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Smart Door Locks: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Replace traditional keys with RFID+PIN authentication for homes.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Gated Communities: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Secure entry points with automated access logs.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Vacation Homes: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Monitor unauthorized access remotely via SMS alerts.</a:t>
            </a:r>
          </a:p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2. Commercial &amp; Industrial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Office Buildings: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Restrict access to sensitive areas (server rooms, labs).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Factories: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Control entry to machinery zones for safety compliance.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Warehouses: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Track employee/staff movement during shifts.</a:t>
            </a:r>
          </a:p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</a:pP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</p:txBody>
      </p:sp>
      <p:pic>
        <p:nvPicPr>
          <p:cNvPr id="2" name="image1.png">
            <a:extLst>
              <a:ext uri="{FF2B5EF4-FFF2-40B4-BE49-F238E27FC236}">
                <a16:creationId xmlns:a16="http://schemas.microsoft.com/office/drawing/2014/main" id="{ABC7E71B-FEC2-8E9A-CAF3-CCAE44B1681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830758" y="807373"/>
            <a:ext cx="947255" cy="845893"/>
          </a:xfrm>
          <a:prstGeom prst="rect">
            <a:avLst/>
          </a:prstGeom>
          <a:ln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5D1196-84F0-3307-CB30-C5ECCD7A4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480" y="5196071"/>
            <a:ext cx="2675725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13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0BE2A4B-7637-A6D0-515B-2D1F2080C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7141E1-1A6E-DA97-BEF5-4F09AB208DFB}"/>
              </a:ext>
            </a:extLst>
          </p:cNvPr>
          <p:cNvSpPr txBox="1"/>
          <p:nvPr/>
        </p:nvSpPr>
        <p:spPr>
          <a:xfrm>
            <a:off x="1429475" y="1149822"/>
            <a:ext cx="11478984" cy="3059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spcBef>
                <a:spcPts val="1372"/>
              </a:spcBef>
              <a:spcAft>
                <a:spcPts val="1029"/>
              </a:spcAft>
              <a:buNone/>
            </a:pP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285750" indent="-285750"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Successfully built a 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low-cost, high-security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access system.</a:t>
            </a:r>
          </a:p>
          <a:p>
            <a:pPr marL="285750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Proved 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real-world applicability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with GSM alerts and servo automation.</a:t>
            </a:r>
          </a:p>
          <a:p>
            <a:pPr marL="285750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ü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Future-ready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for biometric/cloud upgrades.</a:t>
            </a:r>
          </a:p>
          <a:p>
            <a:pPr>
              <a:buNone/>
            </a:pPr>
            <a:br>
              <a:rPr lang="en-US" dirty="0"/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1.png">
            <a:extLst>
              <a:ext uri="{FF2B5EF4-FFF2-40B4-BE49-F238E27FC236}">
                <a16:creationId xmlns:a16="http://schemas.microsoft.com/office/drawing/2014/main" id="{9BC9E413-C958-214B-65F3-3588FB3749D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315950" y="824471"/>
            <a:ext cx="947255" cy="845893"/>
          </a:xfrm>
          <a:prstGeom prst="rect">
            <a:avLst/>
          </a:prstGeom>
          <a:ln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E790EE-B36C-6AC8-E3A5-13F3301B8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480" y="5196071"/>
            <a:ext cx="2675725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53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E525BDD-5A1B-874E-2CDB-5C51C00CF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505C43-1B2F-7E66-D5D6-329A7AECB143}"/>
              </a:ext>
            </a:extLst>
          </p:cNvPr>
          <p:cNvSpPr txBox="1"/>
          <p:nvPr/>
        </p:nvSpPr>
        <p:spPr>
          <a:xfrm>
            <a:off x="844953" y="1077687"/>
            <a:ext cx="9873204" cy="2782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</a:t>
            </a:r>
          </a:p>
          <a:p>
            <a:pPr marL="285750" indent="-285750" algn="l">
              <a:spcBef>
                <a:spcPts val="1372"/>
              </a:spcBef>
              <a:spcAft>
                <a:spcPts val="1029"/>
              </a:spcAft>
              <a:buFont typeface="Wingdings" panose="05000000000000000000" pitchFamily="2" charset="2"/>
              <a:buChar char="q"/>
            </a:pPr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Future Improvements</a:t>
            </a:r>
            <a:endParaRPr lang="en-IN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Add </a:t>
            </a:r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fingerprint sensor</a:t>
            </a: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 for 3-factor auth.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Integrate </a:t>
            </a:r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Wi-Fi (ESP8266)</a:t>
            </a: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 for cloud logging.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Use </a:t>
            </a:r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machine learning</a:t>
            </a: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 to detect intrusion patterns.</a:t>
            </a:r>
          </a:p>
          <a:p>
            <a:pP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1.png">
            <a:extLst>
              <a:ext uri="{FF2B5EF4-FFF2-40B4-BE49-F238E27FC236}">
                <a16:creationId xmlns:a16="http://schemas.microsoft.com/office/drawing/2014/main" id="{8CAC9AC8-7446-0465-0D7F-54B2438E6AA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858750" y="469908"/>
            <a:ext cx="947255" cy="845893"/>
          </a:xfrm>
          <a:prstGeom prst="rect">
            <a:avLst/>
          </a:prstGeom>
          <a:ln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33E3FC-1DF3-513C-3196-F5652CB79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231" y="5242724"/>
            <a:ext cx="2675725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4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44B44AD-065F-24A8-716D-8B4EF4371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17BEAC-ACD1-968B-DB9F-1493E9531407}"/>
              </a:ext>
            </a:extLst>
          </p:cNvPr>
          <p:cNvSpPr txBox="1"/>
          <p:nvPr/>
        </p:nvSpPr>
        <p:spPr>
          <a:xfrm>
            <a:off x="709127" y="718457"/>
            <a:ext cx="10202441" cy="5027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1. Books &amp; Research Papers</a:t>
            </a:r>
            <a:endParaRPr lang="en-IN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Groover, M. P. (2020). </a:t>
            </a:r>
            <a:r>
              <a:rPr lang="en-IN" b="0" i="1" dirty="0">
                <a:solidFill>
                  <a:srgbClr val="404040"/>
                </a:solidFill>
                <a:effectLst/>
                <a:latin typeface="DeepSeek-CJK-patch"/>
              </a:rPr>
              <a:t>Industrial Robotics: Technology, Programming, and Applications</a:t>
            </a: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. McGraw-Hill.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Mazidi, M. A. (2018). </a:t>
            </a:r>
            <a:r>
              <a:rPr lang="en-IN" b="0" i="1" dirty="0">
                <a:solidFill>
                  <a:srgbClr val="404040"/>
                </a:solidFill>
                <a:effectLst/>
                <a:latin typeface="DeepSeek-CJK-patch"/>
              </a:rPr>
              <a:t>The 8051 Microcontroller and Embedded Systems</a:t>
            </a: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. Pearson.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"RFID Security and Privacy" (IEEE Paper, 2022).</a:t>
            </a:r>
          </a:p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2. Technical Manuals &amp; Datasheets</a:t>
            </a:r>
            <a:endParaRPr lang="en-IN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404040"/>
                </a:solidFill>
                <a:effectLst/>
                <a:latin typeface="DeepSeek-CJK-patch"/>
              </a:rPr>
              <a:t>Arduino Uno Rev3 Technical Reference</a:t>
            </a: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 (Arduino LLC)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404040"/>
                </a:solidFill>
                <a:effectLst/>
                <a:latin typeface="DeepSeek-CJK-patch"/>
              </a:rPr>
              <a:t>MFRC522 RFID Module Datasheet</a:t>
            </a: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 (NXP Semiconductors)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*SIM800L GSM/GPRS Module AT Commands Guide* (</a:t>
            </a:r>
            <a:r>
              <a:rPr lang="en-IN" b="0" i="0" dirty="0" err="1">
                <a:solidFill>
                  <a:srgbClr val="404040"/>
                </a:solidFill>
                <a:effectLst/>
                <a:latin typeface="DeepSeek-CJK-patch"/>
              </a:rPr>
              <a:t>SIMCom</a:t>
            </a: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image1.png">
            <a:extLst>
              <a:ext uri="{FF2B5EF4-FFF2-40B4-BE49-F238E27FC236}">
                <a16:creationId xmlns:a16="http://schemas.microsoft.com/office/drawing/2014/main" id="{FA4676DC-BA21-4C4A-8E12-1B20D504168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140131" y="619197"/>
            <a:ext cx="947255" cy="845893"/>
          </a:xfrm>
          <a:prstGeom prst="rect">
            <a:avLst/>
          </a:prstGeom>
          <a:ln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340005-37BB-18A6-8378-3898737FD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480" y="5196071"/>
            <a:ext cx="2675725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62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4044D64-D295-8E4E-4789-146B145BF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88FAE5-B711-3C2B-8811-DDCE4BD17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 t="32986" r="14581" b="13610"/>
          <a:stretch/>
        </p:blipFill>
        <p:spPr>
          <a:xfrm>
            <a:off x="-121297" y="0"/>
            <a:ext cx="12670970" cy="6858000"/>
          </a:xfrm>
          <a:prstGeom prst="rect">
            <a:avLst/>
          </a:prstGeom>
        </p:spPr>
      </p:pic>
      <p:pic>
        <p:nvPicPr>
          <p:cNvPr id="2054" name="Picture 6" descr="Image result for thank you template for ppt">
            <a:extLst>
              <a:ext uri="{FF2B5EF4-FFF2-40B4-BE49-F238E27FC236}">
                <a16:creationId xmlns:a16="http://schemas.microsoft.com/office/drawing/2014/main" id="{040A5417-FF9B-8752-B504-798825513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5" y="2314575"/>
            <a:ext cx="33718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5DD397-F13C-EB5C-07AD-1208A04A2B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806"/>
            <a:ext cx="12008498" cy="6542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A948E9-8194-DBF4-545F-1CA1392E394B}"/>
              </a:ext>
            </a:extLst>
          </p:cNvPr>
          <p:cNvSpPr txBox="1"/>
          <p:nvPr/>
        </p:nvSpPr>
        <p:spPr>
          <a:xfrm>
            <a:off x="6564086" y="4068331"/>
            <a:ext cx="6335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tern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B25DE1-C8BD-9B13-A861-70D7DCC113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87" t="53386" r="30204" b="34426"/>
          <a:stretch/>
        </p:blipFill>
        <p:spPr>
          <a:xfrm>
            <a:off x="8560836" y="4595469"/>
            <a:ext cx="2341984" cy="78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AD308B8-D9D7-9DAF-7B27-C14E7ACE4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4357E-C2F4-94F6-4A70-45883451F37E}"/>
              </a:ext>
            </a:extLst>
          </p:cNvPr>
          <p:cNvSpPr txBox="1"/>
          <p:nvPr/>
        </p:nvSpPr>
        <p:spPr>
          <a:xfrm>
            <a:off x="261257" y="989045"/>
            <a:ext cx="104036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fontAlgn="ctr" latinLnBrk="0" hangingPunct="1">
              <a:buNone/>
            </a:pP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algn="ctr"/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99EB9D-0F1C-FE6F-771E-087B23153A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590" t="24179" r="22706" b="1193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0AD873-56D2-747B-B566-1CE7076A3D9F}"/>
              </a:ext>
            </a:extLst>
          </p:cNvPr>
          <p:cNvSpPr txBox="1"/>
          <p:nvPr/>
        </p:nvSpPr>
        <p:spPr>
          <a:xfrm>
            <a:off x="3445397" y="2832500"/>
            <a:ext cx="530120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/>
              <a:t>BANK LOCKER </a:t>
            </a:r>
          </a:p>
          <a:p>
            <a:r>
              <a:rPr lang="en-IN" sz="4400" dirty="0"/>
              <a:t>SECURITY SYSTEM</a:t>
            </a:r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7EA0C5E4-7DD3-8882-9487-F88F1B72404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10162" y="1519981"/>
            <a:ext cx="1971675" cy="131251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8661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3D7FB0C-9589-81D4-99D9-B6E642C93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8F6FA7-75AE-61F0-5E93-870458F3F1A6}"/>
              </a:ext>
            </a:extLst>
          </p:cNvPr>
          <p:cNvSpPr txBox="1"/>
          <p:nvPr/>
        </p:nvSpPr>
        <p:spPr>
          <a:xfrm>
            <a:off x="1595534" y="989044"/>
            <a:ext cx="5719665" cy="490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/ EXISTING SYSTEMS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/ SOLUTION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/ IMPLEMENTATION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ANALYSIS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/ USE CASES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AND FUTURE WORK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2" name="image1.png">
            <a:extLst>
              <a:ext uri="{FF2B5EF4-FFF2-40B4-BE49-F238E27FC236}">
                <a16:creationId xmlns:a16="http://schemas.microsoft.com/office/drawing/2014/main" id="{F2FBA0C9-E6AF-A0AC-ADC4-87EB71768FC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596466" y="223617"/>
            <a:ext cx="1068946" cy="957002"/>
          </a:xfrm>
          <a:prstGeom prst="rect">
            <a:avLst/>
          </a:prstGeom>
          <a:ln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66C3D4-BD48-C881-9107-A45EDC04D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585" y="5317654"/>
            <a:ext cx="2141406" cy="845893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A33EFCD7-7C9A-3133-FEC8-8BEAF5595E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239347" cy="223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60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3BB1B2-77D9-9B2F-F374-8FB1D8632C07}"/>
              </a:ext>
            </a:extLst>
          </p:cNvPr>
          <p:cNvSpPr txBox="1"/>
          <p:nvPr/>
        </p:nvSpPr>
        <p:spPr>
          <a:xfrm>
            <a:off x="395618" y="1051683"/>
            <a:ext cx="11028783" cy="582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Bank Locker Security System</a:t>
            </a:r>
            <a:r>
              <a:rPr lang="en-US" dirty="0"/>
              <a:t> is designed to provide enhanced security through multi-factor authentication, ensuring only authorized individuals can access the locker. This system is built around an </a:t>
            </a:r>
            <a:r>
              <a:rPr lang="en-US" b="1" dirty="0"/>
              <a:t>Arduino Uno</a:t>
            </a:r>
            <a:r>
              <a:rPr lang="en-US" dirty="0"/>
              <a:t> microcontroller, which serves as the central processing unit, integrating various security components for authentication and monitoring. The system incorporates a </a:t>
            </a:r>
            <a:r>
              <a:rPr lang="en-US" b="1" dirty="0"/>
              <a:t>4×4 keypad</a:t>
            </a:r>
            <a:r>
              <a:rPr lang="en-US" dirty="0"/>
              <a:t> for PIN entry, an </a:t>
            </a:r>
            <a:r>
              <a:rPr lang="en-US" b="1" dirty="0"/>
              <a:t>RFID module</a:t>
            </a:r>
            <a:r>
              <a:rPr lang="en-US" dirty="0"/>
              <a:t> for card-based authentication, and a </a:t>
            </a:r>
            <a:r>
              <a:rPr lang="en-US" b="1" dirty="0"/>
              <a:t>GSM module</a:t>
            </a:r>
            <a:r>
              <a:rPr lang="en-US" dirty="0"/>
              <a:t> to send One-Time Passwords (OTP) to the registered mobile number, adding an extra layer of security. A </a:t>
            </a:r>
            <a:r>
              <a:rPr lang="en-US" b="1" dirty="0"/>
              <a:t>LCD display</a:t>
            </a:r>
            <a:r>
              <a:rPr lang="en-US" dirty="0"/>
              <a:t> provides real-time feedback to the user, while a </a:t>
            </a:r>
            <a:r>
              <a:rPr lang="en-US" b="1" dirty="0"/>
              <a:t>buzzer</a:t>
            </a:r>
            <a:r>
              <a:rPr lang="en-US" dirty="0"/>
              <a:t> alerts in case of unauthorized access attempts. The </a:t>
            </a:r>
            <a:r>
              <a:rPr lang="en-US" b="1" dirty="0"/>
              <a:t>servo motor</a:t>
            </a:r>
            <a:r>
              <a:rPr lang="en-US" dirty="0"/>
              <a:t> controls the physical locking mechanism, ensuring access is granted only after successful multi-level authentication. This combination of technologies makes the system a </a:t>
            </a:r>
            <a:r>
              <a:rPr lang="en-US" b="1" dirty="0"/>
              <a:t>secure, efficient, and reliable</a:t>
            </a:r>
            <a:r>
              <a:rPr lang="en-US" dirty="0"/>
              <a:t> solution for modern banking security needs.</a:t>
            </a:r>
            <a:endParaRPr lang="en-IN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DeepSeek-CJK-patch"/>
              </a:rPr>
              <a:t>Problem Statement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Traditional lock-and-key systems are vulnerable to theft, duplication, and lack real-time monitoring.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Many industries still rely on 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manual security checks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, leading to human error and inefficiency.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Existing 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RFID-based systems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often lack 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multi-factor authentication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and remote alerts.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1.png">
            <a:extLst>
              <a:ext uri="{FF2B5EF4-FFF2-40B4-BE49-F238E27FC236}">
                <a16:creationId xmlns:a16="http://schemas.microsoft.com/office/drawing/2014/main" id="{834F64EB-BCE1-B9A7-87FE-C11B6B66BA7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602409" y="407403"/>
            <a:ext cx="947255" cy="845893"/>
          </a:xfrm>
          <a:prstGeom prst="rect">
            <a:avLst/>
          </a:prstGeom>
          <a:ln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5ECB11-8968-0533-A53A-C8771DA49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257" y="5604704"/>
            <a:ext cx="2141406" cy="8458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A8DF44-CB7F-58A1-299C-BDA676F62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8C24B6-BF6D-9B36-7A2E-ECAA76C964EA}"/>
              </a:ext>
            </a:extLst>
          </p:cNvPr>
          <p:cNvSpPr txBox="1"/>
          <p:nvPr/>
        </p:nvSpPr>
        <p:spPr>
          <a:xfrm>
            <a:off x="261257" y="989045"/>
            <a:ext cx="10403633" cy="2357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DeepSeek-CJK-patch"/>
              </a:rPr>
              <a:t>OUR SOLUTION</a:t>
            </a:r>
            <a:r>
              <a:rPr lang="en-US" sz="2800" b="1" i="0" dirty="0">
                <a:solidFill>
                  <a:schemeClr val="accent4">
                    <a:lumMod val="75000"/>
                  </a:schemeClr>
                </a:solidFill>
                <a:effectLst/>
                <a:latin typeface="DeepSeek-CJK-patch"/>
              </a:rPr>
              <a:t> </a:t>
            </a:r>
            <a:endParaRPr lang="en-US" sz="2800" b="0" i="0" dirty="0">
              <a:solidFill>
                <a:schemeClr val="accent4">
                  <a:lumMod val="75000"/>
                </a:schemeClr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A 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two-factor authentication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system combining 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RFID + Keypad PIN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for enhanced security.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GSM module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sends instant SMS alerts to the admin for unauthorized access attempts.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Servo motor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acts as an automated door lock, 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LCD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provides user feedback, and 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buzzer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alarms for intrusions.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Arduino Uno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serves as the brain for processing and decision-making.</a:t>
            </a:r>
          </a:p>
        </p:txBody>
      </p:sp>
      <p:pic>
        <p:nvPicPr>
          <p:cNvPr id="1028" name="Picture 4" descr="Arduino UNO R4 - Keypad - LCD | Arduino UNO R4 Tutorial">
            <a:extLst>
              <a:ext uri="{FF2B5EF4-FFF2-40B4-BE49-F238E27FC236}">
                <a16:creationId xmlns:a16="http://schemas.microsoft.com/office/drawing/2014/main" id="{60F490C1-E46F-81D6-38A8-50AC016A6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79" y="3971575"/>
            <a:ext cx="2042631" cy="156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Y RFID DOOR LOCK System - Arduino Project Hub">
            <a:extLst>
              <a:ext uri="{FF2B5EF4-FFF2-40B4-BE49-F238E27FC236}">
                <a16:creationId xmlns:a16="http://schemas.microsoft.com/office/drawing/2014/main" id="{80BA6BAD-CB2C-4A48-80EC-BBFE6A4FE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261" y="3971575"/>
            <a:ext cx="2553986" cy="170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use GSM For SMS Send Receive and Call - Hackster.io">
            <a:extLst>
              <a:ext uri="{FF2B5EF4-FFF2-40B4-BE49-F238E27FC236}">
                <a16:creationId xmlns:a16="http://schemas.microsoft.com/office/drawing/2014/main" id="{7367129E-E617-9C88-1AB8-6E9B53982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713" y="2834257"/>
            <a:ext cx="4599608" cy="227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183108-6A89-B880-8D98-2E1E71FC2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6867" y="5690428"/>
            <a:ext cx="2141406" cy="845893"/>
          </a:xfrm>
          <a:prstGeom prst="rect">
            <a:avLst/>
          </a:prstGeom>
        </p:spPr>
      </p:pic>
      <p:pic>
        <p:nvPicPr>
          <p:cNvPr id="10" name="image1.png">
            <a:extLst>
              <a:ext uri="{FF2B5EF4-FFF2-40B4-BE49-F238E27FC236}">
                <a16:creationId xmlns:a16="http://schemas.microsoft.com/office/drawing/2014/main" id="{5C601F4A-93C1-AF83-ADF5-D31CBC17AB60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10602409" y="407403"/>
            <a:ext cx="947255" cy="84589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5146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7F21DC1-7CF1-9665-1260-57B4703D8560}"/>
              </a:ext>
            </a:extLst>
          </p:cNvPr>
          <p:cNvSpPr txBox="1"/>
          <p:nvPr/>
        </p:nvSpPr>
        <p:spPr>
          <a:xfrm>
            <a:off x="773974" y="679529"/>
            <a:ext cx="10375641" cy="596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algn="just">
              <a:lnSpc>
                <a:spcPct val="150000"/>
              </a:lnSpc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Secure Authentication</a:t>
            </a:r>
            <a:endParaRPr lang="en-IN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Validate users via </a:t>
            </a:r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RFID tags + 4x4 keypad PIN entry</a:t>
            </a: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  <a:p>
            <a:pPr marL="285750" indent="-28575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Real-Time Alerts</a:t>
            </a:r>
            <a:endParaRPr lang="en-IN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GSM module sends </a:t>
            </a:r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SMS notifications</a:t>
            </a: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 to the admin for security breaches.</a:t>
            </a:r>
          </a:p>
          <a:p>
            <a:pPr marL="285750" indent="-28575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Automated Lock Control</a:t>
            </a:r>
            <a:endParaRPr lang="en-IN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Servo motor </a:t>
            </a:r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locks/unlocks</a:t>
            </a: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 the door based on authentication.</a:t>
            </a:r>
          </a:p>
          <a:p>
            <a:pPr marL="285750" indent="-28575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User Feedback</a:t>
            </a:r>
            <a:endParaRPr lang="en-IN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LCD</a:t>
            </a: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 displays access status ("Granted/Denied").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Buzzer</a:t>
            </a: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 sounds for invalid attempts.</a:t>
            </a:r>
          </a:p>
          <a:p>
            <a:pPr marL="285750" indent="-28575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Scalability</a:t>
            </a:r>
            <a:endParaRPr lang="en-IN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System can be expanded with </a:t>
            </a:r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biometrics (fingerprint)</a:t>
            </a: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 or </a:t>
            </a:r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Wi-Fi/cloud logging</a:t>
            </a: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8FFC5E-6A65-157A-5BAC-6FC07DDF0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620" y="5493658"/>
            <a:ext cx="2141406" cy="845893"/>
          </a:xfrm>
          <a:prstGeom prst="rect">
            <a:avLst/>
          </a:prstGeom>
        </p:spPr>
      </p:pic>
      <p:pic>
        <p:nvPicPr>
          <p:cNvPr id="4" name="image1.png">
            <a:extLst>
              <a:ext uri="{FF2B5EF4-FFF2-40B4-BE49-F238E27FC236}">
                <a16:creationId xmlns:a16="http://schemas.microsoft.com/office/drawing/2014/main" id="{038DB802-4E3B-82D2-146B-4D3048C6A70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602409" y="407403"/>
            <a:ext cx="947255" cy="845893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DBBE60D-A171-2219-6B9C-E128CCDD3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21BF95-1C07-2B34-624A-E3C0B6AD870B}"/>
              </a:ext>
            </a:extLst>
          </p:cNvPr>
          <p:cNvSpPr txBox="1"/>
          <p:nvPr/>
        </p:nvSpPr>
        <p:spPr>
          <a:xfrm>
            <a:off x="996819" y="643717"/>
            <a:ext cx="10198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/ Existing Systems</a:t>
            </a:r>
          </a:p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3A247B-6D3E-0442-D89F-3EE257679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386609"/>
              </p:ext>
            </p:extLst>
          </p:nvPr>
        </p:nvGraphicFramePr>
        <p:xfrm>
          <a:off x="806801" y="1567047"/>
          <a:ext cx="9251598" cy="4045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3866">
                  <a:extLst>
                    <a:ext uri="{9D8B030D-6E8A-4147-A177-3AD203B41FA5}">
                      <a16:colId xmlns:a16="http://schemas.microsoft.com/office/drawing/2014/main" val="2568820227"/>
                    </a:ext>
                  </a:extLst>
                </a:gridCol>
                <a:gridCol w="3083866">
                  <a:extLst>
                    <a:ext uri="{9D8B030D-6E8A-4147-A177-3AD203B41FA5}">
                      <a16:colId xmlns:a16="http://schemas.microsoft.com/office/drawing/2014/main" val="3632048619"/>
                    </a:ext>
                  </a:extLst>
                </a:gridCol>
                <a:gridCol w="3083866">
                  <a:extLst>
                    <a:ext uri="{9D8B030D-6E8A-4147-A177-3AD203B41FA5}">
                      <a16:colId xmlns:a16="http://schemas.microsoft.com/office/drawing/2014/main" val="146459582"/>
                    </a:ext>
                  </a:extLst>
                </a:gridCol>
              </a:tblGrid>
              <a:tr h="1080934"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rgbClr val="404040"/>
                          </a:solidFill>
                          <a:effectLst/>
                        </a:rPr>
                        <a:t>System Type</a:t>
                      </a: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solidFill>
                            <a:srgbClr val="404040"/>
                          </a:solidFill>
                          <a:effectLst/>
                        </a:rPr>
                        <a:t>Pros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rgbClr val="404040"/>
                          </a:solidFill>
                          <a:effectLst/>
                        </a:rPr>
                        <a:t>Cons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03837874"/>
                  </a:ext>
                </a:extLst>
              </a:tr>
              <a:tr h="1080934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Manual Locks</a:t>
                      </a:r>
                      <a:endParaRPr lang="en-IN" dirty="0">
                        <a:effectLst/>
                      </a:endParaRP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Low cost, simple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Easy to break, no remote alerts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70117164"/>
                  </a:ext>
                </a:extLst>
              </a:tr>
              <a:tr h="1080934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RFID-Only Systems</a:t>
                      </a:r>
                      <a:endParaRPr lang="en-IN">
                        <a:effectLst/>
                      </a:endParaRP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Contactless, fast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 PIN backup, spoofing possible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878686889"/>
                  </a:ext>
                </a:extLst>
              </a:tr>
              <a:tr h="803142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Biometric Systems</a:t>
                      </a:r>
                      <a:endParaRPr lang="en-IN">
                        <a:effectLst/>
                      </a:endParaRP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Highly secure (fingerprint/iris)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Expensive, maintenance-heavy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75289194"/>
                  </a:ext>
                </a:extLst>
              </a:tr>
            </a:tbl>
          </a:graphicData>
        </a:graphic>
      </p:graphicFrame>
      <p:pic>
        <p:nvPicPr>
          <p:cNvPr id="5" name="image1.png">
            <a:extLst>
              <a:ext uri="{FF2B5EF4-FFF2-40B4-BE49-F238E27FC236}">
                <a16:creationId xmlns:a16="http://schemas.microsoft.com/office/drawing/2014/main" id="{E11E03C2-5D62-B391-514B-C98B9922ADF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457570" y="626881"/>
            <a:ext cx="1068946" cy="957002"/>
          </a:xfrm>
          <a:prstGeom prst="rect">
            <a:avLst/>
          </a:prstGeom>
          <a:ln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2ABCDF-9EA3-6AAA-0C79-5E437889D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6867" y="5690428"/>
            <a:ext cx="2141406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70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DF96EBD-4C0A-FA96-2975-3137BCBBD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39A7F8-DD41-9319-6B7E-CBA80BF6AE57}"/>
              </a:ext>
            </a:extLst>
          </p:cNvPr>
          <p:cNvSpPr txBox="1"/>
          <p:nvPr/>
        </p:nvSpPr>
        <p:spPr>
          <a:xfrm>
            <a:off x="737119" y="681134"/>
            <a:ext cx="1091681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28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/ Solution</a:t>
            </a:r>
          </a:p>
          <a:p>
            <a:pPr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3A84EB-1FA1-40C2-BB2C-AE1603D1B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90786"/>
              </p:ext>
            </p:extLst>
          </p:nvPr>
        </p:nvGraphicFramePr>
        <p:xfrm>
          <a:off x="648182" y="1425721"/>
          <a:ext cx="10671858" cy="5161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7286">
                  <a:extLst>
                    <a:ext uri="{9D8B030D-6E8A-4147-A177-3AD203B41FA5}">
                      <a16:colId xmlns:a16="http://schemas.microsoft.com/office/drawing/2014/main" val="3266833740"/>
                    </a:ext>
                  </a:extLst>
                </a:gridCol>
                <a:gridCol w="3557286">
                  <a:extLst>
                    <a:ext uri="{9D8B030D-6E8A-4147-A177-3AD203B41FA5}">
                      <a16:colId xmlns:a16="http://schemas.microsoft.com/office/drawing/2014/main" val="4148941678"/>
                    </a:ext>
                  </a:extLst>
                </a:gridCol>
                <a:gridCol w="3557286">
                  <a:extLst>
                    <a:ext uri="{9D8B030D-6E8A-4147-A177-3AD203B41FA5}">
                      <a16:colId xmlns:a16="http://schemas.microsoft.com/office/drawing/2014/main" val="1335979000"/>
                    </a:ext>
                  </a:extLst>
                </a:gridCol>
              </a:tblGrid>
              <a:tr h="611757"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rgbClr val="404040"/>
                          </a:solidFill>
                          <a:effectLst/>
                        </a:rPr>
                        <a:t>Component</a:t>
                      </a: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solidFill>
                            <a:srgbClr val="404040"/>
                          </a:solidFill>
                          <a:effectLst/>
                        </a:rPr>
                        <a:t>Role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rgbClr val="404040"/>
                          </a:solidFill>
                          <a:effectLst/>
                        </a:rPr>
                        <a:t>Specifications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303478380"/>
                  </a:ext>
                </a:extLst>
              </a:tr>
              <a:tr h="611757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RFID (RC522)</a:t>
                      </a:r>
                      <a:endParaRPr lang="en-IN" dirty="0">
                        <a:effectLst/>
                      </a:endParaRP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Reads user tags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13.56 MHz, SPI interface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36413418"/>
                  </a:ext>
                </a:extLst>
              </a:tr>
              <a:tr h="611757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4x4 Keypad</a:t>
                      </a:r>
                      <a:endParaRPr lang="en-IN">
                        <a:effectLst/>
                      </a:endParaRP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Secondary PIN input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Membrane matrix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868997294"/>
                  </a:ext>
                </a:extLst>
              </a:tr>
              <a:tr h="611757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GSM (SIM800L)</a:t>
                      </a:r>
                      <a:endParaRPr lang="en-IN">
                        <a:effectLst/>
                      </a:endParaRP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Sends SMS alerts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2G/3G compatible, AT commands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675224072"/>
                  </a:ext>
                </a:extLst>
              </a:tr>
              <a:tr h="611757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Servo Motor</a:t>
                      </a:r>
                      <a:endParaRPr lang="en-IN">
                        <a:effectLst/>
                      </a:endParaRP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Door lock actuator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180° rotation, 5V DC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857117468"/>
                  </a:ext>
                </a:extLst>
              </a:tr>
              <a:tr h="611757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LCD (16x2)</a:t>
                      </a:r>
                      <a:endParaRPr lang="en-IN">
                        <a:effectLst/>
                      </a:endParaRP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Displays access status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I2C/Parallel interface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53012736"/>
                  </a:ext>
                </a:extLst>
              </a:tr>
              <a:tr h="667929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Buzzer</a:t>
                      </a:r>
                      <a:endParaRPr lang="en-IN">
                        <a:effectLst/>
                      </a:endParaRP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Alarms for invalid attempts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Active/Passive </a:t>
                      </a:r>
                    </a:p>
                    <a:p>
                      <a:r>
                        <a:rPr lang="en-IN" dirty="0">
                          <a:effectLst/>
                        </a:rPr>
                        <a:t>types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822091704"/>
                  </a:ext>
                </a:extLst>
              </a:tr>
              <a:tr h="611757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Arduino Uno</a:t>
                      </a:r>
                      <a:endParaRPr lang="en-IN" dirty="0">
                        <a:effectLst/>
                      </a:endParaRP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Processes logic &amp; controls peripherals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ATmega328P,</a:t>
                      </a:r>
                    </a:p>
                    <a:p>
                      <a:r>
                        <a:rPr lang="en-IN" dirty="0">
                          <a:effectLst/>
                        </a:rPr>
                        <a:t> 16 MHz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227698956"/>
                  </a:ext>
                </a:extLst>
              </a:tr>
            </a:tbl>
          </a:graphicData>
        </a:graphic>
      </p:graphicFrame>
      <p:pic>
        <p:nvPicPr>
          <p:cNvPr id="9" name="image1.png">
            <a:extLst>
              <a:ext uri="{FF2B5EF4-FFF2-40B4-BE49-F238E27FC236}">
                <a16:creationId xmlns:a16="http://schemas.microsoft.com/office/drawing/2014/main" id="{033514E3-94FE-E981-BCEE-B38AEF51586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474872" y="401240"/>
            <a:ext cx="1068946" cy="95700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5544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3D71538-4A19-1377-BEF9-122DB1F0A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05A148-9A47-69CA-BBF7-1034001E4A3B}"/>
              </a:ext>
            </a:extLst>
          </p:cNvPr>
          <p:cNvSpPr txBox="1"/>
          <p:nvPr/>
        </p:nvSpPr>
        <p:spPr>
          <a:xfrm>
            <a:off x="261257" y="989045"/>
            <a:ext cx="104036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fontAlgn="ctr" latinLnBrk="0" hangingPunct="1">
              <a:buNone/>
            </a:pP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algn="ctr"/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63BA0FD2-8076-6020-08BA-1FE22401560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315950" y="824471"/>
            <a:ext cx="947255" cy="845893"/>
          </a:xfrm>
          <a:prstGeom prst="rect">
            <a:avLst/>
          </a:prstGeom>
          <a:ln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44D816-20E2-C65F-D55D-DF12E22DA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480" y="5196071"/>
            <a:ext cx="2675725" cy="8458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7C2602-143A-8484-2D8A-4A7C291B754B}"/>
              </a:ext>
            </a:extLst>
          </p:cNvPr>
          <p:cNvSpPr txBox="1"/>
          <p:nvPr/>
        </p:nvSpPr>
        <p:spPr>
          <a:xfrm>
            <a:off x="523755" y="1173711"/>
            <a:ext cx="6094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8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/ Implementation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77BBDA-7091-717B-3E95-4E8A12C3024A}"/>
              </a:ext>
            </a:extLst>
          </p:cNvPr>
          <p:cNvSpPr txBox="1"/>
          <p:nvPr/>
        </p:nvSpPr>
        <p:spPr>
          <a:xfrm>
            <a:off x="523755" y="1932765"/>
            <a:ext cx="10141135" cy="3913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  <a:buNone/>
            </a:pPr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Step-by-Step Implementation</a:t>
            </a:r>
            <a:endParaRPr lang="en-IN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Hardware Setup</a:t>
            </a:r>
            <a:endParaRPr lang="en-IN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Connect RFID, keypad, GSM, servo, LCD, and buzzer to Arduino.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Power supply: </a:t>
            </a:r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5V DC for Arduino + 12V for GSM (if needed).</a:t>
            </a:r>
            <a:endParaRPr lang="en-IN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Software Logic</a:t>
            </a:r>
            <a:endParaRPr lang="en-IN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285750" indent="-285750" algn="just" rtl="0"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dirty="0">
                <a:effectLst/>
              </a:rPr>
              <a:t>MFRC522.h (RFID)</a:t>
            </a:r>
            <a:endParaRPr lang="en-IN" dirty="0"/>
          </a:p>
          <a:p>
            <a:pPr marL="285750" indent="-285750" algn="just" rtl="0">
              <a:buFont typeface="Wingdings" panose="05000000000000000000" pitchFamily="2" charset="2"/>
              <a:buChar char="§"/>
            </a:pPr>
            <a:r>
              <a:rPr lang="en-IN" dirty="0" err="1">
                <a:effectLst/>
              </a:rPr>
              <a:t>Keypad.h</a:t>
            </a:r>
            <a:r>
              <a:rPr lang="en-IN" dirty="0">
                <a:effectLst/>
              </a:rPr>
              <a:t> (4x4 keypad)</a:t>
            </a:r>
            <a:endParaRPr lang="en-IN" dirty="0"/>
          </a:p>
          <a:p>
            <a:pPr marL="285750" indent="-285750" algn="just" rtl="0">
              <a:buFont typeface="Wingdings" panose="05000000000000000000" pitchFamily="2" charset="2"/>
              <a:buChar char="§"/>
            </a:pPr>
            <a:r>
              <a:rPr lang="en-IN" dirty="0" err="1">
                <a:effectLst/>
              </a:rPr>
              <a:t>Servo.h</a:t>
            </a:r>
            <a:r>
              <a:rPr lang="en-IN" dirty="0">
                <a:effectLst/>
              </a:rPr>
              <a:t> (Motor control)</a:t>
            </a:r>
            <a:endParaRPr lang="en-IN" dirty="0"/>
          </a:p>
          <a:p>
            <a:pPr marL="285750" indent="-285750" algn="just" rtl="0">
              <a:buFont typeface="Wingdings" panose="05000000000000000000" pitchFamily="2" charset="2"/>
              <a:buChar char="§"/>
            </a:pPr>
            <a:r>
              <a:rPr lang="en-IN" dirty="0" err="1">
                <a:effectLst/>
              </a:rPr>
              <a:t>SoftwareSerial.h</a:t>
            </a:r>
            <a:r>
              <a:rPr lang="en-IN" dirty="0">
                <a:effectLst/>
              </a:rPr>
              <a:t> (GSM communication</a:t>
            </a:r>
            <a:endParaRPr lang="en-IN" dirty="0"/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IN" b="1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en-IN" b="0" i="0" dirty="0">
              <a:solidFill>
                <a:srgbClr val="404040"/>
              </a:solidFill>
              <a:effectLst/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22471991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582</TotalTime>
  <Words>1042</Words>
  <Application>Microsoft Office PowerPoint</Application>
  <PresentationFormat>Widescreen</PresentationFormat>
  <Paragraphs>153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DeepSeek-CJK-patch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Himabindu Sathyaveti</dc:creator>
  <cp:lastModifiedBy>sree kanth</cp:lastModifiedBy>
  <cp:revision>36</cp:revision>
  <dcterms:created xsi:type="dcterms:W3CDTF">2025-02-27T15:50:00Z</dcterms:created>
  <dcterms:modified xsi:type="dcterms:W3CDTF">2025-05-11T15:08:32Z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8E4EB16524804F448FADA02BDC7A9F08_12</vt:lpwstr>
  </property>
  <property fmtid="{D5CDD505-2E9C-101B-9397-08002B2CF9AE}" pid="3" name="KSOProductBuildVer">
    <vt:lpwstr>1033-12.2.0.19805</vt:lpwstr>
  </property>
</Properties>
</file>