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7" r:id="rId2"/>
    <p:sldId id="268" r:id="rId3"/>
    <p:sldId id="269" r:id="rId4"/>
    <p:sldId id="257" r:id="rId5"/>
    <p:sldId id="258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D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36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A1C27-5EC1-4FE9-8FDA-673BB54F8C7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75A5A-39C6-416B-919F-A9B071F17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64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5A5A-39C6-416B-919F-A9B071F179E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701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B5A-4839-46ED-A968-DCE0C8A70D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A3F19E1-EE81-4B96-ADBB-14059BE19B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96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B5A-4839-46ED-A968-DCE0C8A70D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9E1-EE81-4B96-ADBB-14059BE19B3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45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B5A-4839-46ED-A968-DCE0C8A70D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9E1-EE81-4B96-ADBB-14059BE19B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26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B5A-4839-46ED-A968-DCE0C8A70D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9E1-EE81-4B96-ADBB-14059BE19B3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42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B5A-4839-46ED-A968-DCE0C8A70D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9E1-EE81-4B96-ADBB-14059BE19B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60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B5A-4839-46ED-A968-DCE0C8A70D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9E1-EE81-4B96-ADBB-14059BE19B3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4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B5A-4839-46ED-A968-DCE0C8A70D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9E1-EE81-4B96-ADBB-14059BE19B3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74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B5A-4839-46ED-A968-DCE0C8A70D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9E1-EE81-4B96-ADBB-14059BE19B3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60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B5A-4839-46ED-A968-DCE0C8A70D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9E1-EE81-4B96-ADBB-14059BE19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94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9B5A-4839-46ED-A968-DCE0C8A70D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9E1-EE81-4B96-ADBB-14059BE19B3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2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889B5A-4839-46ED-A968-DCE0C8A70D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19E1-EE81-4B96-ADBB-14059BE19B3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0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89B5A-4839-46ED-A968-DCE0C8A70D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A3F19E1-EE81-4B96-ADBB-14059BE19B3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98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5D0AF-5956-202E-76A6-19D08BD9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946BC7-979C-13B3-D921-A56559DEA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658" y="23663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F8D6D8-AACB-9530-9DE8-D85AAAF3AB37}"/>
              </a:ext>
            </a:extLst>
          </p:cNvPr>
          <p:cNvSpPr txBox="1"/>
          <p:nvPr/>
        </p:nvSpPr>
        <p:spPr>
          <a:xfrm>
            <a:off x="2427256" y="2635264"/>
            <a:ext cx="8078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BANK LOCKER SECURITY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44E14-35BA-BF27-D705-89F3493E6E21}"/>
              </a:ext>
            </a:extLst>
          </p:cNvPr>
          <p:cNvSpPr txBox="1"/>
          <p:nvPr/>
        </p:nvSpPr>
        <p:spPr>
          <a:xfrm>
            <a:off x="747251" y="3773645"/>
            <a:ext cx="61746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     Presented by</a:t>
            </a: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en-IN" b="1" dirty="0" err="1"/>
              <a:t>B.Poojitha</a:t>
            </a:r>
            <a:r>
              <a:rPr lang="en-IN" b="1" dirty="0"/>
              <a:t> :  22G25A0402</a:t>
            </a:r>
          </a:p>
          <a:p>
            <a:r>
              <a:rPr lang="en-IN" b="1" dirty="0" err="1"/>
              <a:t>G.Shankar</a:t>
            </a:r>
            <a:r>
              <a:rPr lang="en-IN" b="1" dirty="0"/>
              <a:t>:   22G25A0408</a:t>
            </a:r>
          </a:p>
          <a:p>
            <a:r>
              <a:rPr lang="en-IN" b="1" dirty="0" err="1"/>
              <a:t>M.Sreekanth</a:t>
            </a:r>
            <a:r>
              <a:rPr lang="en-IN" b="1" dirty="0"/>
              <a:t> :22G25A0413</a:t>
            </a:r>
          </a:p>
          <a:p>
            <a:r>
              <a:rPr lang="en-IN" b="1" dirty="0" err="1"/>
              <a:t>S.Mahamad</a:t>
            </a:r>
            <a:r>
              <a:rPr lang="en-IN" b="1" dirty="0"/>
              <a:t> Asif:20G21A04L3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8A05C-F154-1516-37B8-54BEE7CF2D54}"/>
              </a:ext>
            </a:extLst>
          </p:cNvPr>
          <p:cNvSpPr txBox="1"/>
          <p:nvPr/>
        </p:nvSpPr>
        <p:spPr>
          <a:xfrm>
            <a:off x="6921909" y="3251208"/>
            <a:ext cx="4660491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Under the esteemed Guidance of</a:t>
            </a:r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IN" sz="20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MR.A.SURENDRA REDDY </a:t>
            </a:r>
          </a:p>
          <a:p>
            <a:r>
              <a:rPr lang="en-IN" sz="2000" kern="1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Associate professor</a:t>
            </a:r>
          </a:p>
          <a:p>
            <a:r>
              <a:rPr lang="en-IN" sz="20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</a:t>
            </a:r>
            <a:r>
              <a:rPr lang="en-IN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IN" kern="100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ept.of</a:t>
            </a:r>
            <a:r>
              <a:rPr lang="en-IN" kern="100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ECE</a:t>
            </a:r>
            <a:endParaRPr lang="en-IN" kern="1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IN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D52A93-9D9C-AAF5-0AEA-0D6CC2858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493" y="1040500"/>
            <a:ext cx="1682642" cy="13229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E89F2B-A67B-2114-39D5-ED9CB738C4B8}"/>
              </a:ext>
            </a:extLst>
          </p:cNvPr>
          <p:cNvSpPr txBox="1"/>
          <p:nvPr/>
        </p:nvSpPr>
        <p:spPr>
          <a:xfrm>
            <a:off x="412954" y="307244"/>
            <a:ext cx="11169446" cy="1436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marR="833755" indent="-6350" algn="just">
              <a:lnSpc>
                <a:spcPct val="107000"/>
              </a:lnSpc>
              <a:spcAft>
                <a:spcPts val="25"/>
              </a:spcAft>
            </a:pPr>
            <a:r>
              <a:rPr lang="en-I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AUDISANKARACOLLEGEOFENGINEERING&amp;TECHNOLOGY</a:t>
            </a:r>
            <a:endParaRPr lang="en-IN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28800" marR="833755" indent="457200" algn="just">
              <a:lnSpc>
                <a:spcPct val="107000"/>
              </a:lnSpc>
              <a:spcAft>
                <a:spcPts val="25"/>
              </a:spcAft>
            </a:pPr>
            <a:r>
              <a:rPr lang="en-IN" sz="24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(NAAC A+ and NBA Accredited)</a:t>
            </a:r>
            <a:endParaRPr lang="en-IN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IN" sz="1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1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2BC71-D00A-9A01-C4E7-87EF2B43A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040F74-2BD5-2B8F-BE09-8FC21B4DF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A76D8-BE94-2732-F380-3FD08CF1026A}"/>
              </a:ext>
            </a:extLst>
          </p:cNvPr>
          <p:cNvSpPr txBox="1"/>
          <p:nvPr/>
        </p:nvSpPr>
        <p:spPr>
          <a:xfrm>
            <a:off x="1270000" y="1463041"/>
            <a:ext cx="7518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IN" dirty="0"/>
              <a:t>Locker Management Software: Develop software that can manage locker operations, including opening/closing lockers and tracking user access.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IN" dirty="0"/>
              <a:t>Alarm and Notification Software: Develop software that can trigger alarms and send notifications to bank administrators and users in </a:t>
            </a:r>
            <a:r>
              <a:rPr lang="en-IN" dirty="0" err="1"/>
              <a:t>casunauthorized</a:t>
            </a:r>
            <a:r>
              <a:rPr lang="en-IN" dirty="0"/>
              <a:t> access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IN" dirty="0"/>
              <a:t>Remote Monitoring Software: Develop software that can enable remote monitoring of lockers, allowing bank administrators to track locker activity in real-time.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A06FC-5710-E214-25C0-961F8F1AD9F6}"/>
              </a:ext>
            </a:extLst>
          </p:cNvPr>
          <p:cNvSpPr txBox="1"/>
          <p:nvPr/>
        </p:nvSpPr>
        <p:spPr>
          <a:xfrm>
            <a:off x="1178560" y="3917631"/>
            <a:ext cx="930656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System Integration</a:t>
            </a:r>
            <a:r>
              <a:rPr lang="en-IN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Integration of Hardware Components: Integrate the biometric sensor, microcontroller, locker control unit, and alarm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Integration of Software Components: Integrate the biometric authentication software, locker management software, alarm and notification software, and remote monitoring software.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System Testing: Test the integrated system to ensure that it functions as expected.</a:t>
            </a:r>
          </a:p>
        </p:txBody>
      </p:sp>
    </p:spTree>
    <p:extLst>
      <p:ext uri="{BB962C8B-B14F-4D97-AF65-F5344CB8AC3E}">
        <p14:creationId xmlns:p14="http://schemas.microsoft.com/office/powerpoint/2010/main" val="428356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A3478-DAD0-AC89-0E9B-EA7FD6B4C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7D461B-F69E-C0AD-5EDA-13289CF1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390BD9-5EC4-24D9-3CE4-8F0F4F5C86E6}"/>
              </a:ext>
            </a:extLst>
          </p:cNvPr>
          <p:cNvSpPr txBox="1"/>
          <p:nvPr/>
        </p:nvSpPr>
        <p:spPr>
          <a:xfrm>
            <a:off x="1026160" y="1555373"/>
            <a:ext cx="8158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Books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3898E-FB61-E36E-73E0-05E335EF1782}"/>
              </a:ext>
            </a:extLst>
          </p:cNvPr>
          <p:cNvSpPr txBox="1"/>
          <p:nvPr/>
        </p:nvSpPr>
        <p:spPr>
          <a:xfrm>
            <a:off x="944880" y="724654"/>
            <a:ext cx="67636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2"/>
                </a:solidFill>
              </a:rPr>
              <a:t>References (such as journals, magazines, etc.)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CEF5E-5951-9D5D-67FE-1A59358640B6}"/>
              </a:ext>
            </a:extLst>
          </p:cNvPr>
          <p:cNvSpPr txBox="1"/>
          <p:nvPr/>
        </p:nvSpPr>
        <p:spPr>
          <a:xfrm>
            <a:off x="1026160" y="3993303"/>
            <a:ext cx="98089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Journals</a:t>
            </a:r>
            <a:r>
              <a:rPr lang="en-IN" dirty="0"/>
              <a:t>. </a:t>
            </a:r>
          </a:p>
          <a:p>
            <a:pPr marL="342900" indent="-342900">
              <a:buAutoNum type="arabicPeriod"/>
            </a:pPr>
            <a:r>
              <a:rPr lang="en-US" dirty="0"/>
              <a:t>A Secure Biometric-Based Authentication System for Bank Lockers" by S. S. Iyengar et al., published in the Journal of Information Security and Applications, Vol. 46, pp. 102-111, February 2020.</a:t>
            </a:r>
          </a:p>
          <a:p>
            <a:pPr marL="342900" indent="-342900">
              <a:buAutoNum type="arabicPeriod"/>
            </a:pPr>
            <a:r>
              <a:rPr lang="en-US" dirty="0"/>
              <a:t>Design and Implementation of a Smart Locker System Using IoT and Biometric Authentication" by A. K. Singh et al., published in the Journal of Intelligent Information Systems, Vol. 57, pp. 1-13, January 2021.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4AC80-CC42-407C-98E3-559CC3D7DBC4}"/>
              </a:ext>
            </a:extLst>
          </p:cNvPr>
          <p:cNvSpPr txBox="1"/>
          <p:nvPr/>
        </p:nvSpPr>
        <p:spPr>
          <a:xfrm>
            <a:off x="1026159" y="1951672"/>
            <a:ext cx="99859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Biometric Authentication: A Machine Learning Approach" by Sambit Bakshi, published by Springer, 2020.2. "Smart Card Handbook" by Wolfgang Rankl, published by Wiley, 2020.</a:t>
            </a:r>
          </a:p>
          <a:p>
            <a:pPr marL="342900" indent="-342900">
              <a:buAutoNum type="arabicPeriod"/>
            </a:pPr>
            <a:r>
              <a:rPr lang="en-IN" dirty="0"/>
              <a:t> Online Resources: "Bank Locker Security System" by </a:t>
            </a:r>
            <a:r>
              <a:rPr lang="en-IN" dirty="0" err="1"/>
              <a:t>Finextra</a:t>
            </a:r>
            <a:r>
              <a:rPr lang="en-IN" dirty="0"/>
              <a:t>, published on February 10, 2020.2. "Smart Locker System for Banks" by IoT Times, published on January 20, 2021</a:t>
            </a:r>
          </a:p>
        </p:txBody>
      </p:sp>
    </p:spTree>
    <p:extLst>
      <p:ext uri="{BB962C8B-B14F-4D97-AF65-F5344CB8AC3E}">
        <p14:creationId xmlns:p14="http://schemas.microsoft.com/office/powerpoint/2010/main" val="2672144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71AED-8607-C983-49DD-8FCB171E4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F5AF14-E3C8-24A8-FD67-1E8AB2FB8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1F0656-ACFF-747C-797D-400C0F831001}"/>
              </a:ext>
            </a:extLst>
          </p:cNvPr>
          <p:cNvSpPr txBox="1"/>
          <p:nvPr/>
        </p:nvSpPr>
        <p:spPr>
          <a:xfrm>
            <a:off x="1564639" y="1565255"/>
            <a:ext cx="9093529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Magazines :</a:t>
            </a: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Security Magazine: A monthly magazine that covers the latest security news, trends, and technologies.</a:t>
            </a:r>
          </a:p>
          <a:p>
            <a:pPr marL="342900" indent="-342900">
              <a:buAutoNum type="arabicPeriod"/>
            </a:pPr>
            <a:r>
              <a:rPr lang="en-US" dirty="0"/>
              <a:t>Security Today: A monthly magazine that focuses on security solutions, technologies, and best practices.</a:t>
            </a:r>
          </a:p>
          <a:p>
            <a:pPr marL="342900" indent="-342900">
              <a:buAutoNum type="arabicPeriod"/>
            </a:pPr>
            <a:r>
              <a:rPr lang="en-US" dirty="0"/>
              <a:t>Biometric Technology Today: A quarterly magazine that covers the latest developments in biometric technologies.</a:t>
            </a:r>
          </a:p>
          <a:p>
            <a:pPr marL="342900" indent="-342900">
              <a:buAutoNum type="arabicPeriod"/>
            </a:pPr>
            <a:r>
              <a:rPr lang="en-US" dirty="0"/>
              <a:t>Card Technology Today: A quarterly magazine that focuses on card-based technologies, including smart cards and secure payment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6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CACD4-F42E-4A3A-DB1D-DD2BE1EEC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54BC0E-318E-47F3-A861-816897B2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97CB1A-1F77-B1B6-CE30-5B0348D30F09}"/>
              </a:ext>
            </a:extLst>
          </p:cNvPr>
          <p:cNvSpPr txBox="1"/>
          <p:nvPr/>
        </p:nvSpPr>
        <p:spPr>
          <a:xfrm>
            <a:off x="1564640" y="1565255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03CFE-3809-F4AC-9E1C-0C371FCB49ED}"/>
              </a:ext>
            </a:extLst>
          </p:cNvPr>
          <p:cNvSpPr txBox="1"/>
          <p:nvPr/>
        </p:nvSpPr>
        <p:spPr>
          <a:xfrm>
            <a:off x="1422400" y="2446496"/>
            <a:ext cx="102209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Phase 1: Planning and Requirements Gathering (Weeks 1-4)</a:t>
            </a:r>
          </a:p>
          <a:p>
            <a:pPr marL="342900" indent="-342900">
              <a:buAutoNum type="arabicPeriod"/>
            </a:pPr>
            <a:r>
              <a:rPr lang="en-IN" dirty="0"/>
              <a:t>Define project scope and objectives</a:t>
            </a:r>
          </a:p>
          <a:p>
            <a:pPr marL="342900" indent="-342900">
              <a:buAutoNum type="arabicPeriod"/>
            </a:pPr>
            <a:r>
              <a:rPr lang="en-IN" dirty="0"/>
              <a:t>Conduct stakeholder analysis and identify requirements</a:t>
            </a:r>
          </a:p>
          <a:p>
            <a:pPr marL="342900" indent="-342900">
              <a:buAutoNum type="arabicPeriod"/>
            </a:pPr>
            <a:r>
              <a:rPr lang="en-IN" dirty="0"/>
              <a:t> Gather and document functional and non-functional requirements </a:t>
            </a:r>
          </a:p>
          <a:p>
            <a:pPr marL="342900" indent="-342900">
              <a:buAutoNum type="arabicPeriod"/>
            </a:pPr>
            <a:r>
              <a:rPr lang="en-IN" dirty="0"/>
              <a:t>Create a detailed project schedule and budget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DC547-761F-E2DB-FEDB-3B0D090FC380}"/>
              </a:ext>
            </a:extLst>
          </p:cNvPr>
          <p:cNvSpPr txBox="1"/>
          <p:nvPr/>
        </p:nvSpPr>
        <p:spPr>
          <a:xfrm>
            <a:off x="1219200" y="1370747"/>
            <a:ext cx="6177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Phase methodology </a:t>
            </a:r>
            <a:r>
              <a:rPr lang="en-IN" sz="3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7619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0D71F-84BB-8472-E481-6E081E741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493841-ADF9-579C-F646-07D42762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849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C0A4BA-D36E-D365-EF4F-80FF40441578}"/>
              </a:ext>
            </a:extLst>
          </p:cNvPr>
          <p:cNvSpPr txBox="1"/>
          <p:nvPr/>
        </p:nvSpPr>
        <p:spPr>
          <a:xfrm>
            <a:off x="1564640" y="1565255"/>
            <a:ext cx="617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BA0C1-EBC3-7E36-17EA-2739A6433E92}"/>
              </a:ext>
            </a:extLst>
          </p:cNvPr>
          <p:cNvSpPr txBox="1"/>
          <p:nvPr/>
        </p:nvSpPr>
        <p:spPr>
          <a:xfrm>
            <a:off x="2927063" y="2632624"/>
            <a:ext cx="6337873" cy="70788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reflection blurRad="6350" stA="50000" endA="295" endPos="92000" dist="1016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6">
                    <a:lumMod val="75000"/>
                  </a:schemeClr>
                </a:solidFill>
                <a:latin typeface="Wide Latin" panose="020A0A070505050204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8088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32A78-650A-43F8-7724-29FF5C823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1DCB91-648A-D428-BCA6-2757F586D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15237C-AED3-3BA8-B412-C19D768A35EB}"/>
              </a:ext>
            </a:extLst>
          </p:cNvPr>
          <p:cNvSpPr txBox="1"/>
          <p:nvPr/>
        </p:nvSpPr>
        <p:spPr>
          <a:xfrm>
            <a:off x="1043530" y="1152300"/>
            <a:ext cx="61772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4">
                    <a:lumMod val="75000"/>
                  </a:schemeClr>
                </a:solidFill>
              </a:rPr>
              <a:t>CONTENTS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Introduction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Motivation for selecting the project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Objectives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Block Diagrams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Required components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Implementation </a:t>
            </a:r>
            <a:r>
              <a:rPr lang="en-IN" sz="2400" dirty="0" err="1"/>
              <a:t>Methodolgy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Reference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Phases of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100380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E8506-A617-D03F-47D6-C52CDF2A9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7B15F2-A479-1CB4-2DFF-0D202195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98C66-3683-E913-FD9F-750965D02705}"/>
              </a:ext>
            </a:extLst>
          </p:cNvPr>
          <p:cNvSpPr txBox="1"/>
          <p:nvPr/>
        </p:nvSpPr>
        <p:spPr>
          <a:xfrm>
            <a:off x="462114" y="626495"/>
            <a:ext cx="115725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INTRODUCTION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 T</a:t>
            </a:r>
            <a:r>
              <a:rPr lang="en-US" sz="2400" dirty="0"/>
              <a:t>he Bank Locker Security System is a digital solution designed to enhance the security and management of bank lockers. The system aims to provide a secure and convenient way for bank customers to access their lockers while ensuring the safety and integrity of their valuable assets</a:t>
            </a:r>
            <a:endParaRPr lang="en-IN" sz="2400" dirty="0"/>
          </a:p>
          <a:p>
            <a:endParaRPr lang="en-IN" sz="2400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2843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23C494F8-19A8-521C-F30A-076AF6BB63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281680" cy="328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207A3-8AAD-9EF3-104C-D9982341D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94FDB0-D309-0D44-7200-1A24686F8C9C}"/>
              </a:ext>
            </a:extLst>
          </p:cNvPr>
          <p:cNvSpPr txBox="1"/>
          <p:nvPr/>
        </p:nvSpPr>
        <p:spPr>
          <a:xfrm>
            <a:off x="944880" y="1084302"/>
            <a:ext cx="6177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chemeClr val="accent1"/>
                </a:solidFill>
              </a:rPr>
              <a:t>Motivation for selecting the project </a:t>
            </a:r>
            <a:r>
              <a:rPr lang="en-US" sz="2400" i="1" dirty="0">
                <a:solidFill>
                  <a:schemeClr val="accent1"/>
                </a:solidFill>
              </a:rPr>
              <a:t>:</a:t>
            </a:r>
            <a:endParaRPr lang="en-IN" sz="2400" i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F0396-7793-9530-72D6-1DB23517304B}"/>
              </a:ext>
            </a:extLst>
          </p:cNvPr>
          <p:cNvSpPr txBox="1"/>
          <p:nvPr/>
        </p:nvSpPr>
        <p:spPr>
          <a:xfrm>
            <a:off x="1442720" y="1732060"/>
            <a:ext cx="101193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Security Concerns: Bank lockers are used to store valuable items, and security is a top concern. The current mechanical locking system has limitations, making it vulnerable to unauthorized access.</a:t>
            </a:r>
          </a:p>
          <a:p>
            <a:pPr marL="342900" indent="-342900">
              <a:buAutoNum type="arabicPeriod"/>
            </a:pPr>
            <a:r>
              <a:rPr lang="en-IN" dirty="0"/>
              <a:t>Technological Advancements: Recent advancements in IoT, biometrics, and automation technologies have made it possible to develop a more secure and efficient bank locker system.</a:t>
            </a:r>
          </a:p>
          <a:p>
            <a:pPr marL="342900" indent="-342900">
              <a:buAutoNum type="arabicPeriod"/>
            </a:pPr>
            <a:r>
              <a:rPr lang="en-IN" dirty="0"/>
              <a:t> Convenience and Accessibility: A smart bank locker system can provide 24/7 access to customers, reducing the need for manual intervention and improving overall customer experience.</a:t>
            </a:r>
          </a:p>
          <a:p>
            <a:pPr marL="342900" indent="-342900">
              <a:buAutoNum type="arabicPeriod"/>
            </a:pPr>
            <a:r>
              <a:rPr lang="en-IN" dirty="0"/>
              <a:t>Reducing Theft and Vandalism: A secure and automated system can help reduce the risk of theft and vandalism, protecting customers' valuable assets.</a:t>
            </a:r>
          </a:p>
          <a:p>
            <a:pPr marL="342900" indent="-342900">
              <a:buAutoNum type="arabicPeriod"/>
            </a:pPr>
            <a:r>
              <a:rPr lang="en-IN" dirty="0"/>
              <a:t>Innovation and Research: This project allows us to explore new technologies and innovative solutions, contributing to the growth of knowledge in the field of security systems.</a:t>
            </a:r>
          </a:p>
        </p:txBody>
      </p:sp>
    </p:spTree>
    <p:extLst>
      <p:ext uri="{BB962C8B-B14F-4D97-AF65-F5344CB8AC3E}">
        <p14:creationId xmlns:p14="http://schemas.microsoft.com/office/powerpoint/2010/main" val="53297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978A97-D65E-7AA4-4254-2C9C4DB8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48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29DBF6-FFF9-9F7D-713B-63B42102460B}"/>
              </a:ext>
            </a:extLst>
          </p:cNvPr>
          <p:cNvSpPr txBox="1"/>
          <p:nvPr/>
        </p:nvSpPr>
        <p:spPr>
          <a:xfrm>
            <a:off x="995680" y="1443841"/>
            <a:ext cx="99872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IN" dirty="0"/>
              <a:t>1. Design and Develop a Secure Bank Locker System: Create a secure and automated bank locker system that protects customers' valuable assets.</a:t>
            </a:r>
          </a:p>
          <a:p>
            <a:r>
              <a:rPr lang="en-IN" dirty="0"/>
              <a:t>2. Implement Biometric Authentication: Integrate biometric authentication (e.g., fingerprint, facial recognition) to ensure only authorized access to the lockers.</a:t>
            </a:r>
          </a:p>
          <a:p>
            <a:r>
              <a:rPr lang="en-IN" dirty="0"/>
              <a:t>3. Real-Time Monitoring and Alerts: Develop a real-time monitoring system that sends alerts to bank administrators and customers in case of any unauthorized access attempts.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8FA0B-8965-4055-8973-788BB5A31244}"/>
              </a:ext>
            </a:extLst>
          </p:cNvPr>
          <p:cNvSpPr txBox="1"/>
          <p:nvPr/>
        </p:nvSpPr>
        <p:spPr>
          <a:xfrm>
            <a:off x="894080" y="920621"/>
            <a:ext cx="6177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Project objective</a:t>
            </a:r>
          </a:p>
        </p:txBody>
      </p:sp>
    </p:spTree>
    <p:extLst>
      <p:ext uri="{BB962C8B-B14F-4D97-AF65-F5344CB8AC3E}">
        <p14:creationId xmlns:p14="http://schemas.microsoft.com/office/powerpoint/2010/main" val="254416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5E4B2-0E8F-0ED5-F473-BF010472C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8F263E-6913-9EE4-44A4-463BE16C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7B375A-7E5C-6707-0A17-2F71EAD8272A}"/>
              </a:ext>
            </a:extLst>
          </p:cNvPr>
          <p:cNvSpPr txBox="1"/>
          <p:nvPr/>
        </p:nvSpPr>
        <p:spPr>
          <a:xfrm>
            <a:off x="543396" y="326105"/>
            <a:ext cx="617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BLOCK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F5EAA7-AF1E-A03E-AB90-572C15D65C07}"/>
              </a:ext>
            </a:extLst>
          </p:cNvPr>
          <p:cNvSpPr/>
          <p:nvPr/>
        </p:nvSpPr>
        <p:spPr>
          <a:xfrm>
            <a:off x="4290797" y="1338069"/>
            <a:ext cx="2566219" cy="4417674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B</a:t>
            </a:r>
          </a:p>
          <a:p>
            <a:pPr algn="ctr"/>
            <a:r>
              <a:rPr lang="en-IN" b="1" dirty="0"/>
              <a:t>A</a:t>
            </a:r>
          </a:p>
          <a:p>
            <a:pPr algn="ctr"/>
            <a:r>
              <a:rPr lang="en-IN" b="1" dirty="0"/>
              <a:t>N</a:t>
            </a:r>
          </a:p>
          <a:p>
            <a:pPr algn="ctr"/>
            <a:r>
              <a:rPr lang="en-IN" b="1" dirty="0"/>
              <a:t>K</a:t>
            </a:r>
          </a:p>
          <a:p>
            <a:pPr algn="ctr"/>
            <a:r>
              <a:rPr lang="en-IN" b="1" dirty="0"/>
              <a:t>L</a:t>
            </a:r>
          </a:p>
          <a:p>
            <a:pPr algn="ctr"/>
            <a:r>
              <a:rPr lang="en-IN" b="1" dirty="0"/>
              <a:t>O</a:t>
            </a:r>
          </a:p>
          <a:p>
            <a:pPr algn="ctr"/>
            <a:r>
              <a:rPr lang="en-IN" b="1" dirty="0"/>
              <a:t>C</a:t>
            </a:r>
          </a:p>
          <a:p>
            <a:pPr algn="ctr"/>
            <a:r>
              <a:rPr lang="en-IN" b="1" dirty="0"/>
              <a:t>K</a:t>
            </a:r>
          </a:p>
          <a:p>
            <a:pPr algn="ctr"/>
            <a:r>
              <a:rPr lang="en-IN" b="1" dirty="0"/>
              <a:t>E</a:t>
            </a:r>
          </a:p>
          <a:p>
            <a:pPr algn="ctr"/>
            <a:r>
              <a:rPr lang="en-IN" b="1" dirty="0"/>
              <a:t>R</a:t>
            </a:r>
          </a:p>
          <a:p>
            <a:pPr algn="ctr"/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88A2B-C208-785B-95CF-0BF555487046}"/>
              </a:ext>
            </a:extLst>
          </p:cNvPr>
          <p:cNvSpPr/>
          <p:nvPr/>
        </p:nvSpPr>
        <p:spPr>
          <a:xfrm>
            <a:off x="2857254" y="1515050"/>
            <a:ext cx="688258" cy="839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A923A-D575-73A1-5B88-83C699A1E2FB}"/>
              </a:ext>
            </a:extLst>
          </p:cNvPr>
          <p:cNvSpPr/>
          <p:nvPr/>
        </p:nvSpPr>
        <p:spPr>
          <a:xfrm>
            <a:off x="2885768" y="2919418"/>
            <a:ext cx="688258" cy="839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0775E0-5A1E-5841-C460-360E27E9D7EB}"/>
              </a:ext>
            </a:extLst>
          </p:cNvPr>
          <p:cNvSpPr/>
          <p:nvPr/>
        </p:nvSpPr>
        <p:spPr>
          <a:xfrm>
            <a:off x="2885768" y="4362537"/>
            <a:ext cx="688258" cy="839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20940F-CD67-8B0A-6F47-9E6E5BC7A20B}"/>
              </a:ext>
            </a:extLst>
          </p:cNvPr>
          <p:cNvSpPr/>
          <p:nvPr/>
        </p:nvSpPr>
        <p:spPr>
          <a:xfrm>
            <a:off x="7602301" y="1515050"/>
            <a:ext cx="688258" cy="839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7A79A-F47F-0751-1794-0607C5D1BE79}"/>
              </a:ext>
            </a:extLst>
          </p:cNvPr>
          <p:cNvSpPr/>
          <p:nvPr/>
        </p:nvSpPr>
        <p:spPr>
          <a:xfrm>
            <a:off x="7602301" y="2919418"/>
            <a:ext cx="688258" cy="839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21721-5E99-FA8E-765B-CFF50035360A}"/>
              </a:ext>
            </a:extLst>
          </p:cNvPr>
          <p:cNvSpPr/>
          <p:nvPr/>
        </p:nvSpPr>
        <p:spPr>
          <a:xfrm>
            <a:off x="7602301" y="4362537"/>
            <a:ext cx="688258" cy="8399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935D51-4EB1-A519-45B4-2C3A52E204A4}"/>
              </a:ext>
            </a:extLst>
          </p:cNvPr>
          <p:cNvSpPr/>
          <p:nvPr/>
        </p:nvSpPr>
        <p:spPr>
          <a:xfrm>
            <a:off x="4290797" y="766916"/>
            <a:ext cx="2566219" cy="33534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07ED1-F3D0-91BD-2DDF-CD49B19951B1}"/>
              </a:ext>
            </a:extLst>
          </p:cNvPr>
          <p:cNvSpPr/>
          <p:nvPr/>
        </p:nvSpPr>
        <p:spPr>
          <a:xfrm>
            <a:off x="4290797" y="6006825"/>
            <a:ext cx="2566219" cy="33534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77B3F0-2B45-BEA9-9A3F-0CC77C3CAB99}"/>
              </a:ext>
            </a:extLst>
          </p:cNvPr>
          <p:cNvCxnSpPr>
            <a:stCxn id="5" idx="3"/>
          </p:cNvCxnSpPr>
          <p:nvPr/>
        </p:nvCxnSpPr>
        <p:spPr>
          <a:xfrm>
            <a:off x="3545512" y="1935008"/>
            <a:ext cx="7452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8B2623-30BC-DE09-2A90-1CFEB5557562}"/>
              </a:ext>
            </a:extLst>
          </p:cNvPr>
          <p:cNvCxnSpPr/>
          <p:nvPr/>
        </p:nvCxnSpPr>
        <p:spPr>
          <a:xfrm>
            <a:off x="3574026" y="3339376"/>
            <a:ext cx="7452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4619E3-4CDD-248F-0B7F-A8A8FB99CC8D}"/>
              </a:ext>
            </a:extLst>
          </p:cNvPr>
          <p:cNvCxnSpPr/>
          <p:nvPr/>
        </p:nvCxnSpPr>
        <p:spPr>
          <a:xfrm>
            <a:off x="3574025" y="4782495"/>
            <a:ext cx="7452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BF6AE9-2894-0418-3CF3-095D7654CCDA}"/>
              </a:ext>
            </a:extLst>
          </p:cNvPr>
          <p:cNvCxnSpPr/>
          <p:nvPr/>
        </p:nvCxnSpPr>
        <p:spPr>
          <a:xfrm>
            <a:off x="6857016" y="1935008"/>
            <a:ext cx="7452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92BC50-518D-2463-724A-DE0896DC2454}"/>
              </a:ext>
            </a:extLst>
          </p:cNvPr>
          <p:cNvCxnSpPr/>
          <p:nvPr/>
        </p:nvCxnSpPr>
        <p:spPr>
          <a:xfrm>
            <a:off x="6857016" y="3321036"/>
            <a:ext cx="7452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DBB2C7-3CE9-003B-C640-A913E7B7C267}"/>
              </a:ext>
            </a:extLst>
          </p:cNvPr>
          <p:cNvCxnSpPr/>
          <p:nvPr/>
        </p:nvCxnSpPr>
        <p:spPr>
          <a:xfrm>
            <a:off x="6857016" y="4803484"/>
            <a:ext cx="7452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D1279-4399-F9F6-E177-796CAB3B440F}"/>
              </a:ext>
            </a:extLst>
          </p:cNvPr>
          <p:cNvCxnSpPr>
            <a:stCxn id="13" idx="2"/>
            <a:endCxn id="4" idx="0"/>
          </p:cNvCxnSpPr>
          <p:nvPr/>
        </p:nvCxnSpPr>
        <p:spPr>
          <a:xfrm>
            <a:off x="5573907" y="1102257"/>
            <a:ext cx="0" cy="23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BF94DF-2734-528C-72F2-53FA9C935359}"/>
              </a:ext>
            </a:extLst>
          </p:cNvPr>
          <p:cNvCxnSpPr/>
          <p:nvPr/>
        </p:nvCxnSpPr>
        <p:spPr>
          <a:xfrm>
            <a:off x="5568007" y="5755743"/>
            <a:ext cx="0" cy="2358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0CC102-4ADF-703E-1C5B-D8D77D674C15}"/>
              </a:ext>
            </a:extLst>
          </p:cNvPr>
          <p:cNvSpPr txBox="1"/>
          <p:nvPr/>
        </p:nvSpPr>
        <p:spPr>
          <a:xfrm>
            <a:off x="2840540" y="1468365"/>
            <a:ext cx="791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Microcontroller</a:t>
            </a:r>
            <a:r>
              <a:rPr lang="en-IN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4D065-8D21-EFB8-F011-B034E791AEEC}"/>
              </a:ext>
            </a:extLst>
          </p:cNvPr>
          <p:cNvSpPr txBox="1"/>
          <p:nvPr/>
        </p:nvSpPr>
        <p:spPr>
          <a:xfrm>
            <a:off x="2849389" y="2562416"/>
            <a:ext cx="6882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b="1" dirty="0"/>
              <a:t>Sensor</a:t>
            </a:r>
          </a:p>
          <a:p>
            <a:r>
              <a:rPr lang="en-IN" b="1" dirty="0"/>
              <a:t>RFID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A33BD8-20C3-6E45-1C4D-5020BC40C698}"/>
              </a:ext>
            </a:extLst>
          </p:cNvPr>
          <p:cNvSpPr txBox="1"/>
          <p:nvPr/>
        </p:nvSpPr>
        <p:spPr>
          <a:xfrm>
            <a:off x="2828740" y="4320830"/>
            <a:ext cx="15475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Keypad</a:t>
            </a:r>
          </a:p>
          <a:p>
            <a:r>
              <a:rPr lang="en-IN" b="1" dirty="0"/>
              <a:t> (4x4</a:t>
            </a:r>
          </a:p>
          <a:p>
            <a:r>
              <a:rPr lang="en-IN" b="1" dirty="0"/>
              <a:t> Matrix)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BEE21D-B9E3-7BB4-3522-88930086F23F}"/>
              </a:ext>
            </a:extLst>
          </p:cNvPr>
          <p:cNvSpPr txBox="1"/>
          <p:nvPr/>
        </p:nvSpPr>
        <p:spPr>
          <a:xfrm>
            <a:off x="7573787" y="15989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Servo </a:t>
            </a:r>
          </a:p>
          <a:p>
            <a:r>
              <a:rPr lang="en-IN" b="1" dirty="0"/>
              <a:t>Motor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38CBB2-229A-28EC-5CEF-78A6D9836F19}"/>
              </a:ext>
            </a:extLst>
          </p:cNvPr>
          <p:cNvSpPr txBox="1"/>
          <p:nvPr/>
        </p:nvSpPr>
        <p:spPr>
          <a:xfrm>
            <a:off x="7515777" y="2989322"/>
            <a:ext cx="6833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Alarm</a:t>
            </a:r>
          </a:p>
          <a:p>
            <a:r>
              <a:rPr lang="en-IN" b="1" dirty="0"/>
              <a:t>Camera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328BB4-512F-D6D9-08C3-CD0F5395DB5B}"/>
              </a:ext>
            </a:extLst>
          </p:cNvPr>
          <p:cNvSpPr txBox="1"/>
          <p:nvPr/>
        </p:nvSpPr>
        <p:spPr>
          <a:xfrm>
            <a:off x="7573787" y="4345345"/>
            <a:ext cx="1036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Module </a:t>
            </a:r>
          </a:p>
          <a:p>
            <a:r>
              <a:rPr lang="en-IN" b="1" dirty="0"/>
              <a:t>(ESP32-CAM)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F0F321-45A2-1C41-81FC-748BC0B58D44}"/>
              </a:ext>
            </a:extLst>
          </p:cNvPr>
          <p:cNvSpPr txBox="1"/>
          <p:nvPr/>
        </p:nvSpPr>
        <p:spPr>
          <a:xfrm>
            <a:off x="4486458" y="5966778"/>
            <a:ext cx="2657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GSM Module for OTP </a:t>
            </a:r>
          </a:p>
          <a:p>
            <a:r>
              <a:rPr lang="en-IN" b="1" dirty="0"/>
              <a:t>                           alerts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BF721-4B98-0F9D-D61E-71E82C3B97CE}"/>
              </a:ext>
            </a:extLst>
          </p:cNvPr>
          <p:cNvSpPr txBox="1"/>
          <p:nvPr/>
        </p:nvSpPr>
        <p:spPr>
          <a:xfrm>
            <a:off x="4801911" y="732503"/>
            <a:ext cx="1742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Wi-Fi Module </a:t>
            </a:r>
          </a:p>
        </p:txBody>
      </p:sp>
    </p:spTree>
    <p:extLst>
      <p:ext uri="{BB962C8B-B14F-4D97-AF65-F5344CB8AC3E}">
        <p14:creationId xmlns:p14="http://schemas.microsoft.com/office/powerpoint/2010/main" val="105739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32CC3-F391-43F7-BD4C-9A38D4625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0BE05D-AC65-956C-CA35-41F9AE5B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8E2353-3FFA-534A-3006-CFC691F099B3}"/>
              </a:ext>
            </a:extLst>
          </p:cNvPr>
          <p:cNvSpPr txBox="1"/>
          <p:nvPr/>
        </p:nvSpPr>
        <p:spPr>
          <a:xfrm>
            <a:off x="1381760" y="1049774"/>
            <a:ext cx="6177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2">
                    <a:lumMod val="50000"/>
                  </a:schemeClr>
                </a:solidFill>
              </a:rPr>
              <a:t>Required hardware components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182D2-93E3-55B6-92C4-DAC5022E9AC2}"/>
              </a:ext>
            </a:extLst>
          </p:cNvPr>
          <p:cNvSpPr txBox="1"/>
          <p:nvPr/>
        </p:nvSpPr>
        <p:spPr>
          <a:xfrm>
            <a:off x="1676400" y="1990358"/>
            <a:ext cx="61772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Microcontroller (ESP32/Arduino)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Fingerprint </a:t>
            </a:r>
            <a:r>
              <a:rPr lang="en-IN" dirty="0" err="1"/>
              <a:t>SensorRFID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Module (RC522)Keypad (4x4 Matrix)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Servo Motor or Electromagnetic </a:t>
            </a:r>
            <a:r>
              <a:rPr lang="en-IN" dirty="0" err="1"/>
              <a:t>LockPIR</a:t>
            </a:r>
            <a:r>
              <a:rPr lang="en-IN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Motion </a:t>
            </a:r>
            <a:r>
              <a:rPr lang="en-IN" dirty="0" err="1"/>
              <a:t>SensorBuzzer</a:t>
            </a:r>
            <a:r>
              <a:rPr lang="en-IN" dirty="0"/>
              <a:t>/</a:t>
            </a:r>
            <a:r>
              <a:rPr lang="en-IN" dirty="0" err="1"/>
              <a:t>AlarmCamera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Module (ESP32-CAM)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GSM Module (SIM800L) for OTP alerts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Wi-Fi Module (ESP32) for cloud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425544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28EC0-9D1F-4FFE-88CE-D8974F9ED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7BD141-323A-BC1F-8A25-DFA339283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D84764-E929-8082-60BA-EDF7C4CE8168}"/>
              </a:ext>
            </a:extLst>
          </p:cNvPr>
          <p:cNvSpPr txBox="1"/>
          <p:nvPr/>
        </p:nvSpPr>
        <p:spPr>
          <a:xfrm>
            <a:off x="1066800" y="1232654"/>
            <a:ext cx="6177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Required software </a:t>
            </a:r>
            <a:r>
              <a:rPr lang="en-IN" sz="2400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B0EE1-7DEC-4CB4-57A5-273E8E492DC7}"/>
              </a:ext>
            </a:extLst>
          </p:cNvPr>
          <p:cNvSpPr txBox="1"/>
          <p:nvPr/>
        </p:nvSpPr>
        <p:spPr>
          <a:xfrm>
            <a:off x="1524000" y="2082800"/>
            <a:ext cx="88087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Embedded Programming</a:t>
            </a:r>
            <a:r>
              <a:rPr lang="en-IN" dirty="0"/>
              <a:t>:</a:t>
            </a:r>
          </a:p>
          <a:p>
            <a:r>
              <a:rPr lang="en-IN" dirty="0"/>
              <a:t>       Arduino IDE, </a:t>
            </a:r>
            <a:r>
              <a:rPr lang="en-IN" dirty="0" err="1"/>
              <a:t>MicroPython</a:t>
            </a:r>
            <a:r>
              <a:rPr lang="en-IN" dirty="0"/>
              <a:t> (ESP32), or Python (Raspberry Pi. </a:t>
            </a:r>
          </a:p>
          <a:p>
            <a:r>
              <a:rPr lang="en-IN" dirty="0"/>
              <a:t>         </a:t>
            </a:r>
            <a:r>
              <a:rPr lang="en-IN" dirty="0" err="1"/>
              <a:t>Useing</a:t>
            </a:r>
            <a:r>
              <a:rPr lang="en-IN" dirty="0"/>
              <a:t> SPI, I2C, UART for sensor communication.</a:t>
            </a:r>
          </a:p>
          <a:p>
            <a:r>
              <a:rPr lang="en-IN" b="1" dirty="0"/>
              <a:t>2</a:t>
            </a:r>
            <a:r>
              <a:rPr lang="en-IN" dirty="0"/>
              <a:t>.   </a:t>
            </a:r>
            <a:r>
              <a:rPr lang="en-IN" b="1" dirty="0"/>
              <a:t>Security &amp; Encryption:</a:t>
            </a:r>
          </a:p>
          <a:p>
            <a:r>
              <a:rPr lang="en-IN" dirty="0"/>
              <a:t>        Store user credentials securely using AES </a:t>
            </a:r>
            <a:r>
              <a:rPr lang="en-IN" dirty="0" err="1"/>
              <a:t>encryption.Secure</a:t>
            </a:r>
            <a:r>
              <a:rPr lang="en-IN" dirty="0"/>
              <a:t> </a:t>
            </a:r>
            <a:r>
              <a:rPr lang="en-IN" dirty="0" err="1"/>
              <a:t>communicationwith</a:t>
            </a:r>
            <a:r>
              <a:rPr lang="en-IN" dirty="0"/>
              <a:t> </a:t>
            </a:r>
          </a:p>
          <a:p>
            <a:r>
              <a:rPr lang="en-IN" dirty="0"/>
              <a:t>         HTTPS and MQTT for </a:t>
            </a:r>
            <a:r>
              <a:rPr lang="en-IN" dirty="0" err="1"/>
              <a:t>IoT.Database</a:t>
            </a:r>
            <a:r>
              <a:rPr lang="en-IN" dirty="0"/>
              <a:t> &amp; </a:t>
            </a:r>
            <a:r>
              <a:rPr lang="en-IN" dirty="0" err="1"/>
              <a:t>Cloud:Firebase</a:t>
            </a:r>
            <a:r>
              <a:rPr lang="en-IN" dirty="0"/>
              <a:t> (Real-time database for locker logs)</a:t>
            </a:r>
          </a:p>
        </p:txBody>
      </p:sp>
    </p:spTree>
    <p:extLst>
      <p:ext uri="{BB962C8B-B14F-4D97-AF65-F5344CB8AC3E}">
        <p14:creationId xmlns:p14="http://schemas.microsoft.com/office/powerpoint/2010/main" val="149260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736013-62F9-29BB-A94A-EF3F0C04B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A9B7DD-52D7-213C-ADE5-50792B2DD839}"/>
              </a:ext>
            </a:extLst>
          </p:cNvPr>
          <p:cNvSpPr txBox="1"/>
          <p:nvPr/>
        </p:nvSpPr>
        <p:spPr>
          <a:xfrm>
            <a:off x="822959" y="1010574"/>
            <a:ext cx="8081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Implementation methodology (Technical logic)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CED26-C6B5-A748-EF2E-61C57C6DC0F0}"/>
              </a:ext>
            </a:extLst>
          </p:cNvPr>
          <p:cNvSpPr txBox="1"/>
          <p:nvPr/>
        </p:nvSpPr>
        <p:spPr>
          <a:xfrm>
            <a:off x="944880" y="1753998"/>
            <a:ext cx="82397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Hardware Implementation </a:t>
            </a:r>
          </a:p>
          <a:p>
            <a:pPr marL="342900" indent="-342900">
              <a:buAutoNum type="arabicPeriod"/>
            </a:pPr>
            <a:r>
              <a:rPr lang="en-IN" dirty="0"/>
              <a:t>Biometric Sensor Integration: Integrate a biometric sensor (e.g., fingerprint, facial recognition) with the microcontroller.</a:t>
            </a:r>
          </a:p>
          <a:p>
            <a:pPr marL="342900" indent="-342900">
              <a:buAutoNum type="arabicPeriod"/>
            </a:pPr>
            <a:r>
              <a:rPr lang="en-IN" dirty="0"/>
              <a:t>Microcontroller Programming: Program the microcontroller to read data from the biometric sensor, verify user authentication, and control the locker</a:t>
            </a:r>
          </a:p>
          <a:p>
            <a:pPr marL="342900" indent="-342900">
              <a:buAutoNum type="arabicPeriod"/>
            </a:pPr>
            <a:r>
              <a:rPr lang="en-IN" dirty="0"/>
              <a:t>Locker Control Unit: Design and implement a locker control unit that can open/close the locker based on signals from the microcontroller.</a:t>
            </a:r>
          </a:p>
          <a:p>
            <a:pPr marL="342900" indent="-342900">
              <a:buAutoNum type="arabicPeriod"/>
            </a:pPr>
            <a:r>
              <a:rPr lang="en-IN" dirty="0"/>
              <a:t>Alarm System Integration: Integrate an alarm system that can be triggered by the microcontroller in case of unauthorized access.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44518D-53DB-E782-E6B9-04E094967E29}"/>
              </a:ext>
            </a:extLst>
          </p:cNvPr>
          <p:cNvSpPr txBox="1"/>
          <p:nvPr/>
        </p:nvSpPr>
        <p:spPr>
          <a:xfrm>
            <a:off x="944880" y="4339321"/>
            <a:ext cx="9184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Software Implementation</a:t>
            </a:r>
          </a:p>
          <a:p>
            <a:pPr marL="342900" indent="-342900">
              <a:buAutoNum type="arabicPeriod"/>
            </a:pPr>
            <a:r>
              <a:rPr lang="en-IN" dirty="0"/>
              <a:t>Biometric Authentication Software: Develop software that can read data from the biometric sensor and verify user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2740356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347</TotalTime>
  <Words>1056</Words>
  <Application>Microsoft Office PowerPoint</Application>
  <PresentationFormat>Widescreen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Wide Latin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 kanth</dc:creator>
  <cp:lastModifiedBy>sree kanth</cp:lastModifiedBy>
  <cp:revision>43</cp:revision>
  <dcterms:created xsi:type="dcterms:W3CDTF">2025-02-18T08:02:52Z</dcterms:created>
  <dcterms:modified xsi:type="dcterms:W3CDTF">2025-02-20T10:15:17Z</dcterms:modified>
</cp:coreProperties>
</file>