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65" r:id="rId5"/>
    <p:sldId id="281" r:id="rId6"/>
    <p:sldId id="266" r:id="rId7"/>
    <p:sldId id="264" r:id="rId8"/>
    <p:sldId id="280" r:id="rId9"/>
    <p:sldId id="267" r:id="rId10"/>
    <p:sldId id="268" r:id="rId11"/>
    <p:sldId id="269" r:id="rId12"/>
    <p:sldId id="270" r:id="rId13"/>
    <p:sldId id="296" r:id="rId14"/>
    <p:sldId id="271" r:id="rId15"/>
    <p:sldId id="298" r:id="rId16"/>
    <p:sldId id="303" r:id="rId17"/>
    <p:sldId id="306" r:id="rId18"/>
    <p:sldId id="272" r:id="rId19"/>
    <p:sldId id="275" r:id="rId20"/>
    <p:sldId id="276" r:id="rId21"/>
    <p:sldId id="277" r:id="rId22"/>
    <p:sldId id="278" r:id="rId23"/>
    <p:sldId id="26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84" autoAdjust="0"/>
    <p:restoredTop sz="94660"/>
  </p:normalViewPr>
  <p:slideViewPr>
    <p:cSldViewPr snapToGrid="0">
      <p:cViewPr varScale="1">
        <p:scale>
          <a:sx n="73" d="100"/>
          <a:sy n="73" d="100"/>
        </p:scale>
        <p:origin x="-420" y="-102"/>
      </p:cViewPr>
      <p:guideLst>
        <p:guide orient="horz" pos="217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7245" y="1701165"/>
            <a:ext cx="9018905" cy="1243965"/>
          </a:xfrm>
        </p:spPr>
        <p:txBody>
          <a:bodyPr>
            <a:normAutofit fontScale="90000"/>
          </a:bodyPr>
          <a:lstStyle/>
          <a:p>
            <a:r>
              <a:rPr lang="en-IN" altLang="en-US" sz="6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RAINFALL</a:t>
            </a:r>
            <a:r>
              <a:rPr lang="en-IN" altLang="en-US" sz="6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lang="en-IN" altLang="en-US" sz="6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PREDICTION</a:t>
            </a:r>
            <a:endParaRPr lang="en-IN" altLang="en-US" sz="6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10" name="Subtitle 2"/>
          <p:cNvSpPr>
            <a:spLocks noGrp="1"/>
          </p:cNvSpPr>
          <p:nvPr/>
        </p:nvSpPr>
        <p:spPr>
          <a:xfrm>
            <a:off x="9561195" y="4489450"/>
            <a:ext cx="2684145" cy="100203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panose="05040102010807070707"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panose="05040102010807070707"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panose="05040102010807070707"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9pPr>
          </a:lstStyle>
          <a:p>
            <a:r>
              <a:rPr lang="en-IN" altLang="en-US" b="1">
                <a:solidFill>
                  <a:schemeClr val="tx1"/>
                </a:solidFill>
                <a:effectLst>
                  <a:outerShdw blurRad="38100" dist="19050" dir="2700000" algn="tl" rotWithShape="0">
                    <a:schemeClr val="dk1">
                      <a:alpha val="40000"/>
                    </a:schemeClr>
                  </a:outerShdw>
                </a:effectLst>
              </a:rPr>
              <a:t>PRESENTED BY</a:t>
            </a:r>
            <a:endParaRPr lang="en-IN" altLang="en-US" b="1">
              <a:solidFill>
                <a:schemeClr val="tx1"/>
              </a:solidFill>
              <a:effectLst>
                <a:outerShdw blurRad="38100" dist="19050" dir="2700000" algn="tl" rotWithShape="0">
                  <a:schemeClr val="dk1">
                    <a:alpha val="40000"/>
                  </a:schemeClr>
                </a:outerShdw>
              </a:effectLst>
            </a:endParaRPr>
          </a:p>
          <a:p>
            <a:r>
              <a:rPr lang="en-IN" altLang="en-US" b="1">
                <a:solidFill>
                  <a:schemeClr val="tx1"/>
                </a:solidFill>
                <a:effectLst>
                  <a:outerShdw blurRad="38100" dist="19050" dir="2700000" algn="tl" rotWithShape="0">
                    <a:schemeClr val="dk1">
                      <a:alpha val="40000"/>
                    </a:schemeClr>
                  </a:outerShdw>
                </a:effectLst>
              </a:rPr>
              <a:t>M.SRIVIBHA</a:t>
            </a:r>
            <a:endParaRPr lang="en-IN" altLang="en-US" b="1">
              <a:solidFill>
                <a:schemeClr val="tx1"/>
              </a:solidFill>
              <a:effectLst>
                <a:outerShdw blurRad="38100" dist="19050" dir="2700000" algn="tl" rotWithShape="0">
                  <a:schemeClr val="dk1">
                    <a:alpha val="40000"/>
                  </a:schemeClr>
                </a:outerShdw>
              </a:effectLst>
            </a:endParaRPr>
          </a:p>
          <a:p>
            <a:endParaRPr lang="en-IN" altLang="en-US" b="1">
              <a:solidFill>
                <a:schemeClr val="tx1"/>
              </a:solidFill>
              <a:effectLst>
                <a:outerShdw blurRad="38100" dist="19050" dir="2700000" algn="tl" rotWithShape="0">
                  <a:schemeClr val="dk1">
                    <a:alpha val="40000"/>
                  </a:schemeClr>
                </a:outerShdw>
              </a:effectLst>
            </a:endParaRPr>
          </a:p>
          <a:p>
            <a:endParaRPr lang="en-IN" altLang="en-US" b="1"/>
          </a:p>
          <a:p>
            <a:endParaRPr lang="en-IN" altLang="en-US"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0460" y="805815"/>
            <a:ext cx="7008495" cy="1280795"/>
          </a:xfrm>
        </p:spPr>
        <p:txBody>
          <a:bodyPr>
            <a:normAutofit/>
          </a:bodyPr>
          <a:lstStyle/>
          <a:p>
            <a:r>
              <a:rPr lang="en-US" dirty="0" smtClean="0">
                <a:latin typeface="Times New Roman" panose="02020603050405020304" charset="0"/>
                <a:cs typeface="Times New Roman" panose="02020603050405020304" charset="0"/>
              </a:rPr>
              <a:t>              </a:t>
            </a:r>
            <a:r>
              <a:rPr lang="en-IN" altLang="en-US" sz="2400" dirty="0" smtClean="0">
                <a:latin typeface="Times New Roman" panose="02020603050405020304" charset="0"/>
                <a:cs typeface="Times New Roman" panose="02020603050405020304" charset="0"/>
              </a:rPr>
              <a:t>3.Sequence Digram</a:t>
            </a:r>
            <a:endParaRPr lang="en-US" dirty="0">
              <a:latin typeface="Times New Roman" panose="02020603050405020304" charset="0"/>
              <a:cs typeface="Times New Roman" panose="02020603050405020304" charset="0"/>
            </a:endParaRPr>
          </a:p>
        </p:txBody>
      </p:sp>
      <p:pic>
        <p:nvPicPr>
          <p:cNvPr id="4" name="Content Placeholder 3" descr="SequenceDiagram1"/>
          <p:cNvPicPr>
            <a:picLocks noGrp="1"/>
          </p:cNvPicPr>
          <p:nvPr>
            <p:ph idx="1"/>
          </p:nvPr>
        </p:nvPicPr>
        <p:blipFill>
          <a:blip r:embed="rId1"/>
          <a:stretch>
            <a:fillRect/>
          </a:stretch>
        </p:blipFill>
        <p:spPr>
          <a:xfrm>
            <a:off x="2496456" y="1652495"/>
            <a:ext cx="8334103" cy="451099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2120" y="3030855"/>
            <a:ext cx="4728845" cy="796925"/>
          </a:xfrm>
        </p:spPr>
        <p:txBody>
          <a:bodyPr/>
          <a:lstStyle/>
          <a:p>
            <a:r>
              <a:rPr lang="en-US" dirty="0" smtClean="0"/>
              <a:t>         </a:t>
            </a:r>
            <a:r>
              <a:rPr lang="en-IN" altLang="en-US" sz="2400" dirty="0" smtClean="0">
                <a:latin typeface="Times New Roman" panose="02020603050405020304" charset="0"/>
                <a:cs typeface="Times New Roman" panose="02020603050405020304" charset="0"/>
              </a:rPr>
              <a:t>4.Activity Diagram</a:t>
            </a:r>
            <a:endParaRPr lang="en-IN" altLang="en-US" sz="2400" dirty="0" smtClean="0">
              <a:latin typeface="Times New Roman" panose="02020603050405020304" charset="0"/>
              <a:cs typeface="Times New Roman" panose="02020603050405020304" charset="0"/>
            </a:endParaRPr>
          </a:p>
        </p:txBody>
      </p:sp>
      <p:pic>
        <p:nvPicPr>
          <p:cNvPr id="4" name="Content Placeholder 3" descr="ActivityDiagram1"/>
          <p:cNvPicPr>
            <a:picLocks noGrp="1"/>
          </p:cNvPicPr>
          <p:nvPr>
            <p:ph idx="1"/>
          </p:nvPr>
        </p:nvPicPr>
        <p:blipFill>
          <a:blip r:embed="rId1"/>
          <a:stretch>
            <a:fillRect/>
          </a:stretch>
        </p:blipFill>
        <p:spPr>
          <a:xfrm>
            <a:off x="6585585" y="69850"/>
            <a:ext cx="5003165" cy="67183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dirty="0" smtClean="0">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                  </a:t>
            </a:r>
            <a:r>
              <a:rPr lang="en-US" b="1" dirty="0" smtClean="0">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IMPLEMENTATION </a:t>
            </a:r>
            <a:br>
              <a:rPr lang="en-US" b="1" dirty="0">
                <a:effectLst>
                  <a:outerShdw blurRad="38100" dist="38100" dir="2700000" algn="tl">
                    <a:srgbClr val="000000">
                      <a:alpha val="43137"/>
                    </a:srgbClr>
                  </a:outerShdw>
                </a:effectLst>
                <a:latin typeface="Times New Roman" panose="02020603050405020304" charset="0"/>
                <a:cs typeface="Times New Roman" panose="02020603050405020304" charset="0"/>
              </a:rPr>
            </a:br>
            <a:endParaRPr lang="en-US"/>
          </a:p>
        </p:txBody>
      </p:sp>
      <p:sp>
        <p:nvSpPr>
          <p:cNvPr id="3" name="Content Placeholder 2"/>
          <p:cNvSpPr>
            <a:spLocks noGrp="1"/>
          </p:cNvSpPr>
          <p:nvPr>
            <p:ph idx="1"/>
          </p:nvPr>
        </p:nvSpPr>
        <p:spPr>
          <a:xfrm>
            <a:off x="2588895" y="1695450"/>
            <a:ext cx="8915400" cy="4533265"/>
          </a:xfrm>
        </p:spPr>
        <p:txBody>
          <a:bodyPr>
            <a:normAutofit lnSpcReduction="10000"/>
          </a:bodyPr>
          <a:p>
            <a:r>
              <a:rPr lang="en-IN" altLang="en-US" sz="2400" b="1">
                <a:solidFill>
                  <a:schemeClr val="tx1"/>
                </a:solidFill>
                <a:effectLst/>
                <a:latin typeface="Times New Roman" panose="02020603050405020304" charset="0"/>
                <a:cs typeface="Times New Roman" panose="02020603050405020304" charset="0"/>
              </a:rPr>
              <a:t>p-value</a:t>
            </a:r>
            <a:endParaRPr lang="en-IN" altLang="en-US" sz="2400" b="1">
              <a:solidFill>
                <a:schemeClr val="tx1"/>
              </a:solidFill>
              <a:effectLst/>
              <a:latin typeface="Times New Roman" panose="02020603050405020304" charset="0"/>
              <a:cs typeface="Times New Roman" panose="02020603050405020304" charset="0"/>
            </a:endParaRPr>
          </a:p>
          <a:p>
            <a:pPr marL="0" indent="0">
              <a:buNone/>
            </a:pPr>
            <a:endParaRPr lang="en-IN" altLang="en-US" b="1">
              <a:solidFill>
                <a:schemeClr val="tx1"/>
              </a:solidFill>
              <a:effectLst>
                <a:outerShdw blurRad="38100" dist="38100" dir="2700000" algn="tl">
                  <a:srgbClr val="000000">
                    <a:alpha val="43137"/>
                  </a:srgbClr>
                </a:outerShdw>
              </a:effectLst>
            </a:endParaRPr>
          </a:p>
          <a:p>
            <a:pPr marL="0" algn="l">
              <a:lnSpc>
                <a:spcPct val="100000"/>
              </a:lnSpc>
              <a:buNone/>
            </a:pPr>
            <a:r>
              <a:rPr lang="en-IN" altLang="en-US" sz="2000">
                <a:latin typeface="Times New Roman" panose="02020603050405020304" charset="0"/>
                <a:cs typeface="Times New Roman" panose="02020603050405020304" charset="0"/>
              </a:rPr>
              <a:t>import statsmodels.api as sm</a:t>
            </a:r>
            <a:endParaRPr lang="en-IN" altLang="en-US" sz="2000">
              <a:latin typeface="Times New Roman" panose="02020603050405020304" charset="0"/>
              <a:cs typeface="Times New Roman" panose="02020603050405020304" charset="0"/>
            </a:endParaRPr>
          </a:p>
          <a:p>
            <a:pPr marL="0" algn="l">
              <a:lnSpc>
                <a:spcPct val="100000"/>
              </a:lnSpc>
              <a:buNone/>
            </a:pPr>
            <a:r>
              <a:rPr lang="en-IN" altLang="en-US" sz="2000">
                <a:latin typeface="Times New Roman" panose="02020603050405020304" charset="0"/>
                <a:cs typeface="Times New Roman" panose="02020603050405020304" charset="0"/>
              </a:rPr>
              <a:t>model=sm.OLS(y,x).fit()</a:t>
            </a:r>
            <a:endParaRPr lang="en-IN" altLang="en-US" sz="2000">
              <a:latin typeface="Times New Roman" panose="02020603050405020304" charset="0"/>
              <a:cs typeface="Times New Roman" panose="02020603050405020304" charset="0"/>
            </a:endParaRPr>
          </a:p>
          <a:p>
            <a:pPr marL="0" algn="l">
              <a:lnSpc>
                <a:spcPct val="100000"/>
              </a:lnSpc>
              <a:buNone/>
            </a:pPr>
            <a:r>
              <a:rPr lang="en-IN" altLang="en-US" sz="2000">
                <a:latin typeface="Times New Roman" panose="02020603050405020304" charset="0"/>
                <a:cs typeface="Times New Roman" panose="02020603050405020304" charset="0"/>
              </a:rPr>
              <a:t>model.summary()</a:t>
            </a:r>
            <a:endParaRPr lang="en-IN" altLang="en-US" sz="2000">
              <a:latin typeface="Times New Roman" panose="02020603050405020304" charset="0"/>
              <a:cs typeface="Times New Roman" panose="02020603050405020304" charset="0"/>
            </a:endParaRPr>
          </a:p>
          <a:p>
            <a:pPr marL="0" algn="l">
              <a:lnSpc>
                <a:spcPct val="100000"/>
              </a:lnSpc>
              <a:buNone/>
            </a:pPr>
            <a:endParaRPr lang="en-IN" altLang="en-US" sz="2000">
              <a:latin typeface="Times New Roman" panose="02020603050405020304" charset="0"/>
              <a:cs typeface="Times New Roman" panose="02020603050405020304" charset="0"/>
            </a:endParaRPr>
          </a:p>
          <a:p>
            <a:pPr marL="0" indent="0" algn="l">
              <a:lnSpc>
                <a:spcPct val="140000"/>
              </a:lnSpc>
              <a:buNone/>
            </a:pPr>
            <a:r>
              <a:rPr lang="en-IN" altLang="en-US" sz="2000">
                <a:latin typeface="Times New Roman" panose="02020603050405020304" charset="0"/>
                <a:cs typeface="Times New Roman" panose="02020603050405020304" charset="0"/>
              </a:rPr>
              <a:t>The value which is p&lt;0.0.5  i.e with high p-value corresponding data field has to be deleted if the deleted field made the R-Square and adjusted R-square decrease then that is the wrong choice, if R-Square and adjusted R-square increase then it is the right choice.</a:t>
            </a:r>
            <a:endParaRPr lang="en-IN" altLang="en-US" sz="200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effectLst>
                  <a:outerShdw blurRad="38100" dist="38100" dir="2700000" algn="tl">
                    <a:srgbClr val="000000">
                      <a:alpha val="43137"/>
                    </a:srgbClr>
                  </a:outerShdw>
                </a:effectLst>
                <a:latin typeface="Times New Roman" panose="02020603050405020304" charset="0"/>
                <a:cs typeface="Times New Roman" panose="02020603050405020304" charset="0"/>
              </a:rPr>
              <a:t>                       </a:t>
            </a:r>
            <a:endParaRPr lang="en-US" b="1" dirty="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2769870" y="819150"/>
            <a:ext cx="7848600" cy="1737360"/>
          </a:xfrm>
        </p:spPr>
        <p:txBody>
          <a:bodyPr>
            <a:normAutofit lnSpcReduction="10000"/>
          </a:bodyPr>
          <a:lstStyle/>
          <a:p>
            <a:pPr fontAlgn="auto">
              <a:lnSpc>
                <a:spcPct val="140000"/>
              </a:lnSpc>
            </a:pPr>
            <a:r>
              <a:rPr lang="en-IN" sz="2000" b="1" dirty="0" smtClean="0">
                <a:latin typeface="Times New Roman" panose="02020603050405020304" charset="0"/>
                <a:cs typeface="Times New Roman" panose="02020603050405020304" charset="0"/>
              </a:rPr>
              <a:t>Linear Regression</a:t>
            </a:r>
            <a:r>
              <a:rPr lang="en-US" sz="2000" b="1" dirty="0" smtClean="0">
                <a:latin typeface="Times New Roman" panose="02020603050405020304" charset="0"/>
                <a:cs typeface="Times New Roman" panose="02020603050405020304" charset="0"/>
              </a:rPr>
              <a:t> :</a:t>
            </a:r>
            <a:r>
              <a:rPr lang="en-IN" sz="2000" dirty="0" smtClean="0">
                <a:latin typeface="Times New Roman" panose="02020603050405020304" charset="0"/>
                <a:cs typeface="Times New Roman" panose="02020603050405020304" charset="0"/>
              </a:rPr>
              <a:t>Linear Regression is a machine learning algorithm based on supervised learning. It performs a regression task. Regression models a target prediction value based on independent variables.</a:t>
            </a:r>
            <a:endParaRPr lang="en-IN" sz="2000" dirty="0" smtClean="0">
              <a:latin typeface="Times New Roman" panose="02020603050405020304" charset="0"/>
              <a:cs typeface="Times New Roman" panose="02020603050405020304" charset="0"/>
            </a:endParaRPr>
          </a:p>
          <a:p>
            <a:pPr fontAlgn="auto">
              <a:lnSpc>
                <a:spcPct val="140000"/>
              </a:lnSpc>
            </a:pPr>
            <a:endParaRPr lang="en-IN" sz="2000" dirty="0" smtClean="0">
              <a:latin typeface="Times New Roman" panose="02020603050405020304" charset="0"/>
              <a:cs typeface="Times New Roman" panose="02020603050405020304" charset="0"/>
            </a:endParaRPr>
          </a:p>
        </p:txBody>
      </p:sp>
      <p:pic>
        <p:nvPicPr>
          <p:cNvPr id="4" name="Content Placeholder 3" descr="linear regression"/>
          <p:cNvPicPr>
            <a:picLocks noChangeAspect="1"/>
          </p:cNvPicPr>
          <p:nvPr>
            <p:ph sz="half" idx="2"/>
          </p:nvPr>
        </p:nvPicPr>
        <p:blipFill>
          <a:blip r:embed="rId1"/>
          <a:stretch>
            <a:fillRect/>
          </a:stretch>
        </p:blipFill>
        <p:spPr>
          <a:xfrm>
            <a:off x="7553325" y="3357245"/>
            <a:ext cx="4313555" cy="2854325"/>
          </a:xfrm>
          <a:prstGeom prst="rect">
            <a:avLst/>
          </a:prstGeom>
        </p:spPr>
      </p:pic>
      <p:sp>
        <p:nvSpPr>
          <p:cNvPr id="6" name="Content Placeholder 2"/>
          <p:cNvSpPr>
            <a:spLocks noGrp="1"/>
          </p:cNvSpPr>
          <p:nvPr/>
        </p:nvSpPr>
        <p:spPr>
          <a:xfrm>
            <a:off x="2769870" y="2290445"/>
            <a:ext cx="7848600" cy="173736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fontAlgn="auto">
              <a:lnSpc>
                <a:spcPct val="140000"/>
              </a:lnSpc>
              <a:buNone/>
            </a:pPr>
            <a:endParaRPr lang="en-IN" sz="2000" dirty="0" smtClean="0">
              <a:latin typeface="Times New Roman" panose="02020603050405020304" charset="0"/>
              <a:cs typeface="Times New Roman" panose="02020603050405020304" charset="0"/>
            </a:endParaRPr>
          </a:p>
          <a:p>
            <a:pPr fontAlgn="auto">
              <a:lnSpc>
                <a:spcPct val="140000"/>
              </a:lnSpc>
            </a:pPr>
            <a:endParaRPr lang="en-IN" sz="2000" dirty="0" smtClean="0">
              <a:latin typeface="Times New Roman" panose="02020603050405020304" charset="0"/>
              <a:cs typeface="Times New Roman" panose="02020603050405020304" charset="0"/>
            </a:endParaRPr>
          </a:p>
        </p:txBody>
      </p:sp>
      <p:sp>
        <p:nvSpPr>
          <p:cNvPr id="8" name="Content Placeholder 2"/>
          <p:cNvSpPr>
            <a:spLocks noGrp="1"/>
          </p:cNvSpPr>
          <p:nvPr/>
        </p:nvSpPr>
        <p:spPr>
          <a:xfrm>
            <a:off x="3123565" y="2556510"/>
            <a:ext cx="7592060" cy="173736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algn="l" fontAlgn="auto">
              <a:lnSpc>
                <a:spcPct val="100000"/>
              </a:lnSpc>
              <a:buNone/>
            </a:pPr>
            <a:r>
              <a:rPr lang="en-IN" altLang="en-US" sz="2000">
                <a:latin typeface="Times New Roman" panose="02020603050405020304" charset="0"/>
                <a:cs typeface="Times New Roman" panose="02020603050405020304" charset="0"/>
              </a:rPr>
              <a:t>from sklearn.linear_model import LinearRegression</a:t>
            </a:r>
            <a:endParaRPr lang="en-IN" altLang="en-US" sz="2000">
              <a:latin typeface="Times New Roman" panose="02020603050405020304" charset="0"/>
              <a:cs typeface="Times New Roman" panose="02020603050405020304" charset="0"/>
            </a:endParaRPr>
          </a:p>
          <a:p>
            <a:pPr marL="0" algn="l" fontAlgn="auto">
              <a:lnSpc>
                <a:spcPct val="100000"/>
              </a:lnSpc>
              <a:buNone/>
            </a:pPr>
            <a:r>
              <a:rPr lang="en-IN" altLang="en-US" sz="2000">
                <a:latin typeface="Times New Roman" panose="02020603050405020304" charset="0"/>
                <a:cs typeface="Times New Roman" panose="02020603050405020304" charset="0"/>
              </a:rPr>
              <a:t>regressor = LinearRegression()</a:t>
            </a:r>
            <a:endParaRPr lang="en-IN" altLang="en-US" sz="2000">
              <a:latin typeface="Times New Roman" panose="02020603050405020304" charset="0"/>
              <a:cs typeface="Times New Roman" panose="02020603050405020304" charset="0"/>
            </a:endParaRPr>
          </a:p>
          <a:p>
            <a:pPr marL="0" algn="l" fontAlgn="auto">
              <a:lnSpc>
                <a:spcPct val="100000"/>
              </a:lnSpc>
              <a:buNone/>
            </a:pPr>
            <a:r>
              <a:rPr lang="en-IN" altLang="en-US" sz="2000">
                <a:latin typeface="Times New Roman" panose="02020603050405020304" charset="0"/>
                <a:cs typeface="Times New Roman" panose="02020603050405020304" charset="0"/>
              </a:rPr>
              <a:t>regressor.fit(x_train,y_train)</a:t>
            </a:r>
            <a:endParaRPr lang="en-IN" altLang="en-US" sz="2000">
              <a:latin typeface="Times New Roman" panose="02020603050405020304" charset="0"/>
              <a:cs typeface="Times New Roman" panose="02020603050405020304" charset="0"/>
            </a:endParaRPr>
          </a:p>
          <a:p>
            <a:pPr marL="0" algn="l" fontAlgn="auto">
              <a:lnSpc>
                <a:spcPct val="100000"/>
              </a:lnSpc>
            </a:pPr>
            <a:endParaRPr lang="en-IN" altLang="en-US" sz="2000">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2559050" y="955040"/>
            <a:ext cx="9192260" cy="1783715"/>
          </a:xfrm>
        </p:spPr>
        <p:txBody>
          <a:bodyPr>
            <a:normAutofit lnSpcReduction="10000"/>
          </a:bodyPr>
          <a:p>
            <a:pPr algn="l">
              <a:lnSpc>
                <a:spcPct val="140000"/>
              </a:lnSpc>
            </a:pPr>
            <a:r>
              <a:rPr lang="en-IN" altLang="en-US" sz="2000" b="1">
                <a:latin typeface="Times New Roman" panose="02020603050405020304" charset="0"/>
                <a:cs typeface="Times New Roman" panose="02020603050405020304" charset="0"/>
              </a:rPr>
              <a:t>Mean Square Error: </a:t>
            </a:r>
            <a:r>
              <a:rPr lang="en-IN" sz="2000" dirty="0" smtClean="0">
                <a:latin typeface="Times New Roman" panose="02020603050405020304" charset="0"/>
                <a:cs typeface="Times New Roman" panose="02020603050405020304" charset="0"/>
              </a:rPr>
              <a:t>The mean squared error tells you how close a regression line is to a set of points. It does this by taking the distances from the points to the regression line these distances are the “errors” and squaring them.,It's called the mean squared error.</a:t>
            </a:r>
            <a:endParaRPr lang="en-IN" sz="2000" dirty="0" smtClean="0">
              <a:latin typeface="Times New Roman" panose="02020603050405020304" charset="0"/>
              <a:cs typeface="Times New Roman" panose="02020603050405020304" charset="0"/>
            </a:endParaRPr>
          </a:p>
        </p:txBody>
      </p:sp>
      <p:sp>
        <p:nvSpPr>
          <p:cNvPr id="4" name="Content Placeholder 3"/>
          <p:cNvSpPr>
            <a:spLocks noGrp="1"/>
          </p:cNvSpPr>
          <p:nvPr>
            <p:ph sz="half" idx="2"/>
          </p:nvPr>
        </p:nvSpPr>
        <p:spPr>
          <a:xfrm>
            <a:off x="2929890" y="2995930"/>
            <a:ext cx="8620125" cy="3164205"/>
          </a:xfrm>
        </p:spPr>
        <p:txBody>
          <a:bodyPr>
            <a:normAutofit lnSpcReduction="10000"/>
          </a:bodyPr>
          <a:p>
            <a:pPr marL="0" indent="0" algn="l">
              <a:buNone/>
            </a:pPr>
            <a:r>
              <a:rPr lang="en-IN" altLang="en-US" sz="2000">
                <a:latin typeface="Times New Roman" panose="02020603050405020304" charset="0"/>
                <a:cs typeface="Times New Roman" panose="02020603050405020304" charset="0"/>
              </a:rPr>
              <a:t>from sklearn.metrics import mean_squared_error</a:t>
            </a:r>
            <a:endParaRPr lang="en-IN" altLang="en-US" sz="2000">
              <a:latin typeface="Times New Roman" panose="02020603050405020304" charset="0"/>
              <a:cs typeface="Times New Roman" panose="02020603050405020304" charset="0"/>
            </a:endParaRPr>
          </a:p>
          <a:p>
            <a:pPr marL="0" indent="0" algn="l">
              <a:buNone/>
            </a:pPr>
            <a:r>
              <a:rPr lang="en-IN" altLang="en-US" sz="2000">
                <a:latin typeface="Times New Roman" panose="02020603050405020304" charset="0"/>
                <a:cs typeface="Times New Roman" panose="02020603050405020304" charset="0"/>
              </a:rPr>
              <a:t>y_predict=regressor.predict(x_test)</a:t>
            </a:r>
            <a:endParaRPr lang="en-IN" altLang="en-US" sz="2000">
              <a:latin typeface="Times New Roman" panose="02020603050405020304" charset="0"/>
              <a:cs typeface="Times New Roman" panose="02020603050405020304" charset="0"/>
            </a:endParaRPr>
          </a:p>
          <a:p>
            <a:pPr marL="0" indent="0" algn="l">
              <a:buNone/>
            </a:pPr>
            <a:r>
              <a:rPr lang="en-IN" altLang="en-US" sz="2000">
                <a:latin typeface="Times New Roman" panose="02020603050405020304" charset="0"/>
                <a:cs typeface="Times New Roman" panose="02020603050405020304" charset="0"/>
              </a:rPr>
              <a:t>accuracy=mean_squared_error(y_test,y_predict)</a:t>
            </a:r>
            <a:endParaRPr lang="en-IN" altLang="en-US" sz="2000">
              <a:latin typeface="Times New Roman" panose="02020603050405020304" charset="0"/>
              <a:cs typeface="Times New Roman" panose="02020603050405020304" charset="0"/>
            </a:endParaRPr>
          </a:p>
          <a:p>
            <a:pPr marL="0" indent="0" algn="l">
              <a:buNone/>
            </a:pPr>
            <a:r>
              <a:rPr lang="en-IN" altLang="en-US" sz="2000">
                <a:latin typeface="Times New Roman" panose="02020603050405020304" charset="0"/>
                <a:cs typeface="Times New Roman" panose="02020603050405020304" charset="0"/>
              </a:rPr>
              <a:t>print(accuracy)</a:t>
            </a:r>
            <a:endParaRPr lang="en-IN" altLang="en-US" sz="2000">
              <a:latin typeface="Times New Roman" panose="02020603050405020304" charset="0"/>
              <a:cs typeface="Times New Roman" panose="02020603050405020304" charset="0"/>
            </a:endParaRPr>
          </a:p>
        </p:txBody>
      </p:sp>
      <p:pic>
        <p:nvPicPr>
          <p:cNvPr id="2" name="Picture 1" descr="mse1"/>
          <p:cNvPicPr>
            <a:picLocks noChangeAspect="1"/>
          </p:cNvPicPr>
          <p:nvPr/>
        </p:nvPicPr>
        <p:blipFill>
          <a:blip r:embed="rId1"/>
          <a:stretch>
            <a:fillRect/>
          </a:stretch>
        </p:blipFill>
        <p:spPr>
          <a:xfrm>
            <a:off x="8166100" y="2903220"/>
            <a:ext cx="3796665" cy="32569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2559050" y="955040"/>
            <a:ext cx="9040495" cy="1783715"/>
          </a:xfrm>
        </p:spPr>
        <p:txBody>
          <a:bodyPr>
            <a:normAutofit lnSpcReduction="10000"/>
          </a:bodyPr>
          <a:p>
            <a:pPr algn="l">
              <a:lnSpc>
                <a:spcPct val="140000"/>
              </a:lnSpc>
            </a:pPr>
            <a:r>
              <a:rPr lang="en-IN" altLang="en-US" sz="2000" b="1">
                <a:latin typeface="Times New Roman" panose="02020603050405020304" charset="0"/>
                <a:cs typeface="Times New Roman" panose="02020603050405020304" charset="0"/>
              </a:rPr>
              <a:t>Root Mean Square Error: </a:t>
            </a:r>
            <a:r>
              <a:rPr lang="en-IN" sz="2000" dirty="0" smtClean="0">
                <a:latin typeface="Times New Roman" panose="02020603050405020304" charset="0"/>
                <a:cs typeface="Times New Roman" panose="02020603050405020304" charset="0"/>
              </a:rPr>
              <a:t>RMSE is a measure of how spread out these residuals are. In other words, it tells you how concentrated the data is around the line of best fit. The square root of the Mean Square Error is Root Mean Sqaure</a:t>
            </a:r>
            <a:endParaRPr lang="en-IN" sz="2000" dirty="0" smtClean="0">
              <a:latin typeface="Times New Roman" panose="02020603050405020304" charset="0"/>
              <a:cs typeface="Times New Roman" panose="02020603050405020304" charset="0"/>
            </a:endParaRPr>
          </a:p>
        </p:txBody>
      </p:sp>
      <p:sp>
        <p:nvSpPr>
          <p:cNvPr id="4" name="Content Placeholder 3"/>
          <p:cNvSpPr>
            <a:spLocks noGrp="1"/>
          </p:cNvSpPr>
          <p:nvPr>
            <p:ph sz="half" idx="2"/>
          </p:nvPr>
        </p:nvSpPr>
        <p:spPr>
          <a:xfrm>
            <a:off x="2800985" y="2995930"/>
            <a:ext cx="9426575" cy="3164205"/>
          </a:xfrm>
        </p:spPr>
        <p:txBody>
          <a:bodyPr>
            <a:normAutofit lnSpcReduction="10000"/>
          </a:bodyPr>
          <a:p>
            <a:pPr marL="0" algn="l">
              <a:buNone/>
            </a:pPr>
            <a:r>
              <a:rPr lang="en-IN" altLang="en-US" sz="2000">
                <a:latin typeface="Times New Roman" panose="02020603050405020304" charset="0"/>
                <a:cs typeface="Times New Roman" panose="02020603050405020304" charset="0"/>
              </a:rPr>
              <a:t>from sklearn import metrics</a:t>
            </a:r>
            <a:endParaRPr lang="en-IN" altLang="en-US" sz="2000">
              <a:latin typeface="Times New Roman" panose="02020603050405020304" charset="0"/>
              <a:cs typeface="Times New Roman" panose="02020603050405020304" charset="0"/>
            </a:endParaRPr>
          </a:p>
          <a:p>
            <a:pPr marL="0" algn="l">
              <a:buNone/>
            </a:pPr>
            <a:r>
              <a:rPr lang="en-IN" altLang="en-US" sz="2000">
                <a:latin typeface="Times New Roman" panose="02020603050405020304" charset="0"/>
                <a:cs typeface="Times New Roman" panose="02020603050405020304" charset="0"/>
              </a:rPr>
              <a:t>y_pred = regressor.predict(x_test)</a:t>
            </a:r>
            <a:endParaRPr lang="en-IN" altLang="en-US" sz="2000">
              <a:latin typeface="Times New Roman" panose="02020603050405020304" charset="0"/>
              <a:cs typeface="Times New Roman" panose="02020603050405020304" charset="0"/>
            </a:endParaRPr>
          </a:p>
          <a:p>
            <a:pPr marL="0" algn="l">
              <a:buNone/>
            </a:pPr>
            <a:r>
              <a:rPr lang="en-IN" altLang="en-US" sz="2000">
                <a:latin typeface="Times New Roman" panose="02020603050405020304" charset="0"/>
                <a:cs typeface="Times New Roman" panose="02020603050405020304" charset="0"/>
              </a:rPr>
              <a:t>print('Root Mean Squared Error:', np.sqrt(metrics.mean_squared_error(y_test, y_predict)))</a:t>
            </a:r>
            <a:endParaRPr lang="en-IN" altLang="en-US" sz="2000">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2559050" y="955040"/>
            <a:ext cx="8648700" cy="1783715"/>
          </a:xfrm>
        </p:spPr>
        <p:txBody>
          <a:bodyPr>
            <a:normAutofit/>
          </a:bodyPr>
          <a:p>
            <a:pPr algn="l">
              <a:lnSpc>
                <a:spcPct val="140000"/>
              </a:lnSpc>
            </a:pPr>
            <a:r>
              <a:rPr lang="en-IN" sz="2400" b="1" dirty="0" smtClean="0">
                <a:latin typeface="Times New Roman" panose="02020603050405020304" charset="0"/>
                <a:cs typeface="Times New Roman" panose="02020603050405020304" charset="0"/>
              </a:rPr>
              <a:t>Tkinter: </a:t>
            </a:r>
            <a:r>
              <a:rPr lang="en-IN" sz="2000" dirty="0" smtClean="0">
                <a:latin typeface="Times New Roman" panose="02020603050405020304" charset="0"/>
                <a:cs typeface="Times New Roman" panose="02020603050405020304" charset="0"/>
              </a:rPr>
              <a:t>Tkinter is the standard GUI library for Python. Python when combined with Tkinter provides a fast and easy way to create GUI applications. Tkinter provides a powerful object-oriented interface to the Tk GUI toolkit.</a:t>
            </a:r>
            <a:endParaRPr lang="en-IN" sz="2000" dirty="0" smtClean="0">
              <a:latin typeface="Times New Roman" panose="02020603050405020304" charset="0"/>
              <a:cs typeface="Times New Roman" panose="02020603050405020304" charset="0"/>
            </a:endParaRPr>
          </a:p>
        </p:txBody>
      </p:sp>
      <p:sp>
        <p:nvSpPr>
          <p:cNvPr id="4" name="Content Placeholder 3"/>
          <p:cNvSpPr>
            <a:spLocks noGrp="1"/>
          </p:cNvSpPr>
          <p:nvPr>
            <p:ph sz="half" idx="2"/>
          </p:nvPr>
        </p:nvSpPr>
        <p:spPr>
          <a:xfrm>
            <a:off x="2800985" y="2995930"/>
            <a:ext cx="9426575" cy="3164205"/>
          </a:xfrm>
        </p:spPr>
        <p:txBody>
          <a:bodyPr>
            <a:normAutofit lnSpcReduction="10000"/>
          </a:bodyPr>
          <a:p>
            <a:pPr marL="0" algn="l">
              <a:buNone/>
            </a:pPr>
            <a:r>
              <a:rPr lang="en-IN" altLang="en-US" sz="2000">
                <a:latin typeface="Times New Roman" panose="02020603050405020304" charset="0"/>
                <a:cs typeface="Times New Roman" panose="02020603050405020304" charset="0"/>
              </a:rPr>
              <a:t>import Tkinter</a:t>
            </a:r>
            <a:endParaRPr lang="en-IN" altLang="en-US" sz="2000">
              <a:latin typeface="Times New Roman" panose="02020603050405020304" charset="0"/>
              <a:cs typeface="Times New Roman" panose="02020603050405020304" charset="0"/>
            </a:endParaRPr>
          </a:p>
          <a:p>
            <a:pPr marL="0" algn="l">
              <a:buNone/>
            </a:pPr>
            <a:r>
              <a:rPr lang="en-IN" altLang="en-US" sz="2000">
                <a:latin typeface="Times New Roman" panose="02020603050405020304" charset="0"/>
                <a:cs typeface="Times New Roman" panose="02020603050405020304" charset="0"/>
              </a:rPr>
              <a:t>top = Tkinter.Tk()</a:t>
            </a:r>
            <a:endParaRPr lang="en-IN" altLang="en-US" sz="2000">
              <a:latin typeface="Times New Roman" panose="02020603050405020304" charset="0"/>
              <a:cs typeface="Times New Roman" panose="02020603050405020304" charset="0"/>
            </a:endParaRPr>
          </a:p>
          <a:p>
            <a:pPr marL="0" algn="l">
              <a:buNone/>
            </a:pPr>
            <a:r>
              <a:rPr lang="en-IN" altLang="en-US" sz="2000">
                <a:latin typeface="Times New Roman" panose="02020603050405020304" charset="0"/>
                <a:cs typeface="Times New Roman" panose="02020603050405020304" charset="0"/>
              </a:rPr>
              <a:t># Code to add widgets will go here...</a:t>
            </a:r>
            <a:endParaRPr lang="en-IN" altLang="en-US" sz="2000">
              <a:latin typeface="Times New Roman" panose="02020603050405020304" charset="0"/>
              <a:cs typeface="Times New Roman" panose="02020603050405020304" charset="0"/>
            </a:endParaRPr>
          </a:p>
          <a:p>
            <a:pPr marL="0" algn="l">
              <a:buNone/>
            </a:pPr>
            <a:r>
              <a:rPr lang="en-IN" altLang="en-US" sz="2000">
                <a:latin typeface="Times New Roman" panose="02020603050405020304" charset="0"/>
                <a:cs typeface="Times New Roman" panose="02020603050405020304" charset="0"/>
              </a:rPr>
              <a:t>top.mainloop()</a:t>
            </a:r>
            <a:endParaRPr lang="en-IN" altLang="en-US" sz="2000">
              <a:latin typeface="Times New Roman" panose="02020603050405020304" charset="0"/>
              <a:cs typeface="Times New Roman" panose="02020603050405020304" charset="0"/>
            </a:endParaRPr>
          </a:p>
        </p:txBody>
      </p:sp>
      <p:pic>
        <p:nvPicPr>
          <p:cNvPr id="2" name="Picture 1" descr="tk"/>
          <p:cNvPicPr>
            <a:picLocks noChangeAspect="1"/>
          </p:cNvPicPr>
          <p:nvPr/>
        </p:nvPicPr>
        <p:blipFill>
          <a:blip r:embed="rId1"/>
          <a:stretch>
            <a:fillRect/>
          </a:stretch>
        </p:blipFill>
        <p:spPr>
          <a:xfrm>
            <a:off x="7884795" y="2875280"/>
            <a:ext cx="2917825" cy="25761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7300" y="106045"/>
            <a:ext cx="8911590" cy="1039495"/>
          </a:xfrm>
        </p:spPr>
        <p:txBody>
          <a:bodyPr>
            <a:normAutofit fontScale="90000"/>
          </a:bodyPr>
          <a:lstStyle/>
          <a:p>
            <a:br>
              <a:rPr lang="en-US" b="1" dirty="0" smtClean="0">
                <a:effectLst>
                  <a:outerShdw blurRad="38100" dist="38100" dir="2700000" algn="tl">
                    <a:srgbClr val="000000">
                      <a:alpha val="43137"/>
                    </a:srgbClr>
                  </a:outerShdw>
                </a:effectLst>
                <a:latin typeface="Times New Roman" panose="02020603050405020304" charset="0"/>
                <a:cs typeface="Times New Roman" panose="02020603050405020304" charset="0"/>
              </a:rPr>
            </a:br>
            <a:r>
              <a:rPr lang="en-US" b="1" dirty="0" smtClean="0">
                <a:effectLst>
                  <a:outerShdw blurRad="38100" dist="38100" dir="2700000" algn="tl">
                    <a:srgbClr val="000000">
                      <a:alpha val="43137"/>
                    </a:srgbClr>
                  </a:outerShdw>
                </a:effectLst>
                <a:latin typeface="Times New Roman" panose="02020603050405020304" charset="0"/>
                <a:cs typeface="Times New Roman" panose="02020603050405020304" charset="0"/>
              </a:rPr>
              <a:t>                             </a:t>
            </a:r>
            <a:r>
              <a:rPr lang="en-US" sz="4000" b="1" dirty="0" smtClean="0">
                <a:effectLst>
                  <a:outerShdw blurRad="38100" dist="38100" dir="2700000" algn="tl">
                    <a:srgbClr val="000000">
                      <a:alpha val="43137"/>
                    </a:srgbClr>
                  </a:outerShdw>
                </a:effectLst>
                <a:latin typeface="Times New Roman" panose="02020603050405020304" charset="0"/>
                <a:cs typeface="Times New Roman" panose="02020603050405020304" charset="0"/>
              </a:rPr>
              <a:t>TESTING </a:t>
            </a:r>
            <a:br>
              <a:rPr lang="en-US" sz="4000" b="1" dirty="0" smtClean="0">
                <a:effectLst>
                  <a:outerShdw blurRad="38100" dist="38100" dir="2700000" algn="tl">
                    <a:srgbClr val="000000">
                      <a:alpha val="43137"/>
                    </a:srgbClr>
                  </a:outerShdw>
                </a:effectLst>
                <a:latin typeface="Times New Roman" panose="02020603050405020304" charset="0"/>
                <a:cs typeface="Times New Roman" panose="02020603050405020304" charset="0"/>
              </a:rPr>
            </a:br>
            <a:endParaRPr lang="en-US" sz="4000" b="1" dirty="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595562" y="1423670"/>
            <a:ext cx="8775474" cy="3548743"/>
          </a:xfrm>
        </p:spPr>
        <p:txBody>
          <a:bodyPr>
            <a:noAutofit/>
          </a:bodyPr>
          <a:lstStyle/>
          <a:p>
            <a:pPr fontAlgn="auto">
              <a:lnSpc>
                <a:spcPct val="150000"/>
              </a:lnSpc>
            </a:pPr>
            <a:r>
              <a:rPr lang="en-IN" sz="2000" dirty="0" smtClean="0">
                <a:latin typeface="Times New Roman" panose="02020603050405020304" charset="0"/>
                <a:cs typeface="Times New Roman" panose="02020603050405020304" charset="0"/>
              </a:rPr>
              <a:t>Generally testing can be done either manually or automatically. In RAINFALL PREDICTION Manual testing is done. During testing, validation of this application is done, and it is checked for any defects or errors. If the project contains any error in it, it generates wrong output. To avoid this, manual testing is done. </a:t>
            </a:r>
            <a:endParaRPr lang="en-US" sz="2000" dirty="0" smtClean="0">
              <a:latin typeface="Times New Roman" panose="02020603050405020304" charset="0"/>
              <a:cs typeface="Times New Roman" panose="02020603050405020304" charset="0"/>
            </a:endParaRPr>
          </a:p>
          <a:p>
            <a:pPr fontAlgn="auto">
              <a:lnSpc>
                <a:spcPct val="150000"/>
              </a:lnSpc>
            </a:pPr>
            <a:r>
              <a:rPr lang="en-IN" sz="2000" dirty="0" smtClean="0">
                <a:latin typeface="Times New Roman" panose="02020603050405020304" charset="0"/>
                <a:cs typeface="Times New Roman" panose="02020603050405020304" charset="0"/>
              </a:rPr>
              <a:t>Machine Learning models would also need to be tested as conventional software development from the quality assurance perspective. Techniques such as </a:t>
            </a:r>
            <a:r>
              <a:rPr lang="en-IN" sz="2000" dirty="0" err="1" smtClean="0">
                <a:latin typeface="Times New Roman" panose="02020603050405020304" charset="0"/>
                <a:cs typeface="Times New Roman" panose="02020603050405020304" charset="0"/>
              </a:rPr>
              <a:t>blackbox</a:t>
            </a:r>
            <a:r>
              <a:rPr lang="en-IN" sz="2000" dirty="0" smtClean="0">
                <a:latin typeface="Times New Roman" panose="02020603050405020304" charset="0"/>
                <a:cs typeface="Times New Roman" panose="02020603050405020304" charset="0"/>
              </a:rPr>
              <a:t> and white box testing</a:t>
            </a:r>
            <a:r>
              <a:rPr lang="en-IN" sz="2000" dirty="0" err="1" smtClean="0">
                <a:latin typeface="Times New Roman" panose="02020603050405020304" charset="0"/>
                <a:cs typeface="Times New Roman" panose="02020603050405020304" charset="0"/>
              </a:rPr>
              <a:t>.Machine</a:t>
            </a:r>
            <a:r>
              <a:rPr lang="en-IN" sz="2000" dirty="0" smtClean="0">
                <a:latin typeface="Times New Roman" panose="02020603050405020304" charset="0"/>
                <a:cs typeface="Times New Roman" panose="02020603050405020304" charset="0"/>
              </a:rPr>
              <a:t> </a:t>
            </a:r>
            <a:r>
              <a:rPr lang="en-IN" sz="2000" dirty="0" err="1" smtClean="0">
                <a:latin typeface="Times New Roman" panose="02020603050405020304" charset="0"/>
                <a:cs typeface="Times New Roman" panose="02020603050405020304" charset="0"/>
              </a:rPr>
              <a:t>Learning represents</a:t>
            </a:r>
            <a:r>
              <a:rPr lang="en-IN" sz="2000" dirty="0" smtClean="0">
                <a:latin typeface="Times New Roman" panose="02020603050405020304" charset="0"/>
                <a:cs typeface="Times New Roman" panose="02020603050405020304" charset="0"/>
              </a:rPr>
              <a:t> a class of software that learns from a given set of data and then makes predictions on the new data set based on its learning.</a:t>
            </a:r>
            <a:endParaRPr lang="en-US" sz="2000" dirty="0">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charset="0"/>
                <a:cs typeface="Times New Roman" panose="02020603050405020304" charset="0"/>
              </a:rPr>
              <a:t>                 </a:t>
            </a:r>
            <a:r>
              <a:rPr lang="en-US" sz="4000" b="1" dirty="0" smtClean="0">
                <a:latin typeface="Times New Roman" panose="02020603050405020304" charset="0"/>
                <a:cs typeface="Times New Roman" panose="02020603050405020304" charset="0"/>
              </a:rPr>
              <a:t>        </a:t>
            </a:r>
            <a:r>
              <a:rPr lang="en-US" b="1" dirty="0" smtClean="0">
                <a:effectLst>
                  <a:outerShdw blurRad="38100" dist="38100" dir="2700000" algn="tl">
                    <a:srgbClr val="000000">
                      <a:alpha val="43137"/>
                    </a:srgbClr>
                  </a:outerShdw>
                </a:effectLst>
                <a:latin typeface="Times New Roman" panose="02020603050405020304" charset="0"/>
                <a:cs typeface="Times New Roman" panose="02020603050405020304" charset="0"/>
              </a:rPr>
              <a:t>SCREENS</a:t>
            </a:r>
            <a:r>
              <a:rPr lang="en-US" sz="4000" b="1" dirty="0" smtClean="0">
                <a:latin typeface="Times New Roman" panose="02020603050405020304" charset="0"/>
                <a:cs typeface="Times New Roman" panose="02020603050405020304" charset="0"/>
              </a:rPr>
              <a:t> </a:t>
            </a:r>
            <a:br>
              <a:rPr lang="en-US" sz="4000" dirty="0" smtClean="0">
                <a:latin typeface="Times New Roman" panose="02020603050405020304" charset="0"/>
                <a:cs typeface="Times New Roman" panose="02020603050405020304" charset="0"/>
              </a:rPr>
            </a:br>
            <a:r>
              <a:rPr lang="en-US" sz="2400" dirty="0" smtClean="0">
                <a:latin typeface="Times New Roman" panose="02020603050405020304" charset="0"/>
                <a:cs typeface="Times New Roman" panose="02020603050405020304" charset="0"/>
              </a:rPr>
              <a:t>SCREEN 1 </a:t>
            </a:r>
            <a:endParaRPr lang="en-US" sz="2400" dirty="0">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2592705" y="1710690"/>
            <a:ext cx="8406765" cy="3777615"/>
          </a:xfrm>
        </p:spPr>
        <p:txBody>
          <a:bodyPr/>
          <a:lstStyle/>
          <a:p>
            <a:r>
              <a:rPr lang="en-IN" sz="2400" dirty="0" smtClean="0">
                <a:latin typeface="Times New Roman" panose="02020603050405020304" charset="0"/>
                <a:cs typeface="Times New Roman" panose="02020603050405020304" charset="0"/>
              </a:rPr>
              <a:t> </a:t>
            </a:r>
            <a:r>
              <a:rPr lang="en-IN" sz="2000" dirty="0" smtClean="0">
                <a:latin typeface="Times New Roman" panose="02020603050405020304" charset="0"/>
                <a:cs typeface="Times New Roman" panose="02020603050405020304" charset="0"/>
              </a:rPr>
              <a:t>Here the default value is 0.0 which appears before the user enter.</a:t>
            </a:r>
            <a:endParaRPr lang="en-US" sz="2400" dirty="0" smtClean="0">
              <a:latin typeface="Times New Roman" panose="02020603050405020304" charset="0"/>
              <a:cs typeface="Times New Roman" panose="02020603050405020304" charset="0"/>
            </a:endParaRPr>
          </a:p>
          <a:p>
            <a:pPr>
              <a:buNone/>
            </a:pPr>
            <a:r>
              <a:rPr lang="en-IN" sz="2400" dirty="0" smtClean="0">
                <a:latin typeface="Times New Roman" panose="02020603050405020304" charset="0"/>
                <a:cs typeface="Times New Roman" panose="02020603050405020304" charset="0"/>
              </a:rPr>
              <a:t> </a:t>
            </a:r>
            <a:endParaRPr lang="en-US" sz="2400" dirty="0" smtClean="0">
              <a:latin typeface="Times New Roman" panose="02020603050405020304" charset="0"/>
              <a:cs typeface="Times New Roman" panose="02020603050405020304" charset="0"/>
            </a:endParaRPr>
          </a:p>
          <a:p>
            <a:pPr>
              <a:buNone/>
            </a:pPr>
            <a:endParaRPr lang="en-US" dirty="0"/>
          </a:p>
        </p:txBody>
      </p:sp>
      <p:pic>
        <p:nvPicPr>
          <p:cNvPr id="5" name="Content Placeholder 4" descr="output1"/>
          <p:cNvPicPr>
            <a:picLocks noChangeAspect="1"/>
          </p:cNvPicPr>
          <p:nvPr>
            <p:ph sz="half" idx="2"/>
          </p:nvPr>
        </p:nvPicPr>
        <p:blipFill>
          <a:blip r:embed="rId1"/>
          <a:stretch>
            <a:fillRect/>
          </a:stretch>
        </p:blipFill>
        <p:spPr>
          <a:xfrm>
            <a:off x="4095115" y="2363470"/>
            <a:ext cx="4857750" cy="41617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anose="02020603050405020304" charset="0"/>
                <a:cs typeface="Times New Roman" panose="02020603050405020304" charset="0"/>
              </a:rPr>
              <a:t>SCREEN 2 </a:t>
            </a:r>
            <a:endParaRPr lang="en-US" sz="2400"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438717" y="1539875"/>
            <a:ext cx="8915400" cy="3777622"/>
          </a:xfrm>
        </p:spPr>
        <p:txBody>
          <a:bodyPr>
            <a:normAutofit/>
          </a:bodyPr>
          <a:lstStyle/>
          <a:p>
            <a:r>
              <a:rPr lang="en-IN" sz="2000" dirty="0" smtClean="0">
                <a:latin typeface="Times New Roman" panose="02020603050405020304" charset="0"/>
                <a:cs typeface="Times New Roman" panose="02020603050405020304" charset="0"/>
              </a:rPr>
              <a:t>This is the screen where user has entered the values.</a:t>
            </a:r>
            <a:endParaRPr lang="en-US" sz="2000" dirty="0" smtClean="0">
              <a:latin typeface="Times New Roman" panose="02020603050405020304" charset="0"/>
              <a:cs typeface="Times New Roman" panose="02020603050405020304" charset="0"/>
            </a:endParaRPr>
          </a:p>
          <a:p>
            <a:pPr>
              <a:buNone/>
            </a:pPr>
            <a:endParaRPr lang="en-US" sz="2000" dirty="0" smtClean="0">
              <a:latin typeface="Times New Roman" panose="02020603050405020304" charset="0"/>
              <a:cs typeface="Times New Roman" panose="02020603050405020304" charset="0"/>
            </a:endParaRPr>
          </a:p>
        </p:txBody>
      </p:sp>
      <p:pic>
        <p:nvPicPr>
          <p:cNvPr id="4" name="Picture 3" descr="Capture2"/>
          <p:cNvPicPr/>
          <p:nvPr/>
        </p:nvPicPr>
        <p:blipFill>
          <a:blip r:embed="rId1"/>
          <a:stretch>
            <a:fillRect/>
          </a:stretch>
        </p:blipFill>
        <p:spPr>
          <a:xfrm>
            <a:off x="3614238" y="2171382"/>
            <a:ext cx="4963160" cy="40773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2700" y="563880"/>
            <a:ext cx="4010660" cy="941070"/>
          </a:xfrm>
        </p:spPr>
        <p:txBody>
          <a:bodyPr>
            <a:noAutofit/>
          </a:bodyPr>
          <a:lstStyle/>
          <a:p>
            <a:r>
              <a:rPr lang="en-IN" altLang="en-US"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ABSTRACT</a:t>
            </a:r>
            <a:endParaRPr lang="en-IN" altLang="en-US"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640647" y="1885315"/>
            <a:ext cx="8915400" cy="3777622"/>
          </a:xfrm>
        </p:spPr>
        <p:txBody>
          <a:bodyPr>
            <a:normAutofit fontScale="90000"/>
          </a:bodyPr>
          <a:lstStyle/>
          <a:p>
            <a:pPr algn="l" fontAlgn="auto">
              <a:lnSpc>
                <a:spcPct val="150000"/>
              </a:lnSpc>
            </a:pPr>
            <a:r>
              <a:rPr lang="en-IN" altLang="en-US" sz="2400" dirty="0">
                <a:latin typeface="Times New Roman" panose="02020603050405020304" charset="0"/>
                <a:cs typeface="Times New Roman" panose="02020603050405020304" charset="0"/>
              </a:rPr>
              <a:t>Rainfall Prediction is to predict the amount of rainfall over a region. It is important to exactly determine the rainfall effective use of water resources, crop productivity and pre-planning of water structures.</a:t>
            </a:r>
            <a:endParaRPr lang="en-IN" altLang="en-US" sz="2400" dirty="0">
              <a:latin typeface="Times New Roman" panose="02020603050405020304" charset="0"/>
              <a:cs typeface="Times New Roman" panose="02020603050405020304" charset="0"/>
            </a:endParaRPr>
          </a:p>
          <a:p>
            <a:pPr algn="l" fontAlgn="auto">
              <a:lnSpc>
                <a:spcPct val="150000"/>
              </a:lnSpc>
            </a:pPr>
            <a:r>
              <a:rPr lang="en-US" sz="2400" dirty="0" smtClean="0">
                <a:latin typeface="Times New Roman" panose="02020603050405020304" charset="0"/>
                <a:cs typeface="Times New Roman" panose="02020603050405020304" charset="0"/>
              </a:rPr>
              <a:t>In this </a:t>
            </a:r>
            <a:r>
              <a:rPr lang="en-IN" sz="2400" dirty="0" smtClean="0">
                <a:latin typeface="Times New Roman" panose="02020603050405020304" charset="0"/>
                <a:cs typeface="Times New Roman" panose="02020603050405020304" charset="0"/>
              </a:rPr>
              <a:t>project we use Machine learning technique </a:t>
            </a:r>
            <a:r>
              <a:rPr lang="en-IN" sz="2400" dirty="0" err="1" smtClean="0">
                <a:latin typeface="Times New Roman" panose="02020603050405020304" charset="0"/>
                <a:cs typeface="Times New Roman" panose="02020603050405020304" charset="0"/>
              </a:rPr>
              <a:t>i.e</a:t>
            </a:r>
            <a:r>
              <a:rPr lang="en-IN" sz="2400" dirty="0" smtClean="0">
                <a:latin typeface="Times New Roman" panose="02020603050405020304" charset="0"/>
                <a:cs typeface="Times New Roman" panose="02020603050405020304" charset="0"/>
              </a:rPr>
              <a:t>, Linear Regression is a process of learning a specific task without any human intervention , this </a:t>
            </a:r>
            <a:r>
              <a:rPr lang="en-US" sz="2400" dirty="0" smtClean="0">
                <a:latin typeface="Times New Roman" panose="02020603050405020304" charset="0"/>
                <a:cs typeface="Times New Roman" panose="02020603050405020304" charset="0"/>
              </a:rPr>
              <a:t>tells us how many inches of rainfall can expect. </a:t>
            </a:r>
            <a:endParaRPr lang="en-US" sz="2400" dirty="0" smtClean="0">
              <a:latin typeface="Times New Roman" panose="02020603050405020304" charset="0"/>
              <a:cs typeface="Times New Roman" panose="02020603050405020304" charset="0"/>
            </a:endParaRPr>
          </a:p>
          <a:p>
            <a:pPr algn="l" fontAlgn="auto">
              <a:lnSpc>
                <a:spcPct val="150000"/>
              </a:lnSpc>
            </a:pPr>
            <a:endParaRPr lang="en-IN" altLang="en-US" sz="2400" dirty="0"/>
          </a:p>
          <a:p>
            <a:pPr algn="l" fontAlgn="auto">
              <a:lnSpc>
                <a:spcPct val="150000"/>
              </a:lnSpc>
            </a:pPr>
            <a:endParaRPr lang="en-IN" alt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anose="02020603050405020304" charset="0"/>
                <a:cs typeface="Times New Roman" panose="02020603050405020304" charset="0"/>
              </a:rPr>
              <a:t>SCREEN 3 </a:t>
            </a:r>
            <a:endParaRPr lang="en-US" sz="2400"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589212" y="1408430"/>
            <a:ext cx="8915400" cy="3777622"/>
          </a:xfrm>
        </p:spPr>
        <p:txBody>
          <a:bodyPr/>
          <a:lstStyle/>
          <a:p>
            <a:r>
              <a:rPr lang="en-IN" sz="2000" dirty="0" smtClean="0">
                <a:latin typeface="Times New Roman" panose="02020603050405020304" charset="0"/>
                <a:cs typeface="Times New Roman" panose="02020603050405020304" charset="0"/>
              </a:rPr>
              <a:t>This is the screen appears after submitting the values and the output is displayed below  the submit button i.e average rainfall predicted. </a:t>
            </a:r>
            <a:endParaRPr lang="en-US" sz="2000" dirty="0" smtClean="0">
              <a:latin typeface="Times New Roman" panose="02020603050405020304" charset="0"/>
              <a:cs typeface="Times New Roman" panose="02020603050405020304" charset="0"/>
            </a:endParaRPr>
          </a:p>
          <a:p>
            <a:pPr>
              <a:buNone/>
            </a:pPr>
            <a:endParaRPr lang="en-US" sz="2000" dirty="0"/>
          </a:p>
        </p:txBody>
      </p:sp>
      <p:pic>
        <p:nvPicPr>
          <p:cNvPr id="4" name="Picture 3" descr="Capture3"/>
          <p:cNvPicPr/>
          <p:nvPr/>
        </p:nvPicPr>
        <p:blipFill>
          <a:blip r:embed="rId1"/>
          <a:stretch>
            <a:fillRect/>
          </a:stretch>
        </p:blipFill>
        <p:spPr>
          <a:xfrm>
            <a:off x="3750038" y="2259828"/>
            <a:ext cx="5020310" cy="390284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Times New Roman" panose="02020603050405020304" charset="0"/>
                <a:cs typeface="Times New Roman" panose="02020603050405020304" charset="0"/>
              </a:rPr>
              <a:t>                    CONCLUSION </a:t>
            </a:r>
            <a:endParaRPr lang="en-US" b="1" dirty="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pPr algn="l">
              <a:lnSpc>
                <a:spcPct val="150000"/>
              </a:lnSpc>
            </a:pPr>
            <a:r>
              <a:rPr lang="en-IN" sz="2000" dirty="0" smtClean="0">
                <a:latin typeface="Times New Roman" panose="02020603050405020304" charset="0"/>
                <a:cs typeface="Times New Roman" panose="02020603050405020304" charset="0"/>
              </a:rPr>
              <a:t>The estimation of rainfall is of great importance in terms of water resources management, human life and their environment. It can be met with the incorrect or incomplete estimation problems because rainfall estimation is affected from the geographical and regional changes and properties. </a:t>
            </a:r>
            <a:endParaRPr lang="en-IN" sz="2000" dirty="0" smtClean="0">
              <a:latin typeface="Times New Roman" panose="02020603050405020304" charset="0"/>
              <a:cs typeface="Times New Roman" panose="02020603050405020304" charset="0"/>
            </a:endParaRPr>
          </a:p>
          <a:p>
            <a:pPr algn="l">
              <a:lnSpc>
                <a:spcPct val="150000"/>
              </a:lnSpc>
            </a:pPr>
            <a:endParaRPr lang="en-IN" sz="2000" dirty="0" smtClean="0">
              <a:latin typeface="Times New Roman" panose="02020603050405020304" charset="0"/>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215" y="2573655"/>
            <a:ext cx="3897630" cy="963295"/>
          </a:xfrm>
        </p:spPr>
        <p:txBody>
          <a:bodyPr/>
          <a:lstStyle/>
          <a:p>
            <a:r>
              <a:rPr lang="en-IN" altLang="en-US" sz="4400" b="1" dirty="0">
                <a:solidFill>
                  <a:schemeClr val="tx1"/>
                </a:solidFill>
                <a:effectLst/>
                <a:latin typeface="Times New Roman" panose="02020603050405020304" charset="0"/>
                <a:cs typeface="Times New Roman" panose="02020603050405020304" charset="0"/>
              </a:rPr>
              <a:t>THANK </a:t>
            </a:r>
            <a:r>
              <a:rPr lang="en-IN" altLang="en-US" sz="4400"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YOU</a:t>
            </a:r>
            <a:endParaRPr lang="en-IN" altLang="en-US" sz="4400"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effectLst>
                  <a:outerShdw blurRad="38100" dist="38100" dir="2700000" algn="tl">
                    <a:srgbClr val="000000">
                      <a:alpha val="43137"/>
                    </a:srgbClr>
                  </a:outerShdw>
                </a:effectLst>
                <a:latin typeface="Times New Roman" panose="02020603050405020304" charset="0"/>
                <a:cs typeface="Times New Roman" panose="02020603050405020304" charset="0"/>
              </a:rPr>
              <a:t>               </a:t>
            </a:r>
            <a:r>
              <a:rPr lang="en-US" b="1" dirty="0" smtClean="0">
                <a:effectLst>
                  <a:outerShdw blurRad="38100" dist="38100" dir="2700000" algn="tl">
                    <a:srgbClr val="000000">
                      <a:alpha val="43137"/>
                    </a:srgbClr>
                  </a:outerShdw>
                </a:effectLst>
                <a:latin typeface="Times New Roman" panose="02020603050405020304" charset="0"/>
                <a:cs typeface="Times New Roman" panose="02020603050405020304" charset="0"/>
              </a:rPr>
              <a:t>INTRODUCTION</a:t>
            </a:r>
            <a:endParaRPr lang="en-US" b="1" dirty="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fontScale="90000" lnSpcReduction="10000"/>
          </a:bodyPr>
          <a:lstStyle/>
          <a:p>
            <a:pPr fontAlgn="auto">
              <a:lnSpc>
                <a:spcPct val="150000"/>
              </a:lnSpc>
            </a:pPr>
            <a:r>
              <a:rPr lang="en-US" sz="2200" dirty="0" smtClean="0">
                <a:latin typeface="Times New Roman" panose="02020603050405020304" charset="0"/>
                <a:cs typeface="Times New Roman" panose="02020603050405020304" charset="0"/>
              </a:rPr>
              <a:t>“</a:t>
            </a:r>
            <a:r>
              <a:rPr lang="en-US" sz="2200" b="1" dirty="0" smtClean="0">
                <a:latin typeface="Times New Roman" panose="02020603050405020304" charset="0"/>
                <a:cs typeface="Times New Roman" panose="02020603050405020304" charset="0"/>
              </a:rPr>
              <a:t>Rainfall Prediction</a:t>
            </a:r>
            <a:r>
              <a:rPr lang="en-US" sz="2200" dirty="0" smtClean="0">
                <a:latin typeface="Times New Roman" panose="02020603050405020304" charset="0"/>
                <a:cs typeface="Times New Roman" panose="02020603050405020304" charset="0"/>
              </a:rPr>
              <a:t>” is helpful to avoid flood which save lives and properties of humans. Moreover, it helps in managing resources of water. Information of rainfall in prior helps farmers to manage their crops better which result in growth of country’s economy. Fluctuation in rainfall timing and its quantity makes rainfall prediction a challenging task for meteorological scientists.</a:t>
            </a:r>
            <a:endParaRPr lang="en-US" sz="2200" dirty="0" smtClean="0">
              <a:latin typeface="Times New Roman" panose="02020603050405020304" charset="0"/>
              <a:cs typeface="Times New Roman" panose="02020603050405020304" charset="0"/>
            </a:endParaRPr>
          </a:p>
          <a:p>
            <a:pPr fontAlgn="auto">
              <a:lnSpc>
                <a:spcPct val="150000"/>
              </a:lnSpc>
            </a:pPr>
            <a:r>
              <a:rPr lang="en-US" sz="2200" dirty="0" smtClean="0">
                <a:latin typeface="Times New Roman" panose="02020603050405020304" charset="0"/>
                <a:cs typeface="Times New Roman" panose="02020603050405020304" charset="0"/>
              </a:rPr>
              <a:t>Rainfall predictions are made by collecting quantitative data about the current state of the atmosphere. Accurate prediction of rainfall is a difficult task due to the dynamic nature of the atmosphere.</a:t>
            </a:r>
            <a:endParaRPr lang="en-US" sz="2200" dirty="0" smtClean="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effectLst>
                  <a:outerShdw blurRad="38100" dist="38100" dir="2700000" algn="tl">
                    <a:srgbClr val="000000">
                      <a:alpha val="43137"/>
                    </a:srgbClr>
                  </a:outerShdw>
                </a:effectLst>
                <a:latin typeface="Times New Roman" panose="02020603050405020304" charset="0"/>
                <a:cs typeface="Times New Roman" panose="02020603050405020304" charset="0"/>
              </a:rPr>
              <a:t> 			LITERATURE SURVEY</a:t>
            </a:r>
            <a:endParaRPr lang="en-IN" altLang="en-US" b="1">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593022" y="2647315"/>
            <a:ext cx="8915400" cy="3777622"/>
          </a:xfrm>
        </p:spPr>
        <p:txBody>
          <a:bodyPr/>
          <a:p>
            <a:r>
              <a:rPr lang="en-US" sz="2000">
                <a:latin typeface="Times New Roman" panose="02020603050405020304" charset="0"/>
                <a:cs typeface="Times New Roman" panose="02020603050405020304" charset="0"/>
              </a:rPr>
              <a:t>Prediction of all India summer monsoon rainfall using Error-Back propagation Neural Network</a:t>
            </a:r>
            <a:r>
              <a:rPr lang="en-IN" alt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All India summer monsoon rainfall prediction using an Artificial Neural Network</a:t>
            </a:r>
            <a:r>
              <a:rPr lang="en-IN" alt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Modeling and prediction of rainfall using Artificial Neural Network and ARIMA techniques</a:t>
            </a:r>
            <a:r>
              <a:rPr lang="en-IN" altLang="en-US" sz="2000">
                <a:latin typeface="Times New Roman" panose="02020603050405020304" charset="0"/>
                <a:cs typeface="Times New Roman" panose="02020603050405020304" charset="0"/>
              </a:rPr>
              <a:t>.</a:t>
            </a:r>
            <a:endParaRPr lang="en-IN" altLang="en-US" sz="20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852710"/>
            <a:ext cx="8911687" cy="1280890"/>
          </a:xfrm>
        </p:spPr>
        <p:txBody>
          <a:bodyPr/>
          <a:lstStyle/>
          <a:p>
            <a:r>
              <a:rPr lang="en-US" dirty="0" smtClean="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latin typeface="Times New Roman" panose="02020603050405020304" charset="0"/>
                <a:cs typeface="Times New Roman" panose="02020603050405020304" charset="0"/>
              </a:rPr>
              <a:t>SYSTEM ANALYSIS</a:t>
            </a:r>
            <a:br>
              <a:rPr lang="en-US" b="1" dirty="0" smtClean="0">
                <a:effectLst>
                  <a:outerShdw blurRad="38100" dist="38100" dir="2700000" algn="tl">
                    <a:srgbClr val="000000">
                      <a:alpha val="43137"/>
                    </a:srgbClr>
                  </a:outerShdw>
                </a:effectLst>
                <a:latin typeface="Times New Roman" panose="02020603050405020304" charset="0"/>
                <a:cs typeface="Times New Roman" panose="02020603050405020304" charset="0"/>
              </a:rPr>
            </a:br>
            <a:endParaRPr lang="en-US" b="1" dirty="0" smtClean="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785110" y="1998980"/>
            <a:ext cx="8915400" cy="4667250"/>
          </a:xfrm>
        </p:spPr>
        <p:txBody>
          <a:bodyPr>
            <a:normAutofit lnSpcReduction="10000"/>
          </a:bodyPr>
          <a:lstStyle/>
          <a:p>
            <a:pPr algn="l" fontAlgn="auto">
              <a:lnSpc>
                <a:spcPct val="130000"/>
              </a:lnSpc>
            </a:pPr>
            <a:r>
              <a:rPr lang="en-IN" sz="2000" b="1" dirty="0" smtClean="0">
                <a:latin typeface="Times New Roman" panose="02020603050405020304" charset="0"/>
                <a:cs typeface="Times New Roman" panose="02020603050405020304" charset="0"/>
              </a:rPr>
              <a:t>Existing system :</a:t>
            </a:r>
            <a:r>
              <a:rPr lang="en-IN" sz="2000" dirty="0" smtClean="0">
                <a:latin typeface="Times New Roman" panose="02020603050405020304" charset="0"/>
                <a:cs typeface="Times New Roman" panose="02020603050405020304" charset="0"/>
              </a:rPr>
              <a:t>If  we observe the previous existing projects of  rainfall predictions they had considered the  data-sets which belongs to the average rainfall of months based on year-wise data. They had predicted  the average rainfall of  upcoming months and they faced few errors like RMSE , MSE and correlation coefficient.</a:t>
            </a:r>
            <a:endParaRPr lang="en-IN" sz="2000" dirty="0" smtClean="0">
              <a:latin typeface="Times New Roman" panose="02020603050405020304" charset="0"/>
              <a:cs typeface="Times New Roman" panose="02020603050405020304" charset="0"/>
            </a:endParaRPr>
          </a:p>
          <a:p>
            <a:pPr algn="l" fontAlgn="auto">
              <a:lnSpc>
                <a:spcPct val="130000"/>
              </a:lnSpc>
            </a:pPr>
            <a:r>
              <a:rPr lang="en-IN" sz="2000" dirty="0" smtClean="0">
                <a:latin typeface="Times New Roman" panose="02020603050405020304" charset="0"/>
                <a:cs typeface="Times New Roman" panose="02020603050405020304" charset="0"/>
              </a:rPr>
              <a:t> </a:t>
            </a:r>
            <a:r>
              <a:rPr lang="en-IN" sz="2000" b="1" dirty="0" smtClean="0">
                <a:latin typeface="Times New Roman" panose="02020603050405020304" charset="0"/>
                <a:cs typeface="Times New Roman" panose="02020603050405020304" charset="0"/>
              </a:rPr>
              <a:t>Proposed system</a:t>
            </a:r>
            <a:r>
              <a:rPr lang="en-US" sz="2000" b="1" dirty="0" smtClean="0">
                <a:latin typeface="Times New Roman" panose="02020603050405020304" charset="0"/>
                <a:cs typeface="Times New Roman" panose="02020603050405020304" charset="0"/>
              </a:rPr>
              <a:t> :</a:t>
            </a:r>
            <a:r>
              <a:rPr lang="en-IN" sz="2000" dirty="0" smtClean="0">
                <a:latin typeface="Times New Roman" panose="02020603050405020304" charset="0"/>
                <a:cs typeface="Times New Roman" panose="02020603050405020304" charset="0"/>
              </a:rPr>
              <a:t>In this project by considering the Austin weather dataset, predicted average rainfall based on the climatic parameters like Humidity, </a:t>
            </a:r>
            <a:r>
              <a:rPr lang="en-IN" sz="2000" dirty="0" err="1" smtClean="0">
                <a:latin typeface="Times New Roman" panose="02020603050405020304" charset="0"/>
                <a:cs typeface="Times New Roman" panose="02020603050405020304" charset="0"/>
              </a:rPr>
              <a:t>DewPoint</a:t>
            </a:r>
            <a:r>
              <a:rPr lang="en-IN" sz="2000" dirty="0" smtClean="0">
                <a:latin typeface="Times New Roman" panose="02020603050405020304" charset="0"/>
                <a:cs typeface="Times New Roman" panose="02020603050405020304" charset="0"/>
              </a:rPr>
              <a:t> , </a:t>
            </a:r>
            <a:r>
              <a:rPr lang="en-IN" sz="2000" dirty="0" err="1" smtClean="0">
                <a:latin typeface="Times New Roman" panose="02020603050405020304" charset="0"/>
                <a:cs typeface="Times New Roman" panose="02020603050405020304" charset="0"/>
              </a:rPr>
              <a:t>SeaLevelPressure</a:t>
            </a:r>
            <a:r>
              <a:rPr lang="en-IN" sz="2000" dirty="0" smtClean="0">
                <a:latin typeface="Times New Roman" panose="02020603050405020304" charset="0"/>
                <a:cs typeface="Times New Roman" panose="02020603050405020304" charset="0"/>
              </a:rPr>
              <a:t> , Visibility Miles and Precipitation Inches. Using Linear Regression can predict average Rainfall with more accuracy compared to other algorithms.</a:t>
            </a:r>
            <a:endParaRPr lang="en-US" sz="2000" dirty="0" smtClean="0">
              <a:latin typeface="Times New Roman" panose="02020603050405020304" charset="0"/>
              <a:cs typeface="Times New Roman" panose="02020603050405020304" charset="0"/>
            </a:endParaRPr>
          </a:p>
          <a:p>
            <a:pPr algn="l" fontAlgn="auto">
              <a:lnSpc>
                <a:spcPct val="130000"/>
              </a:lnSpc>
              <a:buNone/>
            </a:pPr>
            <a:r>
              <a:rPr lang="en-IN" sz="2000" dirty="0" smtClean="0">
                <a:latin typeface="Times New Roman" panose="02020603050405020304" charset="0"/>
                <a:cs typeface="Times New Roman" panose="02020603050405020304" charset="0"/>
              </a:rPr>
              <a:t> </a:t>
            </a:r>
            <a:endParaRPr lang="en-US" sz="2000" dirty="0" smtClean="0">
              <a:latin typeface="Times New Roman" panose="02020603050405020304" charset="0"/>
              <a:cs typeface="Times New Roman" panose="02020603050405020304" charset="0"/>
            </a:endParaRPr>
          </a:p>
          <a:p>
            <a:pPr algn="l" fontAlgn="auto">
              <a:lnSpc>
                <a:spcPct val="130000"/>
              </a:lnSpc>
            </a:pPr>
            <a:endParaRPr lang="en-US" sz="2000" dirty="0" smtClean="0">
              <a:latin typeface="Times New Roman" panose="02020603050405020304" charset="0"/>
              <a:cs typeface="Times New Roman" panose="02020603050405020304" charset="0"/>
            </a:endParaRPr>
          </a:p>
          <a:p>
            <a:pPr algn="l" fontAlgn="auto">
              <a:lnSpc>
                <a:spcPct val="130000"/>
              </a:lnSpc>
            </a:pPr>
            <a:endParaRPr lang="en-US" sz="2000" dirty="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8315" y="720906"/>
            <a:ext cx="5981700" cy="1039495"/>
          </a:xfrm>
        </p:spPr>
        <p:txBody>
          <a:bodyPr>
            <a:normAutofit/>
          </a:bodyPr>
          <a:lstStyle/>
          <a:p>
            <a:r>
              <a:rPr lang="en-IN" altLang="en-US" b="1" dirty="0">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rPr>
              <a:t>   REQUIREMENTS</a:t>
            </a:r>
            <a:endParaRPr lang="en-IN" altLang="en-US" b="1" dirty="0">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a:bodyPr>
          <a:lstStyle/>
          <a:p>
            <a:pPr marL="0" indent="0">
              <a:buNone/>
            </a:pPr>
            <a:r>
              <a:rPr lang="en-IN" altLang="en-US" sz="2400" b="1" dirty="0">
                <a:latin typeface="Times New Roman" panose="02020603050405020304" charset="0"/>
                <a:cs typeface="Times New Roman" panose="02020603050405020304" charset="0"/>
              </a:rPr>
              <a:t>SOFTWARE REQUIREMENTS:</a:t>
            </a:r>
            <a:endParaRPr lang="en-IN" altLang="en-US" sz="2400" b="1" dirty="0">
              <a:latin typeface="Times New Roman" panose="02020603050405020304" charset="0"/>
              <a:cs typeface="Times New Roman" panose="02020603050405020304" charset="0"/>
            </a:endParaRPr>
          </a:p>
          <a:p>
            <a:r>
              <a:rPr lang="en-IN" altLang="en-US" sz="2000" dirty="0">
                <a:effectLst/>
                <a:latin typeface="Times New Roman" panose="02020603050405020304" charset="0"/>
                <a:cs typeface="Times New Roman" panose="02020603050405020304" charset="0"/>
                <a:sym typeface="+mn-ea"/>
              </a:rPr>
              <a:t>Operating System: Windows 7 or above</a:t>
            </a:r>
            <a:endParaRPr lang="en-IN" altLang="en-US" sz="2000" dirty="0">
              <a:effectLst/>
              <a:latin typeface="Times New Roman" panose="02020603050405020304" charset="0"/>
              <a:cs typeface="Times New Roman" panose="02020603050405020304" charset="0"/>
              <a:sym typeface="+mn-ea"/>
            </a:endParaRPr>
          </a:p>
          <a:p>
            <a:r>
              <a:rPr lang="en-IN" altLang="en-US" sz="2000" dirty="0">
                <a:effectLst/>
                <a:latin typeface="Times New Roman" panose="02020603050405020304" charset="0"/>
                <a:cs typeface="Times New Roman" panose="02020603050405020304" charset="0"/>
                <a:sym typeface="+mn-ea"/>
              </a:rPr>
              <a:t>Coding </a:t>
            </a:r>
            <a:r>
              <a:rPr lang="en-IN" altLang="en-US" sz="2000" dirty="0" err="1">
                <a:effectLst/>
                <a:latin typeface="Times New Roman" panose="02020603050405020304" charset="0"/>
                <a:cs typeface="Times New Roman" panose="02020603050405020304" charset="0"/>
                <a:sym typeface="+mn-ea"/>
              </a:rPr>
              <a:t>Language:Python</a:t>
            </a:r>
            <a:endParaRPr lang="en-IN" altLang="en-US" sz="2000" dirty="0" err="1">
              <a:effectLst/>
              <a:latin typeface="Times New Roman" panose="02020603050405020304" charset="0"/>
              <a:cs typeface="Times New Roman" panose="02020603050405020304" charset="0"/>
              <a:sym typeface="+mn-ea"/>
            </a:endParaRPr>
          </a:p>
          <a:p>
            <a:r>
              <a:rPr lang="en-IN" altLang="en-US" sz="2000" dirty="0" err="1">
                <a:effectLst/>
                <a:latin typeface="Times New Roman" panose="02020603050405020304" charset="0"/>
                <a:cs typeface="Times New Roman" panose="02020603050405020304" charset="0"/>
                <a:sym typeface="+mn-ea"/>
              </a:rPr>
              <a:t>Libraries: Numpy, pandas, scikit-learn</a:t>
            </a:r>
            <a:endParaRPr lang="en-IN" altLang="en-US" sz="2000" dirty="0" err="1">
              <a:effectLst/>
              <a:latin typeface="Times New Roman" panose="02020603050405020304" charset="0"/>
              <a:cs typeface="Times New Roman" panose="02020603050405020304" charset="0"/>
            </a:endParaRPr>
          </a:p>
          <a:p>
            <a:r>
              <a:rPr lang="en-IN" altLang="en-US" sz="2000" dirty="0">
                <a:effectLst/>
                <a:latin typeface="Times New Roman" panose="02020603050405020304" charset="0"/>
                <a:cs typeface="Times New Roman" panose="02020603050405020304" charset="0"/>
                <a:sym typeface="+mn-ea"/>
              </a:rPr>
              <a:t>Software : Anaconda</a:t>
            </a:r>
            <a:endParaRPr lang="en-IN" altLang="en-US" sz="2000" dirty="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0" indent="0">
              <a:buNone/>
            </a:pPr>
            <a:endParaRPr lang="en-IN" altLang="en-US" sz="2000" b="1" dirty="0">
              <a:latin typeface="Times New Roman" panose="02020603050405020304" charset="0"/>
              <a:cs typeface="Times New Roman" panose="02020603050405020304" charset="0"/>
            </a:endParaRPr>
          </a:p>
          <a:p>
            <a:endParaRPr lang="en-IN" altLang="en-US" sz="2000" b="1" dirty="0"/>
          </a:p>
          <a:p>
            <a:endParaRPr lang="en-IN" altLang="en-US" sz="20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effectLst>
                  <a:outerShdw blurRad="38100" dist="38100" dir="2700000" algn="tl">
                    <a:srgbClr val="000000">
                      <a:alpha val="43137"/>
                    </a:srgbClr>
                  </a:outerShdw>
                </a:effectLst>
                <a:latin typeface="Times New Roman" panose="02020603050405020304" charset="0"/>
                <a:cs typeface="Times New Roman" panose="02020603050405020304" charset="0"/>
              </a:rPr>
              <a:t>               SYSTEM MODULES</a:t>
            </a:r>
            <a:endParaRPr lang="en-IN" altLang="en-US" b="1">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2000">
                <a:latin typeface="Times New Roman" panose="02020603050405020304" charset="0"/>
                <a:cs typeface="Times New Roman" panose="02020603050405020304" charset="0"/>
              </a:rPr>
              <a:t>Data Collection</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Data Preprocessing</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Choose a Model</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Training and Testing the model on data</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Evaluation</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Predictions</a:t>
            </a:r>
            <a:endParaRPr lang="en-US" sz="20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9365" y="758825"/>
            <a:ext cx="8488680" cy="1280795"/>
          </a:xfrm>
        </p:spPr>
        <p:txBody>
          <a:bodyPr/>
          <a:lstStyle/>
          <a:p>
            <a:r>
              <a:rPr lang="en-US" b="1" dirty="0" smtClean="0">
                <a:effectLst>
                  <a:outerShdw blurRad="38100" dist="38100" dir="2700000" algn="tl">
                    <a:srgbClr val="000000">
                      <a:alpha val="43137"/>
                    </a:srgbClr>
                  </a:outerShdw>
                </a:effectLst>
                <a:latin typeface="Times New Roman" panose="02020603050405020304" charset="0"/>
                <a:cs typeface="Times New Roman" panose="02020603050405020304" charset="0"/>
              </a:rPr>
              <a:t>                SYSTEM DESIGN </a:t>
            </a:r>
            <a:endParaRPr lang="en-US" b="1" dirty="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r>
              <a:rPr lang="en-US" dirty="0" smtClean="0">
                <a:latin typeface="Times New Roman" panose="02020603050405020304" charset="0"/>
                <a:cs typeface="Times New Roman" panose="02020603050405020304" charset="0"/>
              </a:rPr>
              <a:t> </a:t>
            </a:r>
            <a:r>
              <a:rPr lang="en-IN" b="1" dirty="0" smtClean="0">
                <a:latin typeface="Times New Roman" panose="02020603050405020304" charset="0"/>
                <a:cs typeface="Times New Roman" panose="02020603050405020304" charset="0"/>
              </a:rPr>
              <a:t>UML DIAGRAMS :</a:t>
            </a:r>
            <a:endParaRPr lang="en-US" dirty="0" smtClean="0">
              <a:latin typeface="Times New Roman" panose="02020603050405020304" charset="0"/>
              <a:cs typeface="Times New Roman" panose="02020603050405020304" charset="0"/>
            </a:endParaRPr>
          </a:p>
          <a:p>
            <a:pPr>
              <a:buNone/>
            </a:pPr>
            <a:r>
              <a:rPr lang="en-IN" b="1" dirty="0" smtClean="0">
                <a:latin typeface="Times New Roman" panose="02020603050405020304" charset="0"/>
                <a:cs typeface="Times New Roman" panose="02020603050405020304" charset="0"/>
              </a:rPr>
              <a:t>1.Use case Diagram :</a:t>
            </a:r>
            <a:endParaRPr lang="en-US" dirty="0" smtClean="0">
              <a:latin typeface="Times New Roman" panose="02020603050405020304" charset="0"/>
              <a:cs typeface="Times New Roman" panose="02020603050405020304" charset="0"/>
            </a:endParaRPr>
          </a:p>
          <a:p>
            <a:pPr>
              <a:buNone/>
            </a:pPr>
            <a:endParaRPr lang="en-US" dirty="0" smtClean="0"/>
          </a:p>
          <a:p>
            <a:pPr>
              <a:buNone/>
            </a:pPr>
            <a:endParaRPr lang="en-US" dirty="0"/>
          </a:p>
        </p:txBody>
      </p:sp>
      <p:sp>
        <p:nvSpPr>
          <p:cNvPr id="2050" name="Rectangle 2"/>
          <p:cNvSpPr>
            <a:spLocks noChangeArrowheads="1"/>
          </p:cNvSpPr>
          <p:nvPr/>
        </p:nvSpPr>
        <p:spPr bwMode="auto">
          <a:xfrm>
            <a:off x="0" y="0"/>
            <a:ext cx="12192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pic>
        <p:nvPicPr>
          <p:cNvPr id="2049" name="Picture 12" descr="Use Case Diagram2"/>
          <p:cNvPicPr>
            <a:picLocks noChangeAspect="1" noChangeArrowheads="1"/>
          </p:cNvPicPr>
          <p:nvPr/>
        </p:nvPicPr>
        <p:blipFill>
          <a:blip r:embed="rId1"/>
          <a:srcRect/>
          <a:stretch>
            <a:fillRect/>
          </a:stretch>
        </p:blipFill>
        <p:spPr bwMode="auto">
          <a:xfrm>
            <a:off x="5303520" y="2834640"/>
            <a:ext cx="5724525" cy="3657600"/>
          </a:xfrm>
          <a:prstGeom prst="rect">
            <a:avLst/>
          </a:prstGeom>
          <a:noFill/>
        </p:spPr>
      </p:pic>
      <p:sp>
        <p:nvSpPr>
          <p:cNvPr id="2051" name="Rectangle 3"/>
          <p:cNvSpPr>
            <a:spLocks noChangeArrowheads="1"/>
          </p:cNvSpPr>
          <p:nvPr/>
        </p:nvSpPr>
        <p:spPr bwMode="auto">
          <a:xfrm>
            <a:off x="0" y="4114800"/>
            <a:ext cx="12192000" cy="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0080" y="852805"/>
            <a:ext cx="7733665" cy="1280795"/>
          </a:xfrm>
        </p:spPr>
        <p:txBody>
          <a:bodyPr>
            <a:normAutofit/>
          </a:bodyPr>
          <a:lstStyle/>
          <a:p>
            <a:r>
              <a:rPr lang="en-IN" sz="2800" b="1" dirty="0" smtClean="0">
                <a:latin typeface="Times New Roman" panose="02020603050405020304" charset="0"/>
                <a:cs typeface="Times New Roman" panose="02020603050405020304" charset="0"/>
              </a:rPr>
              <a:t>                            </a:t>
            </a:r>
            <a:r>
              <a:rPr lang="en-IN" sz="2400" dirty="0" smtClean="0">
                <a:latin typeface="Times New Roman" panose="02020603050405020304" charset="0"/>
                <a:cs typeface="Times New Roman" panose="02020603050405020304" charset="0"/>
              </a:rPr>
              <a:t>2.Class Diagram</a:t>
            </a:r>
            <a:r>
              <a:rPr lang="en-IN" dirty="0" smtClean="0">
                <a:latin typeface="Times New Roman" panose="02020603050405020304" charset="0"/>
                <a:cs typeface="Times New Roman" panose="02020603050405020304" charset="0"/>
              </a:rPr>
              <a:t> </a:t>
            </a:r>
            <a:br>
              <a:rPr lang="en-US" dirty="0" smtClean="0">
                <a:latin typeface="Times New Roman" panose="02020603050405020304" charset="0"/>
                <a:cs typeface="Times New Roman" panose="02020603050405020304" charset="0"/>
              </a:rPr>
            </a:br>
            <a:endParaRPr 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endParaRPr lang="en-IN" dirty="0" smtClean="0"/>
          </a:p>
          <a:p>
            <a:endParaRPr lang="en-IN" dirty="0" smtClean="0"/>
          </a:p>
          <a:p>
            <a:endParaRPr lang="en-IN" dirty="0" smtClean="0"/>
          </a:p>
          <a:p>
            <a:endParaRPr lang="en-IN" dirty="0" smtClean="0"/>
          </a:p>
          <a:p>
            <a:endParaRPr lang="en-US" dirty="0"/>
          </a:p>
        </p:txBody>
      </p:sp>
      <p:pic>
        <p:nvPicPr>
          <p:cNvPr id="4" name="Picture 3" descr="Main"/>
          <p:cNvPicPr/>
          <p:nvPr/>
        </p:nvPicPr>
        <p:blipFill>
          <a:blip r:embed="rId1"/>
          <a:stretch>
            <a:fillRect/>
          </a:stretch>
        </p:blipFill>
        <p:spPr>
          <a:xfrm>
            <a:off x="2912654" y="1794647"/>
            <a:ext cx="8046720" cy="4010524"/>
          </a:xfrm>
          <a:prstGeom prst="rect">
            <a:avLst/>
          </a:prstGeom>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5644</Words>
  <Application>WPS Presentation</Application>
  <PresentationFormat>Custom</PresentationFormat>
  <Paragraphs>142</Paragraphs>
  <Slides>22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Arial</vt:lpstr>
      <vt:lpstr>SimSun</vt:lpstr>
      <vt:lpstr>Wingdings</vt:lpstr>
      <vt:lpstr>Wingdings 3</vt:lpstr>
      <vt:lpstr>Arial</vt:lpstr>
      <vt:lpstr>Times New Roman</vt:lpstr>
      <vt:lpstr>Century Gothic</vt:lpstr>
      <vt:lpstr>Microsoft YaHei</vt:lpstr>
      <vt:lpstr>Arial Unicode MS</vt:lpstr>
      <vt:lpstr>Calibri</vt:lpstr>
      <vt:lpstr>Wisp</vt:lpstr>
      <vt:lpstr>RAINFALL PREDICTION</vt:lpstr>
      <vt:lpstr>ABSTRACT</vt:lpstr>
      <vt:lpstr>               INTRODUCTION</vt:lpstr>
      <vt:lpstr> 			LITERATURE SURVEY</vt:lpstr>
      <vt:lpstr>               SYSTEM ANALYSIS </vt:lpstr>
      <vt:lpstr>   REQUIREMENTS</vt:lpstr>
      <vt:lpstr>               SYSTEM MODULES</vt:lpstr>
      <vt:lpstr>                SYSTEM DESIGN </vt:lpstr>
      <vt:lpstr>                            2.Class Diagram  </vt:lpstr>
      <vt:lpstr>              3.Sequence Digram</vt:lpstr>
      <vt:lpstr>         4.Activity Diagram</vt:lpstr>
      <vt:lpstr>                  IMPLEMENTATION  </vt:lpstr>
      <vt:lpstr>                       </vt:lpstr>
      <vt:lpstr>PowerPoint 演示文稿</vt:lpstr>
      <vt:lpstr>PowerPoint 演示文稿</vt:lpstr>
      <vt:lpstr>PowerPoint 演示文稿</vt:lpstr>
      <vt:lpstr>                              TESTING  </vt:lpstr>
      <vt:lpstr>                         SCREENS  SCREEN 1 </vt:lpstr>
      <vt:lpstr>SCREEN 2 </vt:lpstr>
      <vt:lpstr>SCREEN 3 </vt:lpstr>
      <vt:lpstr>                    CONCLUSION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dc:creator>
  <cp:lastModifiedBy>HP</cp:lastModifiedBy>
  <cp:revision>44</cp:revision>
  <dcterms:created xsi:type="dcterms:W3CDTF">2014-09-12T02:13:00Z</dcterms:created>
  <dcterms:modified xsi:type="dcterms:W3CDTF">2020-07-23T11:01:07Z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