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9" r:id="rId15"/>
    <p:sldId id="268"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3B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EED6AC-942C-44C7-B012-A601D298EDEA}" v="7" dt="2024-10-08T12:05:42.8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tom Goshal" userId="6dae054cb4bd72ab" providerId="LiveId" clId="{97EED6AC-942C-44C7-B012-A601D298EDEA}"/>
    <pc:docChg chg="undo custSel delSld modSld">
      <pc:chgData name="Pretom Goshal" userId="6dae054cb4bd72ab" providerId="LiveId" clId="{97EED6AC-942C-44C7-B012-A601D298EDEA}" dt="2024-10-08T11:35:58.894" v="111"/>
      <pc:docMkLst>
        <pc:docMk/>
      </pc:docMkLst>
      <pc:sldChg chg="addSp delSp modSp mod">
        <pc:chgData name="Pretom Goshal" userId="6dae054cb4bd72ab" providerId="LiveId" clId="{97EED6AC-942C-44C7-B012-A601D298EDEA}" dt="2024-10-08T11:35:58.894" v="111"/>
        <pc:sldMkLst>
          <pc:docMk/>
          <pc:sldMk cId="2639467047" sldId="256"/>
        </pc:sldMkLst>
        <pc:spChg chg="add del mod">
          <ac:chgData name="Pretom Goshal" userId="6dae054cb4bd72ab" providerId="LiveId" clId="{97EED6AC-942C-44C7-B012-A601D298EDEA}" dt="2024-10-08T11:34:53.730" v="108" actId="20577"/>
          <ac:spMkLst>
            <pc:docMk/>
            <pc:sldMk cId="2639467047" sldId="256"/>
            <ac:spMk id="2" creationId="{29CB0F35-E980-EC8B-D483-BA287864B62A}"/>
          </ac:spMkLst>
        </pc:spChg>
        <pc:spChg chg="add del mod">
          <ac:chgData name="Pretom Goshal" userId="6dae054cb4bd72ab" providerId="LiveId" clId="{97EED6AC-942C-44C7-B012-A601D298EDEA}" dt="2024-10-08T11:34:45.024" v="105" actId="478"/>
          <ac:spMkLst>
            <pc:docMk/>
            <pc:sldMk cId="2639467047" sldId="256"/>
            <ac:spMk id="4" creationId="{E4BB8E4B-B4C2-8325-436B-12A335AF778E}"/>
          </ac:spMkLst>
        </pc:spChg>
        <pc:spChg chg="add del mod">
          <ac:chgData name="Pretom Goshal" userId="6dae054cb4bd72ab" providerId="LiveId" clId="{97EED6AC-942C-44C7-B012-A601D298EDEA}" dt="2024-10-08T11:35:58.894" v="111"/>
          <ac:spMkLst>
            <pc:docMk/>
            <pc:sldMk cId="2639467047" sldId="256"/>
            <ac:spMk id="5" creationId="{C0FEB1A8-047F-D507-9407-57A2C9B4CB88}"/>
          </ac:spMkLst>
        </pc:spChg>
      </pc:sldChg>
      <pc:sldChg chg="addSp delSp modSp mod">
        <pc:chgData name="Pretom Goshal" userId="6dae054cb4bd72ab" providerId="LiveId" clId="{97EED6AC-942C-44C7-B012-A601D298EDEA}" dt="2024-10-08T08:23:46.829" v="100" actId="478"/>
        <pc:sldMkLst>
          <pc:docMk/>
          <pc:sldMk cId="4150232603" sldId="271"/>
        </pc:sldMkLst>
        <pc:spChg chg="del mod">
          <ac:chgData name="Pretom Goshal" userId="6dae054cb4bd72ab" providerId="LiveId" clId="{97EED6AC-942C-44C7-B012-A601D298EDEA}" dt="2024-10-08T05:15:20.329" v="45" actId="478"/>
          <ac:spMkLst>
            <pc:docMk/>
            <pc:sldMk cId="4150232603" sldId="271"/>
            <ac:spMk id="3" creationId="{936184AA-A268-C0E0-BD0B-79DF60C68445}"/>
          </ac:spMkLst>
        </pc:spChg>
        <pc:spChg chg="add">
          <ac:chgData name="Pretom Goshal" userId="6dae054cb4bd72ab" providerId="LiveId" clId="{97EED6AC-942C-44C7-B012-A601D298EDEA}" dt="2024-10-08T05:15:08.083" v="42"/>
          <ac:spMkLst>
            <pc:docMk/>
            <pc:sldMk cId="4150232603" sldId="271"/>
            <ac:spMk id="4" creationId="{A4A1C98F-8D38-A9E5-7C24-6D9A7E60155C}"/>
          </ac:spMkLst>
        </pc:spChg>
        <pc:spChg chg="del">
          <ac:chgData name="Pretom Goshal" userId="6dae054cb4bd72ab" providerId="LiveId" clId="{97EED6AC-942C-44C7-B012-A601D298EDEA}" dt="2024-10-08T05:13:31.737" v="0" actId="478"/>
          <ac:spMkLst>
            <pc:docMk/>
            <pc:sldMk cId="4150232603" sldId="271"/>
            <ac:spMk id="5" creationId="{1D2F3793-6D27-9C95-B933-03BE58616C70}"/>
          </ac:spMkLst>
        </pc:spChg>
        <pc:spChg chg="add mod">
          <ac:chgData name="Pretom Goshal" userId="6dae054cb4bd72ab" providerId="LiveId" clId="{97EED6AC-942C-44C7-B012-A601D298EDEA}" dt="2024-10-08T05:19:23.598" v="94" actId="14100"/>
          <ac:spMkLst>
            <pc:docMk/>
            <pc:sldMk cId="4150232603" sldId="271"/>
            <ac:spMk id="7" creationId="{A1DB0B17-8426-09C5-4CB4-FCB92601A260}"/>
          </ac:spMkLst>
        </pc:spChg>
        <pc:spChg chg="add del mod">
          <ac:chgData name="Pretom Goshal" userId="6dae054cb4bd72ab" providerId="LiveId" clId="{97EED6AC-942C-44C7-B012-A601D298EDEA}" dt="2024-10-08T08:23:46.829" v="100" actId="478"/>
          <ac:spMkLst>
            <pc:docMk/>
            <pc:sldMk cId="4150232603" sldId="271"/>
            <ac:spMk id="8" creationId="{64DC580F-C231-1AB0-C075-DD93C68164C4}"/>
          </ac:spMkLst>
        </pc:spChg>
      </pc:sldChg>
      <pc:sldChg chg="del">
        <pc:chgData name="Pretom Goshal" userId="6dae054cb4bd72ab" providerId="LiveId" clId="{97EED6AC-942C-44C7-B012-A601D298EDEA}" dt="2024-10-08T05:22:43.576" v="96" actId="2696"/>
        <pc:sldMkLst>
          <pc:docMk/>
          <pc:sldMk cId="3728896885" sldId="272"/>
        </pc:sldMkLst>
      </pc:sldChg>
      <pc:sldChg chg="del">
        <pc:chgData name="Pretom Goshal" userId="6dae054cb4bd72ab" providerId="LiveId" clId="{97EED6AC-942C-44C7-B012-A601D298EDEA}" dt="2024-10-08T05:22:46.318" v="97" actId="2696"/>
        <pc:sldMkLst>
          <pc:docMk/>
          <pc:sldMk cId="2093100019" sldId="273"/>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6dae054cb4bd72ab/Desktop/Mariam.%20Excel%20she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'[Mariam. Excel sheet.xlsx]Sheet1'!$A$32:$C$68</c:f>
              <c:strCache>
                <c:ptCount val="37"/>
                <c:pt idx="0">
                  <c:v> Amar Sonar Bangla        </c:v>
                </c:pt>
                <c:pt idx="1">
                  <c:v> Aamader Chhoto Boi       </c:v>
                </c:pt>
                <c:pt idx="2">
                  <c:v> Uttarayan                 </c:v>
                </c:pt>
                <c:pt idx="3">
                  <c:v> Paharer Meye             </c:v>
                </c:pt>
                <c:pt idx="4">
                  <c:v> Sita Rani                 </c:v>
                </c:pt>
                <c:pt idx="5">
                  <c:v> Nabanna                   </c:v>
                </c:pt>
                <c:pt idx="6">
                  <c:v> Dhananjay's Tale          </c:v>
                </c:pt>
                <c:pt idx="7">
                  <c:v> Shesh Proshno            </c:v>
                </c:pt>
                <c:pt idx="8">
                  <c:v> Haathe Khushi             </c:v>
                </c:pt>
                <c:pt idx="9">
                  <c:v> Dui Nari                 </c:v>
                </c:pt>
                <c:pt idx="10">
                  <c:v> Chandragupta              </c:v>
                </c:pt>
                <c:pt idx="11">
                  <c:v> Banglar Manush            </c:v>
                </c:pt>
                <c:pt idx="12">
                  <c:v> Chhoto Kabi               </c:v>
                </c:pt>
                <c:pt idx="13">
                  <c:v> Boka Ghar                 </c:v>
                </c:pt>
                <c:pt idx="14">
                  <c:v> Chokher Dekha             </c:v>
                </c:pt>
                <c:pt idx="15">
                  <c:v> Mrittika Maya             </c:v>
                </c:pt>
                <c:pt idx="16">
                  <c:v> Nirmal Sitar              </c:v>
                </c:pt>
                <c:pt idx="17">
                  <c:v> Ami O Sreeram            </c:v>
                </c:pt>
                <c:pt idx="18">
                  <c:v> Jaal                      </c:v>
                </c:pt>
                <c:pt idx="19">
                  <c:v> Raktakanja                </c:v>
                </c:pt>
                <c:pt idx="20">
                  <c:v> Tarun Kanti               </c:v>
                </c:pt>
                <c:pt idx="21">
                  <c:v> Nandini                   </c:v>
                </c:pt>
                <c:pt idx="22">
                  <c:v> Ekushey February          </c:v>
                </c:pt>
                <c:pt idx="23">
                  <c:v> Gharer Jatri              </c:v>
                </c:pt>
                <c:pt idx="24">
                  <c:v> Rituraj                   </c:v>
                </c:pt>
                <c:pt idx="25">
                  <c:v> Bou Kothar Ghar           </c:v>
                </c:pt>
                <c:pt idx="26">
                  <c:v> Anuradha                  </c:v>
                </c:pt>
                <c:pt idx="27">
                  <c:v> Dhananjay                 </c:v>
                </c:pt>
                <c:pt idx="28">
                  <c:v> Moshla                     </c:v>
                </c:pt>
                <c:pt idx="29">
                  <c:v> Buro Angshuman            </c:v>
                </c:pt>
                <c:pt idx="30">
                  <c:v> Jashore Dosh               </c:v>
                </c:pt>
                <c:pt idx="31">
                  <c:v> Khyapa                    </c:v>
                </c:pt>
                <c:pt idx="32">
                  <c:v> Ramayani                  </c:v>
                </c:pt>
                <c:pt idx="33">
                  <c:v> Bidrohi                   </c:v>
                </c:pt>
                <c:pt idx="34">
                  <c:v> Dristikon                 </c:v>
                </c:pt>
                <c:pt idx="35">
                  <c:v> Ogo Boshonto              </c:v>
                </c:pt>
                <c:pt idx="36">
                  <c:v> Abar Asar                 </c:v>
                </c:pt>
              </c:strCache>
              <c:extLst/>
            </c:strRef>
          </c:cat>
          <c:val>
            <c:numRef>
              <c:f>'[Mariam. Excel sheet.xlsx]Sheet1'!$D$32:$D$68</c:f>
              <c:numCache>
                <c:formatCode>General</c:formatCode>
                <c:ptCount val="37"/>
                <c:pt idx="0">
                  <c:v>1905</c:v>
                </c:pt>
                <c:pt idx="1">
                  <c:v>1950</c:v>
                </c:pt>
                <c:pt idx="2">
                  <c:v>1940</c:v>
                </c:pt>
                <c:pt idx="3">
                  <c:v>1974</c:v>
                </c:pt>
                <c:pt idx="4">
                  <c:v>1969</c:v>
                </c:pt>
                <c:pt idx="5">
                  <c:v>1951</c:v>
                </c:pt>
                <c:pt idx="6">
                  <c:v>1980</c:v>
                </c:pt>
                <c:pt idx="7">
                  <c:v>1972</c:v>
                </c:pt>
                <c:pt idx="8">
                  <c:v>1975</c:v>
                </c:pt>
                <c:pt idx="9">
                  <c:v>1955</c:v>
                </c:pt>
                <c:pt idx="10">
                  <c:v>1930</c:v>
                </c:pt>
                <c:pt idx="11">
                  <c:v>1970</c:v>
                </c:pt>
                <c:pt idx="12">
                  <c:v>1930</c:v>
                </c:pt>
                <c:pt idx="13">
                  <c:v>1940</c:v>
                </c:pt>
                <c:pt idx="14">
                  <c:v>1970</c:v>
                </c:pt>
                <c:pt idx="15">
                  <c:v>1960</c:v>
                </c:pt>
                <c:pt idx="16">
                  <c:v>1920</c:v>
                </c:pt>
                <c:pt idx="17">
                  <c:v>1980</c:v>
                </c:pt>
                <c:pt idx="18">
                  <c:v>1984</c:v>
                </c:pt>
                <c:pt idx="19">
                  <c:v>1995</c:v>
                </c:pt>
                <c:pt idx="20">
                  <c:v>1965</c:v>
                </c:pt>
                <c:pt idx="21">
                  <c:v>1985</c:v>
                </c:pt>
                <c:pt idx="22">
                  <c:v>1990</c:v>
                </c:pt>
                <c:pt idx="23">
                  <c:v>1990</c:v>
                </c:pt>
                <c:pt idx="24">
                  <c:v>1941</c:v>
                </c:pt>
                <c:pt idx="25">
                  <c:v>1950</c:v>
                </c:pt>
                <c:pt idx="26">
                  <c:v>1916</c:v>
                </c:pt>
                <c:pt idx="27">
                  <c:v>1980</c:v>
                </c:pt>
                <c:pt idx="28">
                  <c:v>1995</c:v>
                </c:pt>
                <c:pt idx="29">
                  <c:v>1975</c:v>
                </c:pt>
                <c:pt idx="30">
                  <c:v>1992</c:v>
                </c:pt>
                <c:pt idx="31">
                  <c:v>2000</c:v>
                </c:pt>
                <c:pt idx="32">
                  <c:v>1982</c:v>
                </c:pt>
                <c:pt idx="33">
                  <c:v>1920</c:v>
                </c:pt>
                <c:pt idx="34">
                  <c:v>1980</c:v>
                </c:pt>
                <c:pt idx="35">
                  <c:v>1943</c:v>
                </c:pt>
                <c:pt idx="36">
                  <c:v>1986</c:v>
                </c:pt>
              </c:numCache>
            </c:numRef>
          </c:val>
          <c:extLst>
            <c:ext xmlns:c16="http://schemas.microsoft.com/office/drawing/2014/chart" uri="{C3380CC4-5D6E-409C-BE32-E72D297353CC}">
              <c16:uniqueId val="{00000000-47F0-4E72-98BC-721926B733B4}"/>
            </c:ext>
          </c:extLst>
        </c:ser>
        <c:dLbls>
          <c:showLegendKey val="0"/>
          <c:showVal val="0"/>
          <c:showCatName val="0"/>
          <c:showSerName val="0"/>
          <c:showPercent val="0"/>
          <c:showBubbleSize val="0"/>
        </c:dLbls>
        <c:gapWidth val="115"/>
        <c:overlap val="-20"/>
        <c:axId val="386980272"/>
        <c:axId val="386976912"/>
      </c:barChart>
      <c:catAx>
        <c:axId val="386980272"/>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86976912"/>
        <c:crosses val="autoZero"/>
        <c:auto val="1"/>
        <c:lblAlgn val="ctr"/>
        <c:lblOffset val="100"/>
        <c:noMultiLvlLbl val="0"/>
      </c:catAx>
      <c:valAx>
        <c:axId val="386976912"/>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8698027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210F4F-0ECF-430E-B8C5-7C757510D006}" type="datetimeFigureOut">
              <a:rPr lang="en-US" smtClean="0"/>
              <a:t>10/8/2024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CCD2D-743F-4498-B55B-86DA172E3F8F}" type="slidenum">
              <a:rPr lang="en-US" smtClean="0"/>
              <a:t>‹#›</a:t>
            </a:fld>
            <a:endParaRPr lang="en-US"/>
          </a:p>
        </p:txBody>
      </p:sp>
    </p:spTree>
    <p:extLst>
      <p:ext uri="{BB962C8B-B14F-4D97-AF65-F5344CB8AC3E}">
        <p14:creationId xmlns:p14="http://schemas.microsoft.com/office/powerpoint/2010/main" val="921579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7CCD2D-743F-4498-B55B-86DA172E3F8F}" type="slidenum">
              <a:rPr lang="en-US" smtClean="0"/>
              <a:t>2</a:t>
            </a:fld>
            <a:endParaRPr lang="en-US"/>
          </a:p>
        </p:txBody>
      </p:sp>
    </p:spTree>
    <p:extLst>
      <p:ext uri="{BB962C8B-B14F-4D97-AF65-F5344CB8AC3E}">
        <p14:creationId xmlns:p14="http://schemas.microsoft.com/office/powerpoint/2010/main" val="2051431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7CCD2D-743F-4498-B55B-86DA172E3F8F}" type="slidenum">
              <a:rPr lang="en-US" smtClean="0"/>
              <a:t>14</a:t>
            </a:fld>
            <a:endParaRPr lang="en-US"/>
          </a:p>
        </p:txBody>
      </p:sp>
    </p:spTree>
    <p:extLst>
      <p:ext uri="{BB962C8B-B14F-4D97-AF65-F5344CB8AC3E}">
        <p14:creationId xmlns:p14="http://schemas.microsoft.com/office/powerpoint/2010/main" val="310645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7CCD2D-743F-4498-B55B-86DA172E3F8F}" type="slidenum">
              <a:rPr lang="en-US" smtClean="0"/>
              <a:t>15</a:t>
            </a:fld>
            <a:endParaRPr lang="en-US"/>
          </a:p>
        </p:txBody>
      </p:sp>
    </p:spTree>
    <p:extLst>
      <p:ext uri="{BB962C8B-B14F-4D97-AF65-F5344CB8AC3E}">
        <p14:creationId xmlns:p14="http://schemas.microsoft.com/office/powerpoint/2010/main" val="1371773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7CCD2D-743F-4498-B55B-86DA172E3F8F}" type="slidenum">
              <a:rPr lang="en-US" smtClean="0"/>
              <a:t>16</a:t>
            </a:fld>
            <a:endParaRPr lang="en-US"/>
          </a:p>
        </p:txBody>
      </p:sp>
    </p:spTree>
    <p:extLst>
      <p:ext uri="{BB962C8B-B14F-4D97-AF65-F5344CB8AC3E}">
        <p14:creationId xmlns:p14="http://schemas.microsoft.com/office/powerpoint/2010/main" val="2748208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7CCD2D-743F-4498-B55B-86DA172E3F8F}" type="slidenum">
              <a:rPr lang="en-US" smtClean="0"/>
              <a:t>6</a:t>
            </a:fld>
            <a:endParaRPr lang="en-US"/>
          </a:p>
        </p:txBody>
      </p:sp>
    </p:spTree>
    <p:extLst>
      <p:ext uri="{BB962C8B-B14F-4D97-AF65-F5344CB8AC3E}">
        <p14:creationId xmlns:p14="http://schemas.microsoft.com/office/powerpoint/2010/main" val="4260874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7CCD2D-743F-4498-B55B-86DA172E3F8F}" type="slidenum">
              <a:rPr lang="en-US" smtClean="0"/>
              <a:t>7</a:t>
            </a:fld>
            <a:endParaRPr lang="en-US"/>
          </a:p>
        </p:txBody>
      </p:sp>
    </p:spTree>
    <p:extLst>
      <p:ext uri="{BB962C8B-B14F-4D97-AF65-F5344CB8AC3E}">
        <p14:creationId xmlns:p14="http://schemas.microsoft.com/office/powerpoint/2010/main" val="174249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7CCD2D-743F-4498-B55B-86DA172E3F8F}" type="slidenum">
              <a:rPr lang="en-US" smtClean="0"/>
              <a:t>8</a:t>
            </a:fld>
            <a:endParaRPr lang="en-US"/>
          </a:p>
        </p:txBody>
      </p:sp>
    </p:spTree>
    <p:extLst>
      <p:ext uri="{BB962C8B-B14F-4D97-AF65-F5344CB8AC3E}">
        <p14:creationId xmlns:p14="http://schemas.microsoft.com/office/powerpoint/2010/main" val="4172352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7CCD2D-743F-4498-B55B-86DA172E3F8F}" type="slidenum">
              <a:rPr lang="en-US" smtClean="0"/>
              <a:t>9</a:t>
            </a:fld>
            <a:endParaRPr lang="en-US"/>
          </a:p>
        </p:txBody>
      </p:sp>
    </p:spTree>
    <p:extLst>
      <p:ext uri="{BB962C8B-B14F-4D97-AF65-F5344CB8AC3E}">
        <p14:creationId xmlns:p14="http://schemas.microsoft.com/office/powerpoint/2010/main" val="1989754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7CCD2D-743F-4498-B55B-86DA172E3F8F}" type="slidenum">
              <a:rPr lang="en-US" smtClean="0"/>
              <a:t>10</a:t>
            </a:fld>
            <a:endParaRPr lang="en-US"/>
          </a:p>
        </p:txBody>
      </p:sp>
    </p:spTree>
    <p:extLst>
      <p:ext uri="{BB962C8B-B14F-4D97-AF65-F5344CB8AC3E}">
        <p14:creationId xmlns:p14="http://schemas.microsoft.com/office/powerpoint/2010/main" val="986067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7CCD2D-743F-4498-B55B-86DA172E3F8F}" type="slidenum">
              <a:rPr lang="en-US" smtClean="0"/>
              <a:t>11</a:t>
            </a:fld>
            <a:endParaRPr lang="en-US"/>
          </a:p>
        </p:txBody>
      </p:sp>
    </p:spTree>
    <p:extLst>
      <p:ext uri="{BB962C8B-B14F-4D97-AF65-F5344CB8AC3E}">
        <p14:creationId xmlns:p14="http://schemas.microsoft.com/office/powerpoint/2010/main" val="2199484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7CCD2D-743F-4498-B55B-86DA172E3F8F}" type="slidenum">
              <a:rPr lang="en-US" smtClean="0"/>
              <a:t>12</a:t>
            </a:fld>
            <a:endParaRPr lang="en-US"/>
          </a:p>
        </p:txBody>
      </p:sp>
    </p:spTree>
    <p:extLst>
      <p:ext uri="{BB962C8B-B14F-4D97-AF65-F5344CB8AC3E}">
        <p14:creationId xmlns:p14="http://schemas.microsoft.com/office/powerpoint/2010/main" val="2428020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7CCD2D-743F-4498-B55B-86DA172E3F8F}" type="slidenum">
              <a:rPr lang="en-US" smtClean="0"/>
              <a:t>13</a:t>
            </a:fld>
            <a:endParaRPr lang="en-US"/>
          </a:p>
        </p:txBody>
      </p:sp>
    </p:spTree>
    <p:extLst>
      <p:ext uri="{BB962C8B-B14F-4D97-AF65-F5344CB8AC3E}">
        <p14:creationId xmlns:p14="http://schemas.microsoft.com/office/powerpoint/2010/main" val="40914927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A9010A7-C951-4135-ACB9-F36C8C060779}" type="datetimeFigureOut">
              <a:rPr lang="en-US" smtClean="0"/>
              <a:t>10/8/2024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176CCE7-FE35-4517-A615-EEED4D335735}"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4562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9010A7-C951-4135-ACB9-F36C8C060779}"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76CCE7-FE35-4517-A615-EEED4D335735}" type="slidenum">
              <a:rPr lang="en-US" smtClean="0"/>
              <a:t>‹#›</a:t>
            </a:fld>
            <a:endParaRPr lang="en-US"/>
          </a:p>
        </p:txBody>
      </p:sp>
    </p:spTree>
    <p:extLst>
      <p:ext uri="{BB962C8B-B14F-4D97-AF65-F5344CB8AC3E}">
        <p14:creationId xmlns:p14="http://schemas.microsoft.com/office/powerpoint/2010/main" val="3579761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9010A7-C951-4135-ACB9-F36C8C060779}"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6CCE7-FE35-4517-A615-EEED4D335735}"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0127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9010A7-C951-4135-ACB9-F36C8C060779}"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6CCE7-FE35-4517-A615-EEED4D335735}"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6004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9010A7-C951-4135-ACB9-F36C8C060779}"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6CCE7-FE35-4517-A615-EEED4D335735}" type="slidenum">
              <a:rPr lang="en-US" smtClean="0"/>
              <a:t>‹#›</a:t>
            </a:fld>
            <a:endParaRPr lang="en-US"/>
          </a:p>
        </p:txBody>
      </p:sp>
    </p:spTree>
    <p:extLst>
      <p:ext uri="{BB962C8B-B14F-4D97-AF65-F5344CB8AC3E}">
        <p14:creationId xmlns:p14="http://schemas.microsoft.com/office/powerpoint/2010/main" val="3474045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9010A7-C951-4135-ACB9-F36C8C060779}"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6CCE7-FE35-4517-A615-EEED4D335735}"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8381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9010A7-C951-4135-ACB9-F36C8C060779}"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6CCE7-FE35-4517-A615-EEED4D335735}"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0821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010A7-C951-4135-ACB9-F36C8C060779}"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6CCE7-FE35-4517-A615-EEED4D33573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2081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010A7-C951-4135-ACB9-F36C8C060779}"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6CCE7-FE35-4517-A615-EEED4D335735}"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0501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010A7-C951-4135-ACB9-F36C8C060779}"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6CCE7-FE35-4517-A615-EEED4D335735}" type="slidenum">
              <a:rPr lang="en-US" smtClean="0"/>
              <a:t>‹#›</a:t>
            </a:fld>
            <a:endParaRPr lang="en-US"/>
          </a:p>
        </p:txBody>
      </p:sp>
    </p:spTree>
    <p:extLst>
      <p:ext uri="{BB962C8B-B14F-4D97-AF65-F5344CB8AC3E}">
        <p14:creationId xmlns:p14="http://schemas.microsoft.com/office/powerpoint/2010/main" val="3406760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9010A7-C951-4135-ACB9-F36C8C060779}"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6CCE7-FE35-4517-A615-EEED4D335735}"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6859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9010A7-C951-4135-ACB9-F36C8C060779}"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76CCE7-FE35-4517-A615-EEED4D335735}" type="slidenum">
              <a:rPr lang="en-US" smtClean="0"/>
              <a:t>‹#›</a:t>
            </a:fld>
            <a:endParaRPr lang="en-US"/>
          </a:p>
        </p:txBody>
      </p:sp>
    </p:spTree>
    <p:extLst>
      <p:ext uri="{BB962C8B-B14F-4D97-AF65-F5344CB8AC3E}">
        <p14:creationId xmlns:p14="http://schemas.microsoft.com/office/powerpoint/2010/main" val="426169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9010A7-C951-4135-ACB9-F36C8C060779}" type="datetimeFigureOut">
              <a:rPr lang="en-US" smtClean="0"/>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76CCE7-FE35-4517-A615-EEED4D335735}"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357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9010A7-C951-4135-ACB9-F36C8C060779}" type="datetimeFigureOut">
              <a:rPr lang="en-US" smtClean="0"/>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76CCE7-FE35-4517-A615-EEED4D33573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444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9010A7-C951-4135-ACB9-F36C8C060779}" type="datetimeFigureOut">
              <a:rPr lang="en-US" smtClean="0"/>
              <a:t>10/8/2024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76CCE7-FE35-4517-A615-EEED4D335735}" type="slidenum">
              <a:rPr lang="en-US" smtClean="0"/>
              <a:t>‹#›</a:t>
            </a:fld>
            <a:endParaRPr lang="en-US"/>
          </a:p>
        </p:txBody>
      </p:sp>
    </p:spTree>
    <p:extLst>
      <p:ext uri="{BB962C8B-B14F-4D97-AF65-F5344CB8AC3E}">
        <p14:creationId xmlns:p14="http://schemas.microsoft.com/office/powerpoint/2010/main" val="2542029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9010A7-C951-4135-ACB9-F36C8C060779}"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76CCE7-FE35-4517-A615-EEED4D335735}"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7767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9010A7-C951-4135-ACB9-F36C8C060779}"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76CCE7-FE35-4517-A615-EEED4D335735}" type="slidenum">
              <a:rPr lang="en-US" smtClean="0"/>
              <a:t>‹#›</a:t>
            </a:fld>
            <a:endParaRPr lang="en-US"/>
          </a:p>
        </p:txBody>
      </p:sp>
    </p:spTree>
    <p:extLst>
      <p:ext uri="{BB962C8B-B14F-4D97-AF65-F5344CB8AC3E}">
        <p14:creationId xmlns:p14="http://schemas.microsoft.com/office/powerpoint/2010/main" val="2285710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A9010A7-C951-4135-ACB9-F36C8C060779}" type="datetimeFigureOut">
              <a:rPr lang="en-US" smtClean="0"/>
              <a:t>10/8/2024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176CCE7-FE35-4517-A615-EEED4D335735}" type="slidenum">
              <a:rPr lang="en-US" smtClean="0"/>
              <a:t>‹#›</a:t>
            </a:fld>
            <a:endParaRPr lang="en-US"/>
          </a:p>
        </p:txBody>
      </p:sp>
    </p:spTree>
    <p:extLst>
      <p:ext uri="{BB962C8B-B14F-4D97-AF65-F5344CB8AC3E}">
        <p14:creationId xmlns:p14="http://schemas.microsoft.com/office/powerpoint/2010/main" val="3070980293"/>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0F35-E980-EC8B-D483-BA287864B62A}"/>
              </a:ext>
            </a:extLst>
          </p:cNvPr>
          <p:cNvSpPr>
            <a:spLocks noGrp="1"/>
          </p:cNvSpPr>
          <p:nvPr>
            <p:ph type="ctrTitle"/>
          </p:nvPr>
        </p:nvSpPr>
        <p:spPr>
          <a:xfrm>
            <a:off x="2098963" y="1380706"/>
            <a:ext cx="7689273" cy="4096587"/>
          </a:xfrm>
        </p:spPr>
        <p:txBody>
          <a:bodyPr>
            <a:normAutofit fontScale="90000"/>
          </a:bodyPr>
          <a:lstStyle/>
          <a:p>
            <a:pPr algn="ctr"/>
            <a:r>
              <a:rPr lang="en-US" sz="8800" dirty="0">
                <a:solidFill>
                  <a:srgbClr val="0070C0"/>
                </a:solidFill>
                <a:latin typeface="Times New Roman" panose="02020603050405020304" pitchFamily="18" charset="0"/>
                <a:cs typeface="Times New Roman" panose="02020603050405020304" pitchFamily="18" charset="0"/>
              </a:rPr>
              <a:t>Welcome to My </a:t>
            </a:r>
            <a:br>
              <a:rPr lang="en-US" sz="8800" dirty="0">
                <a:solidFill>
                  <a:srgbClr val="0070C0"/>
                </a:solidFill>
                <a:latin typeface="Times New Roman" panose="02020603050405020304" pitchFamily="18" charset="0"/>
                <a:cs typeface="Times New Roman" panose="02020603050405020304" pitchFamily="18" charset="0"/>
              </a:rPr>
            </a:br>
            <a:r>
              <a:rPr lang="en-US" sz="8800" dirty="0">
                <a:solidFill>
                  <a:srgbClr val="0070C0"/>
                </a:solidFill>
                <a:latin typeface="Times New Roman" panose="02020603050405020304" pitchFamily="18" charset="0"/>
                <a:cs typeface="Times New Roman" panose="02020603050405020304" pitchFamily="18" charset="0"/>
              </a:rPr>
              <a:t>Project Presentation</a:t>
            </a:r>
          </a:p>
        </p:txBody>
      </p:sp>
    </p:spTree>
    <p:extLst>
      <p:ext uri="{BB962C8B-B14F-4D97-AF65-F5344CB8AC3E}">
        <p14:creationId xmlns:p14="http://schemas.microsoft.com/office/powerpoint/2010/main" val="2639467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727E-E7A3-D6F1-DE03-3D95C9175CD3}"/>
              </a:ext>
            </a:extLst>
          </p:cNvPr>
          <p:cNvSpPr>
            <a:spLocks noGrp="1"/>
          </p:cNvSpPr>
          <p:nvPr>
            <p:ph type="title"/>
          </p:nvPr>
        </p:nvSpPr>
        <p:spPr>
          <a:xfrm>
            <a:off x="962894" y="784705"/>
            <a:ext cx="9753598" cy="2010450"/>
          </a:xfrm>
        </p:spPr>
        <p:txBody>
          <a:bodyPr>
            <a:normAutofit fontScale="90000"/>
          </a:bodyPr>
          <a:lstStyle/>
          <a:p>
            <a:r>
              <a:rPr kumimoji="0" lang="en-US" altLang="en-US" sz="3600" b="1" i="0" u="none" strike="noStrike" cap="none" normalizeH="0" baseline="0" dirty="0">
                <a:ln>
                  <a:noFill/>
                </a:ln>
                <a:solidFill>
                  <a:schemeClr val="tx1"/>
                </a:solidFill>
                <a:effectLst/>
                <a:latin typeface="Arial" panose="020B0604020202020204" pitchFamily="34" charset="0"/>
              </a:rPr>
              <a:t>Historical Context</a:t>
            </a:r>
            <a:br>
              <a:rPr kumimoji="0" lang="en-US" altLang="en-US" sz="3600" b="0" i="0" u="none" strike="noStrike" cap="none" normalizeH="0" baseline="0" dirty="0">
                <a:ln>
                  <a:noFill/>
                </a:ln>
                <a:solidFill>
                  <a:schemeClr val="tx1"/>
                </a:solidFill>
                <a:effectLst/>
                <a:latin typeface="Arial" panose="020B0604020202020204" pitchFamily="34" charset="0"/>
              </a:rPr>
            </a:br>
            <a:br>
              <a:rPr kumimoji="0" lang="en-US" altLang="en-US" sz="3600" b="0" i="0" u="none" strike="noStrike" cap="none" normalizeH="0" baseline="0" dirty="0">
                <a:ln>
                  <a:noFill/>
                </a:ln>
                <a:solidFill>
                  <a:schemeClr val="tx1"/>
                </a:solidFill>
                <a:effectLst/>
                <a:latin typeface="Arial" panose="020B0604020202020204" pitchFamily="34" charset="0"/>
              </a:rPr>
            </a:br>
            <a:br>
              <a:rPr kumimoji="0" lang="en-US" altLang="en-US" sz="3600" b="0" i="0" u="none" strike="noStrike" cap="none" normalizeH="0" baseline="0" dirty="0">
                <a:ln>
                  <a:noFill/>
                </a:ln>
                <a:solidFill>
                  <a:schemeClr val="tx1"/>
                </a:solidFill>
                <a:effectLst/>
                <a:latin typeface="Arial" panose="020B0604020202020204" pitchFamily="34" charset="0"/>
              </a:rPr>
            </a:br>
            <a:endParaRPr lang="en-US" sz="3600" b="1" dirty="0"/>
          </a:p>
        </p:txBody>
      </p:sp>
      <p:sp>
        <p:nvSpPr>
          <p:cNvPr id="10" name="Content Placeholder 9">
            <a:extLst>
              <a:ext uri="{FF2B5EF4-FFF2-40B4-BE49-F238E27FC236}">
                <a16:creationId xmlns:a16="http://schemas.microsoft.com/office/drawing/2014/main" id="{DBEF3547-F460-5BC2-77BE-2109D2A4F606}"/>
              </a:ext>
            </a:extLst>
          </p:cNvPr>
          <p:cNvSpPr>
            <a:spLocks noGrp="1"/>
          </p:cNvSpPr>
          <p:nvPr>
            <p:ph idx="1"/>
          </p:nvPr>
        </p:nvSpPr>
        <p:spPr/>
        <p:txBody>
          <a:bodyPr>
            <a:normAutofit lnSpcReduction="10000"/>
          </a:bodyPr>
          <a:lstStyle/>
          <a:p>
            <a:r>
              <a:rPr lang="en-US" dirty="0"/>
              <a:t>The historical context of Bengali literature is deeply intertwined with the region's socio-political developments. Beginning with ancient texts and folk traditions, the 19th century ushered in a literary renaissance, driven by the British colonial impact and the rise of nationalism. Writers like Bankim Chandra Chattopadhyay used literature to inspire anti-colonial sentiments. The Partition of Bengal in 1905 and later in 1947 profoundly influenced themes of identity, displacement, and communal strife. Post-independence, writers explored modernity and social issues, reflecting a rapidly changing society.</a:t>
            </a:r>
          </a:p>
        </p:txBody>
      </p:sp>
    </p:spTree>
    <p:extLst>
      <p:ext uri="{BB962C8B-B14F-4D97-AF65-F5344CB8AC3E}">
        <p14:creationId xmlns:p14="http://schemas.microsoft.com/office/powerpoint/2010/main" val="1016203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727E-E7A3-D6F1-DE03-3D95C9175CD3}"/>
              </a:ext>
            </a:extLst>
          </p:cNvPr>
          <p:cNvSpPr>
            <a:spLocks noGrp="1"/>
          </p:cNvSpPr>
          <p:nvPr>
            <p:ph type="title"/>
          </p:nvPr>
        </p:nvSpPr>
        <p:spPr>
          <a:xfrm>
            <a:off x="962894" y="784705"/>
            <a:ext cx="9601196" cy="275168"/>
          </a:xfrm>
        </p:spPr>
        <p:txBody>
          <a:bodyPr>
            <a:normAutofit fontScale="90000"/>
          </a:bodyPr>
          <a:lstStyle/>
          <a:p>
            <a:br>
              <a:rPr kumimoji="0" lang="en-US" altLang="en-US" sz="36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rgbClr val="0070C0"/>
                </a:solidFill>
                <a:effectLst/>
                <a:latin typeface="Arial" panose="020B0604020202020204" pitchFamily="34" charset="0"/>
              </a:rPr>
              <a:t>THE INFLUENCE OF THE MINDERS</a:t>
            </a:r>
            <a:br>
              <a:rPr kumimoji="0" lang="en-US" altLang="en-US" sz="3600" b="0" i="0" u="none" strike="noStrike" cap="none" normalizeH="0" baseline="0" dirty="0">
                <a:ln>
                  <a:noFill/>
                </a:ln>
                <a:solidFill>
                  <a:srgbClr val="0070C0"/>
                </a:solidFill>
                <a:effectLst/>
                <a:latin typeface="Arial" panose="020B0604020202020204" pitchFamily="34" charset="0"/>
              </a:rPr>
            </a:br>
            <a:endParaRPr lang="en-US" sz="3600" b="1" dirty="0">
              <a:solidFill>
                <a:srgbClr val="0070C0"/>
              </a:solidFill>
            </a:endParaRPr>
          </a:p>
        </p:txBody>
      </p:sp>
      <p:sp>
        <p:nvSpPr>
          <p:cNvPr id="10" name="Content Placeholder 9">
            <a:extLst>
              <a:ext uri="{FF2B5EF4-FFF2-40B4-BE49-F238E27FC236}">
                <a16:creationId xmlns:a16="http://schemas.microsoft.com/office/drawing/2014/main" id="{DBEF3547-F460-5BC2-77BE-2109D2A4F606}"/>
              </a:ext>
            </a:extLst>
          </p:cNvPr>
          <p:cNvSpPr>
            <a:spLocks noGrp="1"/>
          </p:cNvSpPr>
          <p:nvPr>
            <p:ph idx="1"/>
          </p:nvPr>
        </p:nvSpPr>
        <p:spPr>
          <a:xfrm>
            <a:off x="1295402" y="2452255"/>
            <a:ext cx="9601196" cy="3098744"/>
          </a:xfrm>
        </p:spPr>
        <p:txBody>
          <a:bodyPr>
            <a:normAutofit/>
          </a:bodyPr>
          <a:lstStyle/>
          <a:p>
            <a:r>
              <a:rPr lang="en-US" sz="2000" dirty="0"/>
              <a:t>Rabindranath Tagore’s translations play a crucial role in Bengali literature, significantly expanding its reach and influence. He translated numerous works from foreign literature into Bengali, enriching the language and introducing global themes. Notable translations include Shakespeare's "Macbeth" and "Hamlet," Molière's "Tartuffe," and Lord Byron's "Childe Harold's Pilgrimage." His own collection, "Gitanjali," was translated into English, garnering international acclaim and earning him the Nobel Prize in Literature. Tagore’s translations not only bridged Bengali literature with world literature but also inspired countless readers and writers, ensuring his legacy as a cultural ambassador and literary innovator endures.</a:t>
            </a:r>
          </a:p>
        </p:txBody>
      </p:sp>
      <p:sp>
        <p:nvSpPr>
          <p:cNvPr id="4" name="TextBox 3">
            <a:extLst>
              <a:ext uri="{FF2B5EF4-FFF2-40B4-BE49-F238E27FC236}">
                <a16:creationId xmlns:a16="http://schemas.microsoft.com/office/drawing/2014/main" id="{49A2E782-AEA8-2EAE-0DD4-8CF30A0DA166}"/>
              </a:ext>
            </a:extLst>
          </p:cNvPr>
          <p:cNvSpPr txBox="1"/>
          <p:nvPr/>
        </p:nvSpPr>
        <p:spPr>
          <a:xfrm>
            <a:off x="4177146" y="1318160"/>
            <a:ext cx="6307282" cy="761491"/>
          </a:xfrm>
          <a:prstGeom prst="rect">
            <a:avLst/>
          </a:prstGeom>
          <a:noFill/>
        </p:spPr>
        <p:txBody>
          <a:bodyPr wrap="square" rtlCol="0">
            <a:spAutoFit/>
          </a:bodyPr>
          <a:lstStyle/>
          <a:p>
            <a:pPr>
              <a:lnSpc>
                <a:spcPct val="150000"/>
              </a:lnSpc>
            </a:pPr>
            <a:r>
              <a:rPr lang="en-US" sz="3200" b="1" dirty="0">
                <a:solidFill>
                  <a:srgbClr val="FF0000"/>
                </a:solidFill>
              </a:rPr>
              <a:t>Rabindranath Tagore</a:t>
            </a:r>
          </a:p>
        </p:txBody>
      </p:sp>
    </p:spTree>
    <p:extLst>
      <p:ext uri="{BB962C8B-B14F-4D97-AF65-F5344CB8AC3E}">
        <p14:creationId xmlns:p14="http://schemas.microsoft.com/office/powerpoint/2010/main" val="985143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727E-E7A3-D6F1-DE03-3D95C9175CD3}"/>
              </a:ext>
            </a:extLst>
          </p:cNvPr>
          <p:cNvSpPr>
            <a:spLocks noGrp="1"/>
          </p:cNvSpPr>
          <p:nvPr>
            <p:ph type="title"/>
          </p:nvPr>
        </p:nvSpPr>
        <p:spPr>
          <a:xfrm>
            <a:off x="962894" y="784705"/>
            <a:ext cx="9601196" cy="275168"/>
          </a:xfrm>
        </p:spPr>
        <p:txBody>
          <a:bodyPr>
            <a:normAutofit fontScale="90000"/>
          </a:bodyPr>
          <a:lstStyle/>
          <a:p>
            <a:br>
              <a:rPr kumimoji="0" lang="en-US" altLang="en-US" sz="36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rgbClr val="0070C0"/>
                </a:solidFill>
                <a:effectLst/>
                <a:latin typeface="Arial" panose="020B0604020202020204" pitchFamily="34" charset="0"/>
              </a:rPr>
              <a:t>THE INFLUENCE OF THE MINDERS</a:t>
            </a:r>
            <a:br>
              <a:rPr kumimoji="0" lang="en-US" altLang="en-US" sz="3600" b="0" i="0" u="none" strike="noStrike" cap="none" normalizeH="0" baseline="0" dirty="0">
                <a:ln>
                  <a:noFill/>
                </a:ln>
                <a:solidFill>
                  <a:srgbClr val="0070C0"/>
                </a:solidFill>
                <a:effectLst/>
                <a:latin typeface="Arial" panose="020B0604020202020204" pitchFamily="34" charset="0"/>
              </a:rPr>
            </a:br>
            <a:endParaRPr lang="en-US" sz="3600" b="1" dirty="0">
              <a:solidFill>
                <a:srgbClr val="0070C0"/>
              </a:solidFill>
            </a:endParaRPr>
          </a:p>
        </p:txBody>
      </p:sp>
      <p:sp>
        <p:nvSpPr>
          <p:cNvPr id="10" name="Content Placeholder 9">
            <a:extLst>
              <a:ext uri="{FF2B5EF4-FFF2-40B4-BE49-F238E27FC236}">
                <a16:creationId xmlns:a16="http://schemas.microsoft.com/office/drawing/2014/main" id="{DBEF3547-F460-5BC2-77BE-2109D2A4F606}"/>
              </a:ext>
            </a:extLst>
          </p:cNvPr>
          <p:cNvSpPr>
            <a:spLocks noGrp="1"/>
          </p:cNvSpPr>
          <p:nvPr>
            <p:ph idx="1"/>
          </p:nvPr>
        </p:nvSpPr>
        <p:spPr>
          <a:xfrm>
            <a:off x="1295402" y="2566555"/>
            <a:ext cx="9601196" cy="3413222"/>
          </a:xfrm>
        </p:spPr>
        <p:txBody>
          <a:bodyPr>
            <a:noAutofit/>
          </a:bodyPr>
          <a:lstStyle/>
          <a:p>
            <a:r>
              <a:rPr lang="en-US" dirty="0"/>
              <a:t>Kazi Nazrul Islam is a pivotal figure in Bengali literature, celebrated for his revolutionary spirit and diverse contributions. Known as the "Rebel Poet," he infused his works with themes of resistance against oppression, social justice, and human dignity. His poetry, such as "</a:t>
            </a:r>
            <a:r>
              <a:rPr lang="en-US" dirty="0" err="1"/>
              <a:t>Bidrohi</a:t>
            </a:r>
            <a:r>
              <a:rPr lang="en-US" dirty="0"/>
              <a:t>" (The Rebel), passionately advocates for freedom and equality. In addition to poetry, Nazrul made significant strides in music, composing numerous songs that resonate with the struggles of the common people. His writings address issues of communal harmony and nationalism, making him a symbol of cultural pride and resilience in Bengali literature and beyond.</a:t>
            </a:r>
          </a:p>
        </p:txBody>
      </p:sp>
      <p:sp>
        <p:nvSpPr>
          <p:cNvPr id="4" name="TextBox 3">
            <a:extLst>
              <a:ext uri="{FF2B5EF4-FFF2-40B4-BE49-F238E27FC236}">
                <a16:creationId xmlns:a16="http://schemas.microsoft.com/office/drawing/2014/main" id="{49A2E782-AEA8-2EAE-0DD4-8CF30A0DA166}"/>
              </a:ext>
            </a:extLst>
          </p:cNvPr>
          <p:cNvSpPr txBox="1"/>
          <p:nvPr/>
        </p:nvSpPr>
        <p:spPr>
          <a:xfrm>
            <a:off x="3771900" y="1151905"/>
            <a:ext cx="6307282" cy="761491"/>
          </a:xfrm>
          <a:prstGeom prst="rect">
            <a:avLst/>
          </a:prstGeom>
          <a:noFill/>
        </p:spPr>
        <p:txBody>
          <a:bodyPr wrap="square" rtlCol="0">
            <a:spAutoFit/>
          </a:bodyPr>
          <a:lstStyle/>
          <a:p>
            <a:pPr>
              <a:lnSpc>
                <a:spcPct val="150000"/>
              </a:lnSpc>
            </a:pPr>
            <a:r>
              <a:rPr lang="en-US" sz="3200" b="1" dirty="0">
                <a:solidFill>
                  <a:srgbClr val="00B050"/>
                </a:solidFill>
              </a:rPr>
              <a:t>Kazi Nazrul Islam</a:t>
            </a:r>
          </a:p>
        </p:txBody>
      </p:sp>
    </p:spTree>
    <p:extLst>
      <p:ext uri="{BB962C8B-B14F-4D97-AF65-F5344CB8AC3E}">
        <p14:creationId xmlns:p14="http://schemas.microsoft.com/office/powerpoint/2010/main" val="1557668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727E-E7A3-D6F1-DE03-3D95C9175CD3}"/>
              </a:ext>
            </a:extLst>
          </p:cNvPr>
          <p:cNvSpPr>
            <a:spLocks noGrp="1"/>
          </p:cNvSpPr>
          <p:nvPr>
            <p:ph type="title"/>
          </p:nvPr>
        </p:nvSpPr>
        <p:spPr>
          <a:xfrm>
            <a:off x="962894" y="784705"/>
            <a:ext cx="9601196" cy="275168"/>
          </a:xfrm>
        </p:spPr>
        <p:txBody>
          <a:bodyPr>
            <a:normAutofit fontScale="90000"/>
          </a:bodyPr>
          <a:lstStyle/>
          <a:p>
            <a:br>
              <a:rPr kumimoji="0" lang="en-US" altLang="en-US" sz="36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rgbClr val="0070C0"/>
                </a:solidFill>
                <a:effectLst/>
                <a:latin typeface="Arial" panose="020B0604020202020204" pitchFamily="34" charset="0"/>
              </a:rPr>
              <a:t>THE INFLUENCE OF THE MINDERS</a:t>
            </a:r>
            <a:br>
              <a:rPr kumimoji="0" lang="en-US" altLang="en-US" sz="3600" b="0" i="0" u="none" strike="noStrike" cap="none" normalizeH="0" baseline="0" dirty="0">
                <a:ln>
                  <a:noFill/>
                </a:ln>
                <a:solidFill>
                  <a:srgbClr val="0070C0"/>
                </a:solidFill>
                <a:effectLst/>
                <a:latin typeface="Arial" panose="020B0604020202020204" pitchFamily="34" charset="0"/>
              </a:rPr>
            </a:br>
            <a:endParaRPr lang="en-US" sz="3600" b="1" dirty="0">
              <a:solidFill>
                <a:srgbClr val="0070C0"/>
              </a:solidFill>
            </a:endParaRPr>
          </a:p>
        </p:txBody>
      </p:sp>
      <p:sp>
        <p:nvSpPr>
          <p:cNvPr id="3" name="TextBox 2">
            <a:extLst>
              <a:ext uri="{FF2B5EF4-FFF2-40B4-BE49-F238E27FC236}">
                <a16:creationId xmlns:a16="http://schemas.microsoft.com/office/drawing/2014/main" id="{825D0124-987A-E1CA-2889-9EE20C61C7D6}"/>
              </a:ext>
            </a:extLst>
          </p:cNvPr>
          <p:cNvSpPr txBox="1"/>
          <p:nvPr/>
        </p:nvSpPr>
        <p:spPr>
          <a:xfrm>
            <a:off x="4135583" y="1214993"/>
            <a:ext cx="5413664" cy="761491"/>
          </a:xfrm>
          <a:prstGeom prst="rect">
            <a:avLst/>
          </a:prstGeom>
          <a:noFill/>
        </p:spPr>
        <p:txBody>
          <a:bodyPr wrap="square" rtlCol="0">
            <a:spAutoFit/>
          </a:bodyPr>
          <a:lstStyle/>
          <a:p>
            <a:pPr>
              <a:lnSpc>
                <a:spcPct val="150000"/>
              </a:lnSpc>
            </a:pPr>
            <a:r>
              <a:rPr lang="en-US" sz="3200" b="1" dirty="0" err="1">
                <a:solidFill>
                  <a:srgbClr val="FF0000"/>
                </a:solidFill>
              </a:rPr>
              <a:t>Jibananda</a:t>
            </a:r>
            <a:r>
              <a:rPr lang="en-US" sz="3200" b="1" dirty="0">
                <a:solidFill>
                  <a:srgbClr val="FF0000"/>
                </a:solidFill>
              </a:rPr>
              <a:t> as</a:t>
            </a:r>
          </a:p>
        </p:txBody>
      </p:sp>
      <p:sp>
        <p:nvSpPr>
          <p:cNvPr id="15" name="Content Placeholder 14">
            <a:extLst>
              <a:ext uri="{FF2B5EF4-FFF2-40B4-BE49-F238E27FC236}">
                <a16:creationId xmlns:a16="http://schemas.microsoft.com/office/drawing/2014/main" id="{5580FC51-6061-C708-FEBE-438B327BBD56}"/>
              </a:ext>
            </a:extLst>
          </p:cNvPr>
          <p:cNvSpPr>
            <a:spLocks noGrp="1"/>
          </p:cNvSpPr>
          <p:nvPr>
            <p:ph idx="1"/>
          </p:nvPr>
        </p:nvSpPr>
        <p:spPr>
          <a:xfrm>
            <a:off x="1295402" y="2431472"/>
            <a:ext cx="9601196" cy="3735341"/>
          </a:xfrm>
        </p:spPr>
        <p:txBody>
          <a:bodyPr>
            <a:normAutofit lnSpcReduction="10000"/>
          </a:bodyPr>
          <a:lstStyle/>
          <a:p>
            <a:r>
              <a:rPr lang="en-US" dirty="0" err="1"/>
              <a:t>Jibanananda</a:t>
            </a:r>
            <a:r>
              <a:rPr lang="en-US" dirty="0"/>
              <a:t> Das is a prominent figure in Bengali literature, renowned for his modernist poetry that delves into existential themes and the human experience. His unique style combines vivid imagery with philosophical depth, exploring nature, love, and the complexities of life. Works like "</a:t>
            </a:r>
            <a:r>
              <a:rPr lang="en-US" dirty="0" err="1"/>
              <a:t>Banalata</a:t>
            </a:r>
            <a:r>
              <a:rPr lang="en-US" dirty="0"/>
              <a:t> Sen" exemplify his ability to intertwine personal emotions with broader existential questions. </a:t>
            </a:r>
            <a:r>
              <a:rPr lang="en-US" dirty="0" err="1"/>
              <a:t>Jibanananda's</a:t>
            </a:r>
            <a:r>
              <a:rPr lang="en-US" dirty="0"/>
              <a:t> poetry reflects a deep sensitivity to both the beauty and transience of life, challenging traditional norms His contributions have significantly influenced subsequent generations of poets and writers, establishing him as a cornerstone of modern Bengali literature and a voice of introspective thought</a:t>
            </a:r>
            <a:r>
              <a:rPr lang="en-US" sz="1000" dirty="0"/>
              <a:t>.</a:t>
            </a:r>
            <a:endParaRPr lang="en-US" sz="1100" dirty="0"/>
          </a:p>
        </p:txBody>
      </p:sp>
    </p:spTree>
    <p:extLst>
      <p:ext uri="{BB962C8B-B14F-4D97-AF65-F5344CB8AC3E}">
        <p14:creationId xmlns:p14="http://schemas.microsoft.com/office/powerpoint/2010/main" val="2489402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727E-E7A3-D6F1-DE03-3D95C9175CD3}"/>
              </a:ext>
            </a:extLst>
          </p:cNvPr>
          <p:cNvSpPr>
            <a:spLocks noGrp="1"/>
          </p:cNvSpPr>
          <p:nvPr>
            <p:ph type="title"/>
          </p:nvPr>
        </p:nvSpPr>
        <p:spPr>
          <a:xfrm>
            <a:off x="962894" y="784705"/>
            <a:ext cx="9601196" cy="275168"/>
          </a:xfrm>
        </p:spPr>
        <p:txBody>
          <a:bodyPr>
            <a:normAutofit fontScale="90000"/>
          </a:bodyPr>
          <a:lstStyle/>
          <a:p>
            <a:br>
              <a:rPr kumimoji="0" lang="en-US" altLang="en-US" sz="36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rgbClr val="0070C0"/>
                </a:solidFill>
                <a:effectLst/>
                <a:latin typeface="Arial" panose="020B0604020202020204" pitchFamily="34" charset="0"/>
              </a:rPr>
              <a:t>THE INFLUENCE OF THE MINDERS</a:t>
            </a:r>
            <a:br>
              <a:rPr kumimoji="0" lang="en-US" altLang="en-US" sz="3600" b="0" i="0" u="none" strike="noStrike" cap="none" normalizeH="0" baseline="0" dirty="0">
                <a:ln>
                  <a:noFill/>
                </a:ln>
                <a:solidFill>
                  <a:srgbClr val="0070C0"/>
                </a:solidFill>
                <a:effectLst/>
                <a:latin typeface="Arial" panose="020B0604020202020204" pitchFamily="34" charset="0"/>
              </a:rPr>
            </a:br>
            <a:endParaRPr lang="en-US" sz="3600" b="1" dirty="0">
              <a:solidFill>
                <a:srgbClr val="0070C0"/>
              </a:solidFill>
            </a:endParaRPr>
          </a:p>
        </p:txBody>
      </p:sp>
      <p:sp>
        <p:nvSpPr>
          <p:cNvPr id="10" name="Content Placeholder 9">
            <a:extLst>
              <a:ext uri="{FF2B5EF4-FFF2-40B4-BE49-F238E27FC236}">
                <a16:creationId xmlns:a16="http://schemas.microsoft.com/office/drawing/2014/main" id="{DBEF3547-F460-5BC2-77BE-2109D2A4F606}"/>
              </a:ext>
            </a:extLst>
          </p:cNvPr>
          <p:cNvSpPr>
            <a:spLocks noGrp="1"/>
          </p:cNvSpPr>
          <p:nvPr>
            <p:ph idx="1"/>
          </p:nvPr>
        </p:nvSpPr>
        <p:spPr/>
        <p:txBody>
          <a:bodyPr>
            <a:normAutofit/>
          </a:bodyPr>
          <a:lstStyle/>
          <a:p>
            <a:endParaRPr lang="en-US" sz="1600" dirty="0"/>
          </a:p>
          <a:p>
            <a:r>
              <a:rPr lang="en-US" dirty="0"/>
              <a:t>Manik </a:t>
            </a:r>
            <a:r>
              <a:rPr lang="en-US" dirty="0" err="1"/>
              <a:t>Bandopadhyay</a:t>
            </a:r>
            <a:r>
              <a:rPr lang="en-US" dirty="0"/>
              <a:t> is a vital figure in Bengali literature, renowned for his powerful narratives and keen social observations. His works often focus on the struggles of rural life, highlighting the plight of marginalized communities. Novels like "</a:t>
            </a:r>
            <a:r>
              <a:rPr lang="en-US" dirty="0" err="1"/>
              <a:t>Puthir</a:t>
            </a:r>
            <a:r>
              <a:rPr lang="en-US" dirty="0"/>
              <a:t> </a:t>
            </a:r>
            <a:r>
              <a:rPr lang="en-US" dirty="0" err="1"/>
              <a:t>Jibon</a:t>
            </a:r>
            <a:r>
              <a:rPr lang="en-US" dirty="0"/>
              <a:t>" and "Padma Nadir Majhi" explore themes of poverty, human psychology, and existential dilemmas. </a:t>
            </a:r>
            <a:r>
              <a:rPr lang="en-US" dirty="0" err="1"/>
              <a:t>Bandopadhyay's</a:t>
            </a:r>
            <a:r>
              <a:rPr lang="en-US" dirty="0"/>
              <a:t> writing is characterized by its realism and lyrical quality, making profound statements about society and human relationships </a:t>
            </a:r>
          </a:p>
          <a:p>
            <a:endParaRPr lang="en-US" sz="1000" b="1" u="sng" dirty="0"/>
          </a:p>
        </p:txBody>
      </p:sp>
      <p:sp>
        <p:nvSpPr>
          <p:cNvPr id="4" name="TextBox 3">
            <a:extLst>
              <a:ext uri="{FF2B5EF4-FFF2-40B4-BE49-F238E27FC236}">
                <a16:creationId xmlns:a16="http://schemas.microsoft.com/office/drawing/2014/main" id="{49A2E782-AEA8-2EAE-0DD4-8CF30A0DA166}"/>
              </a:ext>
            </a:extLst>
          </p:cNvPr>
          <p:cNvSpPr txBox="1"/>
          <p:nvPr/>
        </p:nvSpPr>
        <p:spPr>
          <a:xfrm>
            <a:off x="3616036" y="1319644"/>
            <a:ext cx="6868392" cy="1498669"/>
          </a:xfrm>
          <a:prstGeom prst="rect">
            <a:avLst/>
          </a:prstGeom>
          <a:noFill/>
        </p:spPr>
        <p:txBody>
          <a:bodyPr wrap="square" rtlCol="0">
            <a:spAutoFit/>
          </a:bodyPr>
          <a:lstStyle/>
          <a:p>
            <a:pPr>
              <a:lnSpc>
                <a:spcPct val="150000"/>
              </a:lnSpc>
            </a:pPr>
            <a:r>
              <a:rPr lang="en-US" sz="3200" b="1" dirty="0">
                <a:solidFill>
                  <a:srgbClr val="FF0000"/>
                </a:solidFill>
              </a:rPr>
              <a:t>Manik </a:t>
            </a:r>
            <a:r>
              <a:rPr lang="en-US" sz="3200" b="1" dirty="0" err="1">
                <a:solidFill>
                  <a:srgbClr val="FF0000"/>
                </a:solidFill>
              </a:rPr>
              <a:t>Bandopadhyay</a:t>
            </a:r>
            <a:endParaRPr lang="en-US" sz="3200" b="1" dirty="0">
              <a:solidFill>
                <a:srgbClr val="FF0000"/>
              </a:solidFill>
            </a:endParaRPr>
          </a:p>
          <a:p>
            <a:pPr>
              <a:lnSpc>
                <a:spcPct val="150000"/>
              </a:lnSpc>
            </a:pPr>
            <a:endParaRPr lang="en-US" sz="3200" b="1" dirty="0">
              <a:solidFill>
                <a:srgbClr val="FF0000"/>
              </a:solidFill>
            </a:endParaRPr>
          </a:p>
        </p:txBody>
      </p:sp>
    </p:spTree>
    <p:extLst>
      <p:ext uri="{BB962C8B-B14F-4D97-AF65-F5344CB8AC3E}">
        <p14:creationId xmlns:p14="http://schemas.microsoft.com/office/powerpoint/2010/main" val="3155842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D78CB226-12D2-B0D9-4A8C-6B32C2AE3DB7}"/>
              </a:ext>
            </a:extLst>
          </p:cNvPr>
          <p:cNvGraphicFramePr>
            <a:graphicFrameLocks noGrp="1"/>
          </p:cNvGraphicFramePr>
          <p:nvPr>
            <p:ph idx="1"/>
            <p:extLst>
              <p:ext uri="{D42A27DB-BD31-4B8C-83A1-F6EECF244321}">
                <p14:modId xmlns:p14="http://schemas.microsoft.com/office/powerpoint/2010/main" val="260058195"/>
              </p:ext>
            </p:extLst>
          </p:nvPr>
        </p:nvGraphicFramePr>
        <p:xfrm>
          <a:off x="1319645" y="1880756"/>
          <a:ext cx="9576953" cy="4296250"/>
        </p:xfrm>
        <a:graphic>
          <a:graphicData uri="http://schemas.openxmlformats.org/drawingml/2006/table">
            <a:tbl>
              <a:tblPr firstRow="1" bandRow="1">
                <a:tableStyleId>{5C22544A-7EE6-4342-B048-85BDC9FD1C3A}</a:tableStyleId>
              </a:tblPr>
              <a:tblGrid>
                <a:gridCol w="1683328">
                  <a:extLst>
                    <a:ext uri="{9D8B030D-6E8A-4147-A177-3AD203B41FA5}">
                      <a16:colId xmlns:a16="http://schemas.microsoft.com/office/drawing/2014/main" val="322509981"/>
                    </a:ext>
                  </a:extLst>
                </a:gridCol>
                <a:gridCol w="2458911">
                  <a:extLst>
                    <a:ext uri="{9D8B030D-6E8A-4147-A177-3AD203B41FA5}">
                      <a16:colId xmlns:a16="http://schemas.microsoft.com/office/drawing/2014/main" val="3558543372"/>
                    </a:ext>
                  </a:extLst>
                </a:gridCol>
                <a:gridCol w="2717357">
                  <a:extLst>
                    <a:ext uri="{9D8B030D-6E8A-4147-A177-3AD203B41FA5}">
                      <a16:colId xmlns:a16="http://schemas.microsoft.com/office/drawing/2014/main" val="1385587082"/>
                    </a:ext>
                  </a:extLst>
                </a:gridCol>
                <a:gridCol w="2717357">
                  <a:extLst>
                    <a:ext uri="{9D8B030D-6E8A-4147-A177-3AD203B41FA5}">
                      <a16:colId xmlns:a16="http://schemas.microsoft.com/office/drawing/2014/main" val="3003874289"/>
                    </a:ext>
                  </a:extLst>
                </a:gridCol>
              </a:tblGrid>
              <a:tr h="626652">
                <a:tc>
                  <a:txBody>
                    <a:bodyPr/>
                    <a:lstStyle/>
                    <a:p>
                      <a:r>
                        <a:rPr lang="en-US" dirty="0">
                          <a:solidFill>
                            <a:srgbClr val="FFC000"/>
                          </a:solidFill>
                        </a:rPr>
                        <a:t>Author</a:t>
                      </a:r>
                    </a:p>
                  </a:txBody>
                  <a:tcPr/>
                </a:tc>
                <a:tc>
                  <a:txBody>
                    <a:bodyPr/>
                    <a:lstStyle/>
                    <a:p>
                      <a:r>
                        <a:rPr lang="en-US" dirty="0">
                          <a:solidFill>
                            <a:srgbClr val="FFC000"/>
                          </a:solidFill>
                        </a:rPr>
                        <a:t>Genre</a:t>
                      </a:r>
                    </a:p>
                  </a:txBody>
                  <a:tcPr/>
                </a:tc>
                <a:tc>
                  <a:txBody>
                    <a:bodyPr/>
                    <a:lstStyle/>
                    <a:p>
                      <a:r>
                        <a:rPr lang="en-US" dirty="0">
                          <a:solidFill>
                            <a:srgbClr val="FFC000"/>
                          </a:solidFill>
                        </a:rPr>
                        <a:t>Notable Works</a:t>
                      </a:r>
                    </a:p>
                  </a:txBody>
                  <a:tcPr/>
                </a:tc>
                <a:tc>
                  <a:txBody>
                    <a:bodyPr/>
                    <a:lstStyle/>
                    <a:p>
                      <a:r>
                        <a:rPr lang="en-US" dirty="0">
                          <a:solidFill>
                            <a:srgbClr val="FFC000"/>
                          </a:solidFill>
                        </a:rPr>
                        <a:t>Themes/Subjects</a:t>
                      </a:r>
                    </a:p>
                  </a:txBody>
                  <a:tcPr/>
                </a:tc>
                <a:extLst>
                  <a:ext uri="{0D108BD9-81ED-4DB2-BD59-A6C34878D82A}">
                    <a16:rowId xmlns:a16="http://schemas.microsoft.com/office/drawing/2014/main" val="3749087250"/>
                  </a:ext>
                </a:extLst>
              </a:tr>
              <a:tr h="918956">
                <a:tc>
                  <a:txBody>
                    <a:bodyPr/>
                    <a:lstStyle/>
                    <a:p>
                      <a:r>
                        <a:rPr lang="en-US" dirty="0">
                          <a:solidFill>
                            <a:srgbClr val="002060"/>
                          </a:solidFill>
                        </a:rPr>
                        <a:t>Rabindranath Tagore</a:t>
                      </a:r>
                    </a:p>
                  </a:txBody>
                  <a:tcPr/>
                </a:tc>
                <a:tc>
                  <a:txBody>
                    <a:bodyPr/>
                    <a:lstStyle/>
                    <a:p>
                      <a:r>
                        <a:rPr lang="en-US" dirty="0"/>
                        <a:t>Poetry, Novel</a:t>
                      </a:r>
                    </a:p>
                  </a:txBody>
                  <a:tcPr/>
                </a:tc>
                <a:tc>
                  <a:txBody>
                    <a:bodyPr/>
                    <a:lstStyle/>
                    <a:p>
                      <a:r>
                        <a:rPr lang="en-US" dirty="0"/>
                        <a:t>"Gora," "The Last Poem"</a:t>
                      </a:r>
                    </a:p>
                  </a:txBody>
                  <a:tcPr/>
                </a:tc>
                <a:tc>
                  <a:txBody>
                    <a:bodyPr/>
                    <a:lstStyle/>
                    <a:p>
                      <a:r>
                        <a:rPr lang="en-US" dirty="0"/>
                        <a:t>Love, Nature, Society, Humanity</a:t>
                      </a:r>
                    </a:p>
                  </a:txBody>
                  <a:tcPr/>
                </a:tc>
                <a:extLst>
                  <a:ext uri="{0D108BD9-81ED-4DB2-BD59-A6C34878D82A}">
                    <a16:rowId xmlns:a16="http://schemas.microsoft.com/office/drawing/2014/main" val="4051430613"/>
                  </a:ext>
                </a:extLst>
              </a:tr>
              <a:tr h="1076211">
                <a:tc>
                  <a:txBody>
                    <a:bodyPr/>
                    <a:lstStyle/>
                    <a:p>
                      <a:r>
                        <a:rPr lang="en-US" dirty="0">
                          <a:solidFill>
                            <a:srgbClr val="002060"/>
                          </a:solidFill>
                        </a:rPr>
                        <a:t>Manik </a:t>
                      </a:r>
                      <a:r>
                        <a:rPr lang="en-US" dirty="0" err="1">
                          <a:solidFill>
                            <a:srgbClr val="002060"/>
                          </a:solidFill>
                        </a:rPr>
                        <a:t>Bandopadhyay</a:t>
                      </a:r>
                      <a:endParaRPr lang="en-US" dirty="0">
                        <a:solidFill>
                          <a:srgbClr val="002060"/>
                        </a:solidFill>
                      </a:endParaRPr>
                    </a:p>
                  </a:txBody>
                  <a:tcPr/>
                </a:tc>
                <a:tc>
                  <a:txBody>
                    <a:bodyPr/>
                    <a:lstStyle/>
                    <a:p>
                      <a:r>
                        <a:rPr lang="en-US" dirty="0"/>
                        <a:t>Novel, Short Story</a:t>
                      </a:r>
                    </a:p>
                  </a:txBody>
                  <a:tcPr/>
                </a:tc>
                <a:tc>
                  <a:txBody>
                    <a:bodyPr/>
                    <a:lstStyle/>
                    <a:p>
                      <a:r>
                        <a:rPr lang="en-US" dirty="0"/>
                        <a:t>"The Tale of the Puppet Dance"</a:t>
                      </a:r>
                    </a:p>
                  </a:txBody>
                  <a:tcPr/>
                </a:tc>
                <a:tc>
                  <a:txBody>
                    <a:bodyPr/>
                    <a:lstStyle/>
                    <a:p>
                      <a:r>
                        <a:rPr lang="en-US" dirty="0"/>
                        <a:t>Poverty, Human Psychology, Social Conflict</a:t>
                      </a:r>
                    </a:p>
                  </a:txBody>
                  <a:tcPr/>
                </a:tc>
                <a:extLst>
                  <a:ext uri="{0D108BD9-81ED-4DB2-BD59-A6C34878D82A}">
                    <a16:rowId xmlns:a16="http://schemas.microsoft.com/office/drawing/2014/main" val="1276125131"/>
                  </a:ext>
                </a:extLst>
              </a:tr>
              <a:tr h="921083">
                <a:tc>
                  <a:txBody>
                    <a:bodyPr/>
                    <a:lstStyle/>
                    <a:p>
                      <a:r>
                        <a:rPr lang="en-US" dirty="0">
                          <a:solidFill>
                            <a:srgbClr val="002060"/>
                          </a:solidFill>
                        </a:rPr>
                        <a:t>Kazi Nazrul Islam</a:t>
                      </a:r>
                    </a:p>
                  </a:txBody>
                  <a:tcPr/>
                </a:tc>
                <a:tc>
                  <a:txBody>
                    <a:bodyPr/>
                    <a:lstStyle/>
                    <a:p>
                      <a:r>
                        <a:rPr lang="en-US" dirty="0"/>
                        <a:t>Poetry, Music</a:t>
                      </a:r>
                    </a:p>
                  </a:txBody>
                  <a:tcPr/>
                </a:tc>
                <a:tc>
                  <a:txBody>
                    <a:bodyPr/>
                    <a:lstStyle/>
                    <a:p>
                      <a:r>
                        <a:rPr lang="en-US" dirty="0"/>
                        <a:t>"The Rebel," "Songs of the Road"</a:t>
                      </a:r>
                    </a:p>
                  </a:txBody>
                  <a:tcPr/>
                </a:tc>
                <a:tc>
                  <a:txBody>
                    <a:bodyPr/>
                    <a:lstStyle/>
                    <a:p>
                      <a:r>
                        <a:rPr lang="en-US" dirty="0"/>
                        <a:t>Rebellion, Love, Social Change</a:t>
                      </a:r>
                    </a:p>
                  </a:txBody>
                  <a:tcPr/>
                </a:tc>
                <a:extLst>
                  <a:ext uri="{0D108BD9-81ED-4DB2-BD59-A6C34878D82A}">
                    <a16:rowId xmlns:a16="http://schemas.microsoft.com/office/drawing/2014/main" val="3093953962"/>
                  </a:ext>
                </a:extLst>
              </a:tr>
              <a:tr h="753348">
                <a:tc>
                  <a:txBody>
                    <a:bodyPr/>
                    <a:lstStyle/>
                    <a:p>
                      <a:r>
                        <a:rPr lang="en-US" dirty="0" err="1">
                          <a:solidFill>
                            <a:srgbClr val="002060"/>
                          </a:solidFill>
                        </a:rPr>
                        <a:t>Jibanananda</a:t>
                      </a:r>
                      <a:r>
                        <a:rPr lang="en-US" dirty="0">
                          <a:solidFill>
                            <a:srgbClr val="002060"/>
                          </a:solidFill>
                        </a:rPr>
                        <a:t> Das</a:t>
                      </a:r>
                    </a:p>
                  </a:txBody>
                  <a:tcPr/>
                </a:tc>
                <a:tc>
                  <a:txBody>
                    <a:bodyPr/>
                    <a:lstStyle/>
                    <a:p>
                      <a:r>
                        <a:rPr lang="en-US" dirty="0"/>
                        <a:t>Poetry</a:t>
                      </a:r>
                    </a:p>
                  </a:txBody>
                  <a:tcPr/>
                </a:tc>
                <a:tc>
                  <a:txBody>
                    <a:bodyPr/>
                    <a:lstStyle/>
                    <a:p>
                      <a:r>
                        <a:rPr lang="en-US" dirty="0"/>
                        <a:t>"</a:t>
                      </a:r>
                      <a:r>
                        <a:rPr lang="en-US" dirty="0" err="1"/>
                        <a:t>Banalata</a:t>
                      </a:r>
                      <a:r>
                        <a:rPr lang="en-US" dirty="0"/>
                        <a:t> Sen," "The Gora"</a:t>
                      </a:r>
                    </a:p>
                  </a:txBody>
                  <a:tcPr/>
                </a:tc>
                <a:tc>
                  <a:txBody>
                    <a:bodyPr/>
                    <a:lstStyle/>
                    <a:p>
                      <a:r>
                        <a:rPr lang="en-US" dirty="0"/>
                        <a:t>Nature, Existentialism, Dreams</a:t>
                      </a:r>
                    </a:p>
                  </a:txBody>
                  <a:tcPr/>
                </a:tc>
                <a:extLst>
                  <a:ext uri="{0D108BD9-81ED-4DB2-BD59-A6C34878D82A}">
                    <a16:rowId xmlns:a16="http://schemas.microsoft.com/office/drawing/2014/main" val="580731196"/>
                  </a:ext>
                </a:extLst>
              </a:tr>
            </a:tbl>
          </a:graphicData>
        </a:graphic>
      </p:graphicFrame>
      <p:sp>
        <p:nvSpPr>
          <p:cNvPr id="5" name="Title 4">
            <a:extLst>
              <a:ext uri="{FF2B5EF4-FFF2-40B4-BE49-F238E27FC236}">
                <a16:creationId xmlns:a16="http://schemas.microsoft.com/office/drawing/2014/main" id="{1D2F3793-6D27-9C95-B933-03BE58616C70}"/>
              </a:ext>
            </a:extLst>
          </p:cNvPr>
          <p:cNvSpPr>
            <a:spLocks noGrp="1"/>
          </p:cNvSpPr>
          <p:nvPr>
            <p:ph type="title"/>
          </p:nvPr>
        </p:nvSpPr>
        <p:spPr>
          <a:xfrm>
            <a:off x="1319645" y="779318"/>
            <a:ext cx="9840192" cy="685800"/>
          </a:xfrm>
        </p:spPr>
        <p:txBody>
          <a:bodyPr>
            <a:noAutofit/>
          </a:bodyPr>
          <a:lstStyle/>
          <a:p>
            <a:r>
              <a:rPr lang="en-US" sz="2800" b="1" dirty="0">
                <a:solidFill>
                  <a:srgbClr val="FF0000"/>
                </a:solidFill>
              </a:rPr>
              <a:t>Special contributions of said authors and themes of their work</a:t>
            </a:r>
          </a:p>
        </p:txBody>
      </p:sp>
    </p:spTree>
    <p:extLst>
      <p:ext uri="{BB962C8B-B14F-4D97-AF65-F5344CB8AC3E}">
        <p14:creationId xmlns:p14="http://schemas.microsoft.com/office/powerpoint/2010/main" val="27084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1DB0B17-8426-09C5-4CB4-FCB92601A260}"/>
              </a:ext>
            </a:extLst>
          </p:cNvPr>
          <p:cNvSpPr txBox="1"/>
          <p:nvPr/>
        </p:nvSpPr>
        <p:spPr>
          <a:xfrm>
            <a:off x="1863437" y="2130135"/>
            <a:ext cx="9763991" cy="2123658"/>
          </a:xfrm>
          <a:prstGeom prst="rect">
            <a:avLst/>
          </a:prstGeom>
          <a:noFill/>
        </p:spPr>
        <p:txBody>
          <a:bodyPr wrap="square" rtlCol="0">
            <a:spAutoFit/>
          </a:bodyPr>
          <a:lstStyle/>
          <a:p>
            <a:pPr marL="0" indent="0">
              <a:buNone/>
            </a:pPr>
            <a:r>
              <a:rPr lang="en-US" sz="9600" dirty="0">
                <a:solidFill>
                  <a:schemeClr val="accent3"/>
                </a:solidFill>
              </a:rPr>
              <a:t>Thank You</a:t>
            </a:r>
          </a:p>
          <a:p>
            <a:pPr marL="0" indent="0">
              <a:buNone/>
            </a:pPr>
            <a:endParaRPr lang="en-US" sz="1800" dirty="0"/>
          </a:p>
          <a:p>
            <a:endParaRPr lang="en-US" dirty="0"/>
          </a:p>
        </p:txBody>
      </p:sp>
    </p:spTree>
    <p:extLst>
      <p:ext uri="{BB962C8B-B14F-4D97-AF65-F5344CB8AC3E}">
        <p14:creationId xmlns:p14="http://schemas.microsoft.com/office/powerpoint/2010/main" val="4150232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49FC-3667-0597-F27E-4A6A73A138DE}"/>
              </a:ext>
            </a:extLst>
          </p:cNvPr>
          <p:cNvSpPr>
            <a:spLocks noGrp="1"/>
          </p:cNvSpPr>
          <p:nvPr>
            <p:ph type="title"/>
          </p:nvPr>
        </p:nvSpPr>
        <p:spPr>
          <a:xfrm>
            <a:off x="1295401" y="982132"/>
            <a:ext cx="9601197" cy="129695"/>
          </a:xfrm>
        </p:spPr>
        <p:txBody>
          <a:bodyPr>
            <a:normAutofit fontScale="90000"/>
          </a:bodyPr>
          <a:lstStyle/>
          <a:p>
            <a:r>
              <a:rPr lang="en-US" dirty="0">
                <a:latin typeface="Times New Roman" panose="02020603050405020304" pitchFamily="18" charset="0"/>
                <a:cs typeface="Times New Roman" panose="02020603050405020304" pitchFamily="18" charset="0"/>
              </a:rPr>
              <a:t>Introduction</a:t>
            </a:r>
          </a:p>
        </p:txBody>
      </p:sp>
      <p:sp>
        <p:nvSpPr>
          <p:cNvPr id="6" name="Rectangle 2">
            <a:extLst>
              <a:ext uri="{FF2B5EF4-FFF2-40B4-BE49-F238E27FC236}">
                <a16:creationId xmlns:a16="http://schemas.microsoft.com/office/drawing/2014/main" id="{6DB3A628-3EDC-7C24-FE4C-AA76B71E848D}"/>
              </a:ext>
            </a:extLst>
          </p:cNvPr>
          <p:cNvSpPr>
            <a:spLocks noGrp="1" noChangeArrowheads="1"/>
          </p:cNvSpPr>
          <p:nvPr>
            <p:ph idx="1"/>
          </p:nvPr>
        </p:nvSpPr>
        <p:spPr bwMode="auto">
          <a:xfrm>
            <a:off x="1295401" y="2659662"/>
            <a:ext cx="4014354" cy="3330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Modern Bangla Drama</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Short Stories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Bangla Novels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Literary Heritage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Socio-political Themes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Historical Context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C162B770-9EE1-7AC4-E479-513CA33A010C}"/>
              </a:ext>
            </a:extLst>
          </p:cNvPr>
          <p:cNvSpPr txBox="1"/>
          <p:nvPr/>
        </p:nvSpPr>
        <p:spPr>
          <a:xfrm>
            <a:off x="6255327" y="2805546"/>
            <a:ext cx="4641271" cy="4616648"/>
          </a:xfrm>
          <a:prstGeom prst="rect">
            <a:avLst/>
          </a:prstGeom>
          <a:noFill/>
        </p:spPr>
        <p:txBody>
          <a:bodyPr wrap="square" rtlCol="0">
            <a:spAutoFit/>
          </a:bodyPr>
          <a:lstStyle/>
          <a:p>
            <a:pPr>
              <a:lnSpc>
                <a:spcPct val="150000"/>
              </a:lnSpc>
            </a:pPr>
            <a:r>
              <a:rPr lang="en-US" sz="2800" b="1" dirty="0"/>
              <a:t>Rabindranath Tagore</a:t>
            </a:r>
          </a:p>
          <a:p>
            <a:pPr>
              <a:lnSpc>
                <a:spcPct val="150000"/>
              </a:lnSpc>
            </a:pPr>
            <a:r>
              <a:rPr lang="en-US" sz="2800" b="1" dirty="0"/>
              <a:t>Kazi Nazrul Islam</a:t>
            </a:r>
          </a:p>
          <a:p>
            <a:pPr>
              <a:lnSpc>
                <a:spcPct val="150000"/>
              </a:lnSpc>
            </a:pPr>
            <a:r>
              <a:rPr lang="en-US" sz="2800" b="1" dirty="0" err="1"/>
              <a:t>Jibananda</a:t>
            </a:r>
            <a:r>
              <a:rPr lang="en-US" sz="2800" b="1" dirty="0"/>
              <a:t> das</a:t>
            </a:r>
          </a:p>
          <a:p>
            <a:pPr>
              <a:lnSpc>
                <a:spcPct val="150000"/>
              </a:lnSpc>
            </a:pPr>
            <a:r>
              <a:rPr lang="en-US" sz="2800" b="1" dirty="0"/>
              <a:t>Manik </a:t>
            </a:r>
            <a:r>
              <a:rPr lang="en-US" sz="2800" b="1" dirty="0" err="1"/>
              <a:t>Bandopadhyay</a:t>
            </a:r>
            <a:endParaRPr lang="en-US" sz="2800" b="1"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3" name="TextBox 22">
            <a:extLst>
              <a:ext uri="{FF2B5EF4-FFF2-40B4-BE49-F238E27FC236}">
                <a16:creationId xmlns:a16="http://schemas.microsoft.com/office/drawing/2014/main" id="{DCDD7E15-4C24-B740-3DE5-E6FA470B4CB2}"/>
              </a:ext>
            </a:extLst>
          </p:cNvPr>
          <p:cNvSpPr txBox="1"/>
          <p:nvPr/>
        </p:nvSpPr>
        <p:spPr>
          <a:xfrm>
            <a:off x="2608119" y="1828800"/>
            <a:ext cx="7990608" cy="461665"/>
          </a:xfrm>
          <a:prstGeom prst="rect">
            <a:avLst/>
          </a:prstGeom>
          <a:noFill/>
        </p:spPr>
        <p:txBody>
          <a:bodyPr wrap="square" rtlCol="0">
            <a:spAutoFit/>
          </a:bodyPr>
          <a:lstStyle/>
          <a:p>
            <a:r>
              <a:rPr lang="en-US" sz="2400" b="1" dirty="0">
                <a:solidFill>
                  <a:srgbClr val="FF0000"/>
                </a:solidFill>
              </a:rPr>
              <a:t>Branches of Bengali Literature and Their Influence</a:t>
            </a:r>
            <a:endParaRPr lang="en-US" sz="2400" dirty="0">
              <a:solidFill>
                <a:srgbClr val="FF0000"/>
              </a:solidFill>
            </a:endParaRPr>
          </a:p>
        </p:txBody>
      </p:sp>
    </p:spTree>
    <p:extLst>
      <p:ext uri="{BB962C8B-B14F-4D97-AF65-F5344CB8AC3E}">
        <p14:creationId xmlns:p14="http://schemas.microsoft.com/office/powerpoint/2010/main" val="2898734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716F1F-1ABA-DDD0-E5E9-AD700666FC2C}"/>
              </a:ext>
            </a:extLst>
          </p:cNvPr>
          <p:cNvSpPr>
            <a:spLocks noGrp="1"/>
          </p:cNvSpPr>
          <p:nvPr>
            <p:ph idx="1"/>
          </p:nvPr>
        </p:nvSpPr>
        <p:spPr>
          <a:xfrm>
            <a:off x="677334" y="2531475"/>
            <a:ext cx="8596668" cy="4085635"/>
          </a:xfrm>
        </p:spPr>
        <p:txBody>
          <a:bodyPr/>
          <a:lstStyle/>
          <a:p>
            <a:endParaRPr lang="en-US" dirty="0"/>
          </a:p>
          <a:p>
            <a:pPr marL="0" indent="0">
              <a:buNone/>
            </a:pPr>
            <a:endParaRPr lang="en-US" dirty="0"/>
          </a:p>
        </p:txBody>
      </p:sp>
      <p:sp>
        <p:nvSpPr>
          <p:cNvPr id="5" name="Title 4">
            <a:extLst>
              <a:ext uri="{FF2B5EF4-FFF2-40B4-BE49-F238E27FC236}">
                <a16:creationId xmlns:a16="http://schemas.microsoft.com/office/drawing/2014/main" id="{4DC2A1C3-B504-AF1A-E106-DD5C7DBBAF27}"/>
              </a:ext>
            </a:extLst>
          </p:cNvPr>
          <p:cNvSpPr>
            <a:spLocks noGrp="1"/>
          </p:cNvSpPr>
          <p:nvPr>
            <p:ph type="title"/>
          </p:nvPr>
        </p:nvSpPr>
        <p:spPr>
          <a:xfrm>
            <a:off x="1281549" y="240890"/>
            <a:ext cx="9601196" cy="1303867"/>
          </a:xfrm>
        </p:spPr>
        <p:txBody>
          <a:bodyPr>
            <a:normAutofit/>
          </a:bodyPr>
          <a:lstStyle/>
          <a:p>
            <a:r>
              <a:rPr lang="en-US" sz="2800" b="1" dirty="0"/>
              <a:t>Branches of Bengali Literature and Their Influence</a:t>
            </a:r>
          </a:p>
        </p:txBody>
      </p:sp>
      <p:graphicFrame>
        <p:nvGraphicFramePr>
          <p:cNvPr id="7" name="Chart 6">
            <a:extLst>
              <a:ext uri="{FF2B5EF4-FFF2-40B4-BE49-F238E27FC236}">
                <a16:creationId xmlns:a16="http://schemas.microsoft.com/office/drawing/2014/main" id="{AD0AE10F-886C-7297-FDDD-0D88952ADDC1}"/>
              </a:ext>
            </a:extLst>
          </p:cNvPr>
          <p:cNvGraphicFramePr>
            <a:graphicFrameLocks/>
          </p:cNvGraphicFramePr>
          <p:nvPr>
            <p:extLst>
              <p:ext uri="{D42A27DB-BD31-4B8C-83A1-F6EECF244321}">
                <p14:modId xmlns:p14="http://schemas.microsoft.com/office/powerpoint/2010/main" val="4216066421"/>
              </p:ext>
            </p:extLst>
          </p:nvPr>
        </p:nvGraphicFramePr>
        <p:xfrm>
          <a:off x="1281549" y="1340427"/>
          <a:ext cx="9469311" cy="48213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25415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727E-E7A3-D6F1-DE03-3D95C9175CD3}"/>
              </a:ext>
            </a:extLst>
          </p:cNvPr>
          <p:cNvSpPr>
            <a:spLocks noGrp="1"/>
          </p:cNvSpPr>
          <p:nvPr>
            <p:ph type="title"/>
          </p:nvPr>
        </p:nvSpPr>
        <p:spPr/>
        <p:txBody>
          <a:bodyPr>
            <a:normAutofit/>
          </a:bodyPr>
          <a:lstStyle/>
          <a:p>
            <a:r>
              <a:rPr lang="en-US" sz="3600" b="1" dirty="0"/>
              <a:t>Bengali Literature Encompasses </a:t>
            </a:r>
            <a:br>
              <a:rPr lang="en-US" sz="3600" b="1" dirty="0"/>
            </a:br>
            <a:r>
              <a:rPr lang="en-US" sz="3600" b="1" dirty="0"/>
              <a:t>Various Branches  Describe</a:t>
            </a:r>
          </a:p>
        </p:txBody>
      </p:sp>
      <p:sp>
        <p:nvSpPr>
          <p:cNvPr id="3" name="Content Placeholder 2">
            <a:extLst>
              <a:ext uri="{FF2B5EF4-FFF2-40B4-BE49-F238E27FC236}">
                <a16:creationId xmlns:a16="http://schemas.microsoft.com/office/drawing/2014/main" id="{99E5DBBC-960C-6A44-7785-AEC59D2D09B0}"/>
              </a:ext>
            </a:extLst>
          </p:cNvPr>
          <p:cNvSpPr>
            <a:spLocks noGrp="1"/>
          </p:cNvSpPr>
          <p:nvPr>
            <p:ph idx="1"/>
          </p:nvPr>
        </p:nvSpPr>
        <p:spPr/>
        <p:txBody>
          <a:bodyPr>
            <a:normAutofit fontScale="92500"/>
          </a:bodyPr>
          <a:lstStyle/>
          <a:p>
            <a:pPr marL="0" indent="0">
              <a:buNone/>
            </a:pPr>
            <a:r>
              <a:rPr lang="en-US" dirty="0"/>
              <a:t>Bengali literature is a rich tapestry that includes poetry, prose, drama, and essays, reflecting the region's diverse cultural heritage. Poets like Rabindranath Tagore and Kazi Nazrul Islam have profoundly influenced lyrical expression. Prose encompasses novels and short stories, with authors like Sarat Chandra Chattopadhyay and Bankim Chandra Chattopadhyay exploring social issues and human emotions. The drama scene features playwrights like Badal Sircar, addressing contemporary themes. Additionally, literary criticism and essays offer insights into philosophical and political thought. This multifaceted literary landscape continues to evolve, celebrating both tradition and modernity in its narratives and forms.</a:t>
            </a:r>
          </a:p>
        </p:txBody>
      </p:sp>
    </p:spTree>
    <p:extLst>
      <p:ext uri="{BB962C8B-B14F-4D97-AF65-F5344CB8AC3E}">
        <p14:creationId xmlns:p14="http://schemas.microsoft.com/office/powerpoint/2010/main" val="1292791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727E-E7A3-D6F1-DE03-3D95C9175CD3}"/>
              </a:ext>
            </a:extLst>
          </p:cNvPr>
          <p:cNvSpPr>
            <a:spLocks noGrp="1"/>
          </p:cNvSpPr>
          <p:nvPr>
            <p:ph type="title"/>
          </p:nvPr>
        </p:nvSpPr>
        <p:spPr/>
        <p:txBody>
          <a:bodyPr>
            <a:normAutofit/>
          </a:bodyPr>
          <a:lstStyle/>
          <a:p>
            <a:r>
              <a:rPr kumimoji="0" lang="en-US" altLang="en-US" sz="3600" b="1" i="0" u="none" strike="noStrike" cap="none" normalizeH="0" baseline="0" dirty="0">
                <a:ln>
                  <a:noFill/>
                </a:ln>
                <a:solidFill>
                  <a:schemeClr val="tx1"/>
                </a:solidFill>
                <a:effectLst/>
                <a:latin typeface="Arial" panose="020B0604020202020204" pitchFamily="34" charset="0"/>
              </a:rPr>
              <a:t>Modern Bangla Drama</a:t>
            </a:r>
            <a:br>
              <a:rPr kumimoji="0" lang="en-US" altLang="en-US" sz="3600" b="0" i="0" u="none" strike="noStrike" cap="none" normalizeH="0" baseline="0" dirty="0">
                <a:ln>
                  <a:noFill/>
                </a:ln>
                <a:solidFill>
                  <a:schemeClr val="tx1"/>
                </a:solidFill>
                <a:effectLst/>
                <a:latin typeface="Arial" panose="020B0604020202020204" pitchFamily="34" charset="0"/>
              </a:rPr>
            </a:br>
            <a:endParaRPr lang="en-US" sz="3600" b="1" dirty="0"/>
          </a:p>
        </p:txBody>
      </p:sp>
      <p:sp>
        <p:nvSpPr>
          <p:cNvPr id="3" name="Content Placeholder 2">
            <a:extLst>
              <a:ext uri="{FF2B5EF4-FFF2-40B4-BE49-F238E27FC236}">
                <a16:creationId xmlns:a16="http://schemas.microsoft.com/office/drawing/2014/main" id="{99E5DBBC-960C-6A44-7785-AEC59D2D09B0}"/>
              </a:ext>
            </a:extLst>
          </p:cNvPr>
          <p:cNvSpPr>
            <a:spLocks noGrp="1"/>
          </p:cNvSpPr>
          <p:nvPr>
            <p:ph idx="1"/>
          </p:nvPr>
        </p:nvSpPr>
        <p:spPr/>
        <p:txBody>
          <a:bodyPr>
            <a:normAutofit/>
          </a:bodyPr>
          <a:lstStyle/>
          <a:p>
            <a:pPr marL="0" indent="0">
              <a:buNone/>
            </a:pPr>
            <a:r>
              <a:rPr lang="en-US" dirty="0"/>
              <a:t>Modern Bangla drama emerged in the late 19th and early 20th centuries, evolving from traditional forms to address contemporary social issues. Playwrights like Badal Sircar and Utpal Dutta brought innovative techniques and themes, focusing on realism, existentialism, and the struggles of ordinary people. Sircar’s plays often explored political dissent and societal challenges, while Dutta infused humor and satire</a:t>
            </a:r>
          </a:p>
        </p:txBody>
      </p:sp>
    </p:spTree>
    <p:extLst>
      <p:ext uri="{BB962C8B-B14F-4D97-AF65-F5344CB8AC3E}">
        <p14:creationId xmlns:p14="http://schemas.microsoft.com/office/powerpoint/2010/main" val="4041812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727E-E7A3-D6F1-DE03-3D95C9175CD3}"/>
              </a:ext>
            </a:extLst>
          </p:cNvPr>
          <p:cNvSpPr>
            <a:spLocks noGrp="1"/>
          </p:cNvSpPr>
          <p:nvPr>
            <p:ph type="title"/>
          </p:nvPr>
        </p:nvSpPr>
        <p:spPr>
          <a:xfrm>
            <a:off x="1239982" y="2088573"/>
            <a:ext cx="9656616" cy="654625"/>
          </a:xfrm>
        </p:spPr>
        <p:txBody>
          <a:bodyPr>
            <a:normAutofit fontScale="90000"/>
          </a:bodyPr>
          <a:lstStyle/>
          <a:p>
            <a:r>
              <a:rPr kumimoji="0" lang="en-US" altLang="en-US" sz="3600" b="1" i="0" u="none" strike="noStrike" cap="none" normalizeH="0" baseline="0" dirty="0">
                <a:ln>
                  <a:noFill/>
                </a:ln>
                <a:solidFill>
                  <a:schemeClr val="tx1"/>
                </a:solidFill>
                <a:effectLst/>
                <a:latin typeface="Arial" panose="020B0604020202020204" pitchFamily="34" charset="0"/>
              </a:rPr>
              <a:t>Short Stories</a:t>
            </a:r>
            <a:br>
              <a:rPr kumimoji="0" lang="en-US" altLang="en-US" sz="3600" b="0" i="0" u="none" strike="noStrike" cap="none" normalizeH="0" baseline="0" dirty="0">
                <a:ln>
                  <a:noFill/>
                </a:ln>
                <a:solidFill>
                  <a:schemeClr val="tx1"/>
                </a:solidFill>
                <a:effectLst/>
                <a:latin typeface="Arial" panose="020B0604020202020204" pitchFamily="34" charset="0"/>
              </a:rPr>
            </a:br>
            <a:br>
              <a:rPr kumimoji="0" lang="en-US" altLang="en-US" sz="3600" b="0" i="0" u="none" strike="noStrike" cap="none" normalizeH="0" baseline="0" dirty="0">
                <a:ln>
                  <a:noFill/>
                </a:ln>
                <a:solidFill>
                  <a:schemeClr val="tx1"/>
                </a:solidFill>
                <a:effectLst/>
                <a:latin typeface="Arial" panose="020B0604020202020204" pitchFamily="34" charset="0"/>
              </a:rPr>
            </a:br>
            <a:endParaRPr lang="en-US" sz="3600" b="1" dirty="0"/>
          </a:p>
        </p:txBody>
      </p:sp>
      <p:sp>
        <p:nvSpPr>
          <p:cNvPr id="3" name="Content Placeholder 2">
            <a:extLst>
              <a:ext uri="{FF2B5EF4-FFF2-40B4-BE49-F238E27FC236}">
                <a16:creationId xmlns:a16="http://schemas.microsoft.com/office/drawing/2014/main" id="{99E5DBBC-960C-6A44-7785-AEC59D2D09B0}"/>
              </a:ext>
            </a:extLst>
          </p:cNvPr>
          <p:cNvSpPr>
            <a:spLocks noGrp="1"/>
          </p:cNvSpPr>
          <p:nvPr>
            <p:ph idx="1"/>
          </p:nvPr>
        </p:nvSpPr>
        <p:spPr>
          <a:xfrm>
            <a:off x="1239981" y="2587336"/>
            <a:ext cx="9656616" cy="3288532"/>
          </a:xfrm>
        </p:spPr>
        <p:txBody>
          <a:bodyPr>
            <a:normAutofit lnSpcReduction="10000"/>
          </a:bodyPr>
          <a:lstStyle/>
          <a:p>
            <a:pPr marL="0" indent="0">
              <a:buNone/>
            </a:pPr>
            <a:r>
              <a:rPr lang="en-US" dirty="0"/>
              <a:t>Modern Bangla short stories, flourishing since the late 19th century, showcase a rich blend of themes and styles. Pioneers like Rabindranath Tagore and Sarat Chandra Chattopadhyay explored human emotions, social issues, and the complexities of everyday life. Contemporary writers, such as Jhumpa Lahiri and Shama Naz, continue this tradition, often delving into identity, migration, and the immigrant experience. Characterized by vivid imagery and psychological depth, these stories often reflect cultural nuances and moral dilemmas. The short story format allows for experimentation with narrative structure, making it a dynamic and influential genre in Bengali literature.</a:t>
            </a:r>
          </a:p>
        </p:txBody>
      </p:sp>
      <p:sp>
        <p:nvSpPr>
          <p:cNvPr id="4" name="TextBox 3">
            <a:extLst>
              <a:ext uri="{FF2B5EF4-FFF2-40B4-BE49-F238E27FC236}">
                <a16:creationId xmlns:a16="http://schemas.microsoft.com/office/drawing/2014/main" id="{465E5958-3F2A-A0FA-6343-B278E67A26C9}"/>
              </a:ext>
            </a:extLst>
          </p:cNvPr>
          <p:cNvSpPr txBox="1"/>
          <p:nvPr/>
        </p:nvSpPr>
        <p:spPr>
          <a:xfrm>
            <a:off x="3532909" y="841662"/>
            <a:ext cx="6296890" cy="523220"/>
          </a:xfrm>
          <a:prstGeom prst="rect">
            <a:avLst/>
          </a:prstGeom>
          <a:noFill/>
        </p:spPr>
        <p:txBody>
          <a:bodyPr wrap="square" rtlCol="0">
            <a:spAutoFit/>
          </a:bodyPr>
          <a:lstStyle/>
          <a:p>
            <a:r>
              <a:rPr lang="en-US" sz="2800" b="1" dirty="0">
                <a:solidFill>
                  <a:srgbClr val="FF0000"/>
                </a:solidFill>
              </a:rPr>
              <a:t>Branches of Bengali Literature</a:t>
            </a:r>
            <a:endParaRPr lang="en-US" sz="2800" dirty="0"/>
          </a:p>
        </p:txBody>
      </p:sp>
    </p:spTree>
    <p:extLst>
      <p:ext uri="{BB962C8B-B14F-4D97-AF65-F5344CB8AC3E}">
        <p14:creationId xmlns:p14="http://schemas.microsoft.com/office/powerpoint/2010/main" val="4214745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727E-E7A3-D6F1-DE03-3D95C9175CD3}"/>
              </a:ext>
            </a:extLst>
          </p:cNvPr>
          <p:cNvSpPr>
            <a:spLocks noGrp="1"/>
          </p:cNvSpPr>
          <p:nvPr>
            <p:ph type="title"/>
          </p:nvPr>
        </p:nvSpPr>
        <p:spPr>
          <a:xfrm>
            <a:off x="1046019" y="982132"/>
            <a:ext cx="9601197" cy="1251913"/>
          </a:xfrm>
        </p:spPr>
        <p:txBody>
          <a:bodyPr>
            <a:normAutofit fontScale="90000"/>
          </a:bodyPr>
          <a:lstStyle/>
          <a:p>
            <a:br>
              <a:rPr kumimoji="0" lang="en-US" altLang="en-US" sz="3600" b="0" i="0" u="none" strike="noStrike" cap="none" normalizeH="0" baseline="0" dirty="0">
                <a:ln>
                  <a:noFill/>
                </a:ln>
                <a:solidFill>
                  <a:schemeClr val="tx1"/>
                </a:solidFill>
                <a:effectLst/>
                <a:latin typeface="Arial" panose="020B0604020202020204" pitchFamily="34" charset="0"/>
              </a:rPr>
            </a:br>
            <a:r>
              <a:rPr kumimoji="0" lang="en-US" altLang="en-US" sz="3600" b="1" i="0" u="none" strike="noStrike" cap="none" normalizeH="0" baseline="0" dirty="0">
                <a:ln>
                  <a:noFill/>
                </a:ln>
                <a:solidFill>
                  <a:schemeClr val="tx1"/>
                </a:solidFill>
                <a:effectLst/>
                <a:latin typeface="Arial" panose="020B0604020202020204" pitchFamily="34" charset="0"/>
              </a:rPr>
              <a:t>Bangla Novels</a:t>
            </a:r>
            <a:br>
              <a:rPr kumimoji="0" lang="en-US" altLang="en-US" sz="3600" b="0" i="0" u="none" strike="noStrike" cap="none" normalizeH="0" baseline="0" dirty="0">
                <a:ln>
                  <a:noFill/>
                </a:ln>
                <a:solidFill>
                  <a:schemeClr val="tx1"/>
                </a:solidFill>
                <a:effectLst/>
                <a:latin typeface="Arial" panose="020B0604020202020204" pitchFamily="34" charset="0"/>
              </a:rPr>
            </a:br>
            <a:br>
              <a:rPr kumimoji="0" lang="en-US" altLang="en-US" sz="3600" b="0" i="0" u="none" strike="noStrike" cap="none" normalizeH="0" baseline="0" dirty="0">
                <a:ln>
                  <a:noFill/>
                </a:ln>
                <a:solidFill>
                  <a:schemeClr val="tx1"/>
                </a:solidFill>
                <a:effectLst/>
                <a:latin typeface="Arial" panose="020B0604020202020204" pitchFamily="34" charset="0"/>
              </a:rPr>
            </a:br>
            <a:endParaRPr lang="en-US" sz="3600" b="1" dirty="0"/>
          </a:p>
        </p:txBody>
      </p:sp>
      <p:sp>
        <p:nvSpPr>
          <p:cNvPr id="5" name="Content Placeholder 4">
            <a:extLst>
              <a:ext uri="{FF2B5EF4-FFF2-40B4-BE49-F238E27FC236}">
                <a16:creationId xmlns:a16="http://schemas.microsoft.com/office/drawing/2014/main" id="{BA132E9C-ADA2-8728-9611-D7FC238AEDE8}"/>
              </a:ext>
            </a:extLst>
          </p:cNvPr>
          <p:cNvSpPr>
            <a:spLocks noGrp="1"/>
          </p:cNvSpPr>
          <p:nvPr>
            <p:ph idx="1"/>
          </p:nvPr>
        </p:nvSpPr>
        <p:spPr/>
        <p:txBody>
          <a:bodyPr>
            <a:normAutofit fontScale="92500"/>
          </a:bodyPr>
          <a:lstStyle/>
          <a:p>
            <a:r>
              <a:rPr lang="en-US" dirty="0"/>
              <a:t>Bangla novels have a rich history, evolving significantly since the 19th century. Early works, like Bankim Chandra Chattopadhyay's "</a:t>
            </a:r>
            <a:r>
              <a:rPr lang="en-US" dirty="0" err="1"/>
              <a:t>Rajsingha</a:t>
            </a:r>
            <a:r>
              <a:rPr lang="en-US" dirty="0"/>
              <a:t>," often blended history and nationalism. The genre flourished with writers such as Rabindranath Tagore, whose novels explored human relationships and philosophical themes.</a:t>
            </a:r>
          </a:p>
          <a:p>
            <a:r>
              <a:rPr lang="en-US" dirty="0"/>
              <a:t>The 20th century introduced diverse voices, including Sarat Chandra Chattopadhyay, whose focus on rural life and social issues resonated widely. Modern authors like </a:t>
            </a:r>
            <a:r>
              <a:rPr lang="en-US" dirty="0" err="1"/>
              <a:t>Bibhutibhushan</a:t>
            </a:r>
            <a:r>
              <a:rPr lang="en-US" dirty="0"/>
              <a:t> Bandyopadhyay and Manik </a:t>
            </a:r>
            <a:r>
              <a:rPr lang="en-US" dirty="0" err="1"/>
              <a:t>Bandopadhyay</a:t>
            </a:r>
            <a:r>
              <a:rPr lang="en-US" dirty="0"/>
              <a:t> captured the struggles of the human condition, often reflecting on poverty and existential dilemmas.</a:t>
            </a:r>
          </a:p>
          <a:p>
            <a:endParaRPr lang="en-US" dirty="0"/>
          </a:p>
        </p:txBody>
      </p:sp>
    </p:spTree>
    <p:extLst>
      <p:ext uri="{BB962C8B-B14F-4D97-AF65-F5344CB8AC3E}">
        <p14:creationId xmlns:p14="http://schemas.microsoft.com/office/powerpoint/2010/main" val="2097445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727E-E7A3-D6F1-DE03-3D95C9175CD3}"/>
              </a:ext>
            </a:extLst>
          </p:cNvPr>
          <p:cNvSpPr>
            <a:spLocks noGrp="1"/>
          </p:cNvSpPr>
          <p:nvPr>
            <p:ph type="title"/>
          </p:nvPr>
        </p:nvSpPr>
        <p:spPr>
          <a:xfrm>
            <a:off x="1046019" y="982132"/>
            <a:ext cx="9601197" cy="1251913"/>
          </a:xfrm>
        </p:spPr>
        <p:txBody>
          <a:bodyPr>
            <a:normAutofit fontScale="90000"/>
          </a:bodyPr>
          <a:lstStyle/>
          <a:p>
            <a:br>
              <a:rPr kumimoji="0" lang="en-US" altLang="en-US" sz="3600" b="0" i="0" u="none" strike="noStrike" cap="none" normalizeH="0" baseline="0" dirty="0">
                <a:ln>
                  <a:noFill/>
                </a:ln>
                <a:solidFill>
                  <a:schemeClr val="tx1"/>
                </a:solidFill>
                <a:effectLst/>
                <a:latin typeface="Arial" panose="020B0604020202020204" pitchFamily="34" charset="0"/>
              </a:rPr>
            </a:br>
            <a:r>
              <a:rPr kumimoji="0" lang="en-US" altLang="en-US" sz="3600" b="1" i="0" u="none" strike="noStrike" cap="none" normalizeH="0" baseline="0" dirty="0">
                <a:ln>
                  <a:noFill/>
                </a:ln>
                <a:solidFill>
                  <a:schemeClr val="tx1"/>
                </a:solidFill>
                <a:effectLst/>
                <a:latin typeface="Arial" panose="020B0604020202020204" pitchFamily="34" charset="0"/>
              </a:rPr>
              <a:t>Literary Heritage</a:t>
            </a:r>
            <a:br>
              <a:rPr kumimoji="0" lang="en-US" altLang="en-US" sz="3600" b="0" i="0" u="none" strike="noStrike" cap="none" normalizeH="0" baseline="0" dirty="0">
                <a:ln>
                  <a:noFill/>
                </a:ln>
                <a:solidFill>
                  <a:schemeClr val="tx1"/>
                </a:solidFill>
                <a:effectLst/>
                <a:latin typeface="Arial" panose="020B0604020202020204" pitchFamily="34" charset="0"/>
              </a:rPr>
            </a:br>
            <a:br>
              <a:rPr kumimoji="0" lang="en-US" altLang="en-US" sz="3600" b="0" i="0" u="none" strike="noStrike" cap="none" normalizeH="0" baseline="0" dirty="0">
                <a:ln>
                  <a:noFill/>
                </a:ln>
                <a:solidFill>
                  <a:schemeClr val="tx1"/>
                </a:solidFill>
                <a:effectLst/>
                <a:latin typeface="Arial" panose="020B0604020202020204" pitchFamily="34" charset="0"/>
              </a:rPr>
            </a:br>
            <a:endParaRPr lang="en-US" sz="3600" b="1" dirty="0"/>
          </a:p>
        </p:txBody>
      </p:sp>
      <p:sp>
        <p:nvSpPr>
          <p:cNvPr id="4" name="Content Placeholder 3">
            <a:extLst>
              <a:ext uri="{FF2B5EF4-FFF2-40B4-BE49-F238E27FC236}">
                <a16:creationId xmlns:a16="http://schemas.microsoft.com/office/drawing/2014/main" id="{46C27F81-05A4-DB61-E9C0-D3D6B02B67C3}"/>
              </a:ext>
            </a:extLst>
          </p:cNvPr>
          <p:cNvSpPr>
            <a:spLocks noGrp="1"/>
          </p:cNvSpPr>
          <p:nvPr>
            <p:ph idx="1"/>
          </p:nvPr>
        </p:nvSpPr>
        <p:spPr/>
        <p:txBody>
          <a:bodyPr>
            <a:normAutofit/>
          </a:bodyPr>
          <a:lstStyle/>
          <a:p>
            <a:r>
              <a:rPr lang="en-US" dirty="0"/>
              <a:t>Bengali literary heritage is a rich and diverse tradition spanning centuries, reflecting cultural, social, and political evolution. It began with ancient texts and folk tales, progressing to medieval Vaishnav literature by poets like Chaitanya Mahaprabhu. The 19th and early 20th centuries marked a renaissance, featuring giants like Rabindranath Tagore and Bankim Chandra Chattopadhyay, who infused themes of nationalism and humanism. Modern Bengali literature continues to thrive, exploring contemporary issues while celebrating local culture.</a:t>
            </a:r>
          </a:p>
        </p:txBody>
      </p:sp>
    </p:spTree>
    <p:extLst>
      <p:ext uri="{BB962C8B-B14F-4D97-AF65-F5344CB8AC3E}">
        <p14:creationId xmlns:p14="http://schemas.microsoft.com/office/powerpoint/2010/main" val="3002611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727E-E7A3-D6F1-DE03-3D95C9175CD3}"/>
              </a:ext>
            </a:extLst>
          </p:cNvPr>
          <p:cNvSpPr>
            <a:spLocks noGrp="1"/>
          </p:cNvSpPr>
          <p:nvPr>
            <p:ph type="title"/>
          </p:nvPr>
        </p:nvSpPr>
        <p:spPr>
          <a:xfrm>
            <a:off x="962894" y="784705"/>
            <a:ext cx="9753598" cy="2010450"/>
          </a:xfrm>
        </p:spPr>
        <p:txBody>
          <a:bodyPr>
            <a:normAutofit fontScale="90000"/>
          </a:bodyPr>
          <a:lstStyle/>
          <a:p>
            <a:br>
              <a:rPr kumimoji="0" lang="en-US" altLang="en-US" sz="3600" b="0" i="0" u="none" strike="noStrike" cap="none" normalizeH="0" baseline="0" dirty="0">
                <a:ln>
                  <a:noFill/>
                </a:ln>
                <a:solidFill>
                  <a:schemeClr val="tx1"/>
                </a:solidFill>
                <a:effectLst/>
                <a:latin typeface="Arial" panose="020B0604020202020204" pitchFamily="34" charset="0"/>
              </a:rPr>
            </a:br>
            <a:r>
              <a:rPr kumimoji="0" lang="en-US" altLang="en-US" sz="3600" b="1" i="0" u="none" strike="noStrike" cap="none" normalizeH="0" baseline="0" dirty="0">
                <a:ln>
                  <a:noFill/>
                </a:ln>
                <a:solidFill>
                  <a:schemeClr val="tx1"/>
                </a:solidFill>
                <a:effectLst/>
                <a:latin typeface="Arial" panose="020B0604020202020204" pitchFamily="34" charset="0"/>
              </a:rPr>
              <a:t>Socio-political Themes</a:t>
            </a:r>
            <a:br>
              <a:rPr kumimoji="0" lang="en-US" altLang="en-US" sz="3600" b="0" i="0" u="none" strike="noStrike" cap="none" normalizeH="0" baseline="0" dirty="0">
                <a:ln>
                  <a:noFill/>
                </a:ln>
                <a:solidFill>
                  <a:schemeClr val="tx1"/>
                </a:solidFill>
                <a:effectLst/>
                <a:latin typeface="Arial" panose="020B0604020202020204" pitchFamily="34" charset="0"/>
              </a:rPr>
            </a:br>
            <a:br>
              <a:rPr kumimoji="0" lang="en-US" altLang="en-US" sz="3600" b="0" i="0" u="none" strike="noStrike" cap="none" normalizeH="0" baseline="0" dirty="0">
                <a:ln>
                  <a:noFill/>
                </a:ln>
                <a:solidFill>
                  <a:schemeClr val="tx1"/>
                </a:solidFill>
                <a:effectLst/>
                <a:latin typeface="Arial" panose="020B0604020202020204" pitchFamily="34" charset="0"/>
              </a:rPr>
            </a:br>
            <a:br>
              <a:rPr kumimoji="0" lang="en-US" altLang="en-US" sz="3600" b="0" i="0" u="none" strike="noStrike" cap="none" normalizeH="0" baseline="0" dirty="0">
                <a:ln>
                  <a:noFill/>
                </a:ln>
                <a:solidFill>
                  <a:schemeClr val="tx1"/>
                </a:solidFill>
                <a:effectLst/>
                <a:latin typeface="Arial" panose="020B0604020202020204" pitchFamily="34" charset="0"/>
              </a:rPr>
            </a:br>
            <a:endParaRPr lang="en-US" sz="3600" b="1" dirty="0"/>
          </a:p>
        </p:txBody>
      </p:sp>
      <p:sp>
        <p:nvSpPr>
          <p:cNvPr id="4" name="Content Placeholder 3">
            <a:extLst>
              <a:ext uri="{FF2B5EF4-FFF2-40B4-BE49-F238E27FC236}">
                <a16:creationId xmlns:a16="http://schemas.microsoft.com/office/drawing/2014/main" id="{46C27F81-05A4-DB61-E9C0-D3D6B02B67C3}"/>
              </a:ext>
            </a:extLst>
          </p:cNvPr>
          <p:cNvSpPr>
            <a:spLocks noGrp="1"/>
          </p:cNvSpPr>
          <p:nvPr>
            <p:ph idx="1"/>
          </p:nvPr>
        </p:nvSpPr>
        <p:spPr>
          <a:xfrm>
            <a:off x="1475508" y="2400299"/>
            <a:ext cx="9524997" cy="3974332"/>
          </a:xfrm>
        </p:spPr>
        <p:txBody>
          <a:bodyPr>
            <a:normAutofit/>
          </a:bodyPr>
          <a:lstStyle/>
          <a:p>
            <a:pPr marL="0" indent="0">
              <a:buNone/>
            </a:pPr>
            <a:r>
              <a:rPr lang="en-US" sz="2000" dirty="0"/>
              <a:t>Bengali literature often delves into socio-political themes, reflecting the region's historical struggles and cultural dynamics. Writers address issues like colonialism, class disparity, and social injustice, particularly during the British Raj, with authors like Bankim Chandra Chattopadhyay and Sarat Chandra Chattopadhyay portraying the plight of the common people. The Partition of Bengal and the subsequent refugee crises are also prominent themes, explored by contemporary writers like Jhumpa Lahiri. Additionally, modern narratives tackle issues such as gender inequality, communal tensions, and identity crises, making Bengali literature a powerful medium for social critique and advocacy, resonating with readers across generations.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961790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281</TotalTime>
  <Words>1316</Words>
  <Application>Microsoft Office PowerPoint</Application>
  <PresentationFormat>Widescreen</PresentationFormat>
  <Paragraphs>82</Paragraphs>
  <Slides>16</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Arial</vt:lpstr>
      <vt:lpstr>Garamond</vt:lpstr>
      <vt:lpstr>Times New Roman</vt:lpstr>
      <vt:lpstr>Organic</vt:lpstr>
      <vt:lpstr>Welcome to My  Project Presentation</vt:lpstr>
      <vt:lpstr>Introduction</vt:lpstr>
      <vt:lpstr>Branches of Bengali Literature and Their Influence</vt:lpstr>
      <vt:lpstr>Bengali Literature Encompasses  Various Branches  Describe</vt:lpstr>
      <vt:lpstr>Modern Bangla Drama </vt:lpstr>
      <vt:lpstr>Short Stories  </vt:lpstr>
      <vt:lpstr> Bangla Novels  </vt:lpstr>
      <vt:lpstr> Literary Heritage  </vt:lpstr>
      <vt:lpstr> Socio-political Themes   </vt:lpstr>
      <vt:lpstr>Historical Context   </vt:lpstr>
      <vt:lpstr> THE INFLUENCE OF THE MINDERS </vt:lpstr>
      <vt:lpstr> THE INFLUENCE OF THE MINDERS </vt:lpstr>
      <vt:lpstr> THE INFLUENCE OF THE MINDERS </vt:lpstr>
      <vt:lpstr> THE INFLUENCE OF THE MINDERS </vt:lpstr>
      <vt:lpstr>Special contributions of said authors and themes of their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Mariam</dc:creator>
  <cp:lastModifiedBy>Pretom Goshal</cp:lastModifiedBy>
  <cp:revision>2</cp:revision>
  <dcterms:created xsi:type="dcterms:W3CDTF">2024-10-07T18:48:40Z</dcterms:created>
  <dcterms:modified xsi:type="dcterms:W3CDTF">2024-10-08T12:05:43Z</dcterms:modified>
</cp:coreProperties>
</file>