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8" r:id="rId2"/>
    <p:sldId id="289" r:id="rId3"/>
    <p:sldId id="290" r:id="rId4"/>
    <p:sldId id="291" r:id="rId5"/>
    <p:sldId id="292" r:id="rId6"/>
    <p:sldId id="293" r:id="rId7"/>
    <p:sldId id="294" r:id="rId8"/>
    <p:sldId id="295" r:id="rId9"/>
    <p:sldId id="296" r:id="rId10"/>
    <p:sldId id="256" r:id="rId11"/>
    <p:sldId id="257" r:id="rId12"/>
    <p:sldId id="260" r:id="rId13"/>
    <p:sldId id="258" r:id="rId14"/>
    <p:sldId id="259" r:id="rId15"/>
    <p:sldId id="304" r:id="rId16"/>
    <p:sldId id="297" r:id="rId17"/>
    <p:sldId id="261" r:id="rId18"/>
    <p:sldId id="262"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0" autoAdjust="0"/>
    <p:restoredTop sz="94660"/>
  </p:normalViewPr>
  <p:slideViewPr>
    <p:cSldViewPr>
      <p:cViewPr varScale="1">
        <p:scale>
          <a:sx n="70" d="100"/>
          <a:sy n="70" d="100"/>
        </p:scale>
        <p:origin x="130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14950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950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4951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14951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2EFBCB7-6B22-49C5-98FC-873E159166DA}" type="slidenum">
              <a:rPr lang="en-US" altLang="en-US"/>
              <a:pPr>
                <a:defRPr/>
              </a:pPr>
              <a:t>‹#›</a:t>
            </a:fld>
            <a:endParaRPr lang="en-US" altLang="en-US"/>
          </a:p>
        </p:txBody>
      </p:sp>
    </p:spTree>
    <p:extLst>
      <p:ext uri="{BB962C8B-B14F-4D97-AF65-F5344CB8AC3E}">
        <p14:creationId xmlns:p14="http://schemas.microsoft.com/office/powerpoint/2010/main" val="3308596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50AA2E3-DA27-4F67-AC06-9A8665FDA33D}" type="slidenum">
              <a:rPr lang="en-US" altLang="en-US"/>
              <a:pPr eaLnBrk="1" hangingPunct="1"/>
              <a:t>1</a:t>
            </a:fld>
            <a:endParaRPr lang="en-US" altLang="en-US"/>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p>
        </p:txBody>
      </p:sp>
    </p:spTree>
    <p:extLst>
      <p:ext uri="{BB962C8B-B14F-4D97-AF65-F5344CB8AC3E}">
        <p14:creationId xmlns:p14="http://schemas.microsoft.com/office/powerpoint/2010/main" val="3122564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5120CE-3E9C-49C4-B28C-C393FAF0AD64}" type="slidenum">
              <a:rPr lang="en-US" altLang="en-US"/>
              <a:pPr eaLnBrk="1" hangingPunct="1"/>
              <a:t>18</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6708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DE685E-469D-4306-8715-8EA3A107D163}" type="slidenum">
              <a:rPr lang="en-US" altLang="en-US"/>
              <a:pPr eaLnBrk="1" hangingPunct="1"/>
              <a:t>10</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0854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A0D62B-5E62-4EFC-93B9-A5AEDD0DC69A}" type="slidenum">
              <a:rPr lang="en-US" altLang="en-US"/>
              <a:pPr eaLnBrk="1" hangingPunct="1"/>
              <a:t>11</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11929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F360CC-6D6B-4BF8-8B55-1F79187E1DF7}" type="slidenum">
              <a:rPr lang="en-US" altLang="en-US"/>
              <a:pPr eaLnBrk="1" hangingPunct="1"/>
              <a:t>12</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40401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9FB3D8A-B88E-4224-B9F9-CF50E5CFD695}" type="slidenum">
              <a:rPr lang="en-US" altLang="en-US"/>
              <a:pPr eaLnBrk="1" hangingPunct="1"/>
              <a:t>13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89651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E7546C-1005-4F77-AC1D-916CFA4F2557}" type="slidenum">
              <a:rPr lang="en-US" altLang="en-US"/>
              <a:pPr eaLnBrk="1" hangingPunct="1"/>
              <a:t>14</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45875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F360CC-6D6B-4BF8-8B55-1F79187E1DF7}" type="slidenum">
              <a:rPr lang="en-US" altLang="en-US"/>
              <a:pPr eaLnBrk="1" hangingPunct="1"/>
              <a:t>15</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03558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F360CC-6D6B-4BF8-8B55-1F79187E1DF7}" type="slidenum">
              <a:rPr lang="en-US" altLang="en-US"/>
              <a:pPr eaLnBrk="1" hangingPunct="1"/>
              <a:t>16</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68817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27A4885-5CD3-4A28-B2F5-14A43DF90FCB}" type="slidenum">
              <a:rPr lang="en-US" altLang="en-US"/>
              <a:pPr eaLnBrk="1" hangingPunct="1"/>
              <a:t>17</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6356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6124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2480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304800"/>
            <a:ext cx="6019800" cy="5821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1111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2190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8114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4094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0597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53048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1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633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919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8"/>
          <p:cNvSpPr>
            <a:spLocks noChangeArrowheads="1"/>
          </p:cNvSpPr>
          <p:nvPr/>
        </p:nvSpPr>
        <p:spPr bwMode="auto">
          <a:xfrm>
            <a:off x="6019800" y="6319838"/>
            <a:ext cx="3048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altLang="en-US" sz="1000">
                <a:solidFill>
                  <a:srgbClr val="000000"/>
                </a:solidFill>
                <a:cs typeface="Arial" charset="0"/>
              </a:rPr>
              <a:t> Copyright ©2009 by Pearson Education, Inc.</a:t>
            </a:r>
          </a:p>
          <a:p>
            <a:pPr algn="r"/>
            <a:r>
              <a:rPr lang="en-US" altLang="en-US" sz="1000">
                <a:solidFill>
                  <a:srgbClr val="000000"/>
                </a:solidFill>
                <a:cs typeface="Arial" charset="0"/>
              </a:rPr>
              <a:t>Upper Saddle River, New Jersey 07458</a:t>
            </a:r>
          </a:p>
          <a:p>
            <a:pPr algn="r"/>
            <a:r>
              <a:rPr lang="en-US" altLang="en-US" sz="1000">
                <a:solidFill>
                  <a:srgbClr val="000000"/>
                </a:solidFill>
                <a:cs typeface="Arial" charset="0"/>
              </a:rPr>
              <a:t>All rights reserved.</a:t>
            </a:r>
          </a:p>
        </p:txBody>
      </p:sp>
      <p:sp>
        <p:nvSpPr>
          <p:cNvPr id="13" name="Text Box 47"/>
          <p:cNvSpPr txBox="1">
            <a:spLocks noChangeArrowheads="1"/>
          </p:cNvSpPr>
          <p:nvPr/>
        </p:nvSpPr>
        <p:spPr bwMode="auto">
          <a:xfrm>
            <a:off x="847725" y="6353175"/>
            <a:ext cx="5629275" cy="428625"/>
          </a:xfrm>
          <a:prstGeom prst="rect">
            <a:avLst/>
          </a:prstGeom>
          <a:noFill/>
          <a:ln w="9525">
            <a:noFill/>
            <a:miter lim="800000"/>
            <a:headEnd/>
            <a:tailEnd/>
          </a:ln>
          <a:effec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defRPr/>
            </a:pPr>
            <a:r>
              <a:rPr lang="en-US" altLang="en-US" sz="1100" i="1" smtClean="0">
                <a:solidFill>
                  <a:srgbClr val="000000"/>
                </a:solidFill>
                <a:cs typeface="Arial" charset="0"/>
              </a:rPr>
              <a:t>Neural Networks and Learning Machines</a:t>
            </a:r>
            <a:r>
              <a:rPr lang="en-US" altLang="en-US" sz="1100" smtClean="0">
                <a:solidFill>
                  <a:srgbClr val="000000"/>
                </a:solidFill>
                <a:cs typeface="Arial" charset="0"/>
              </a:rPr>
              <a:t>, Third Edition</a:t>
            </a:r>
          </a:p>
          <a:p>
            <a:pPr eaLnBrk="0" hangingPunct="0">
              <a:defRPr/>
            </a:pPr>
            <a:r>
              <a:rPr lang="en-US" altLang="en-US" sz="1100" smtClean="0">
                <a:solidFill>
                  <a:srgbClr val="000000"/>
                </a:solidFill>
                <a:cs typeface="Arial" charset="0"/>
              </a:rPr>
              <a:t>Simon Haykin</a:t>
            </a:r>
          </a:p>
        </p:txBody>
      </p:sp>
      <p:pic>
        <p:nvPicPr>
          <p:cNvPr id="1029" name="Picture 48" descr="pearson_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200" y="6400800"/>
            <a:ext cx="800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53"/>
          <p:cNvSpPr>
            <a:spLocks noChangeShapeType="1"/>
          </p:cNvSpPr>
          <p:nvPr/>
        </p:nvSpPr>
        <p:spPr bwMode="auto">
          <a:xfrm>
            <a:off x="3175" y="6248400"/>
            <a:ext cx="914082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1200">
          <a:solidFill>
            <a:schemeClr val="tx2"/>
          </a:solidFill>
          <a:latin typeface="+mj-lt"/>
          <a:ea typeface="+mj-ea"/>
          <a:cs typeface="+mj-cs"/>
        </a:defRPr>
      </a:lvl1pPr>
      <a:lvl2pPr algn="l" rtl="0" eaLnBrk="0" fontAlgn="base" hangingPunct="0">
        <a:spcBef>
          <a:spcPct val="0"/>
        </a:spcBef>
        <a:spcAft>
          <a:spcPct val="0"/>
        </a:spcAft>
        <a:defRPr sz="1200">
          <a:solidFill>
            <a:schemeClr val="tx2"/>
          </a:solidFill>
          <a:latin typeface="Arial" charset="0"/>
        </a:defRPr>
      </a:lvl2pPr>
      <a:lvl3pPr algn="l" rtl="0" eaLnBrk="0" fontAlgn="base" hangingPunct="0">
        <a:spcBef>
          <a:spcPct val="0"/>
        </a:spcBef>
        <a:spcAft>
          <a:spcPct val="0"/>
        </a:spcAft>
        <a:defRPr sz="1200">
          <a:solidFill>
            <a:schemeClr val="tx2"/>
          </a:solidFill>
          <a:latin typeface="Arial" charset="0"/>
        </a:defRPr>
      </a:lvl3pPr>
      <a:lvl4pPr algn="l" rtl="0" eaLnBrk="0" fontAlgn="base" hangingPunct="0">
        <a:spcBef>
          <a:spcPct val="0"/>
        </a:spcBef>
        <a:spcAft>
          <a:spcPct val="0"/>
        </a:spcAft>
        <a:defRPr sz="1200">
          <a:solidFill>
            <a:schemeClr val="tx2"/>
          </a:solidFill>
          <a:latin typeface="Arial" charset="0"/>
        </a:defRPr>
      </a:lvl4pPr>
      <a:lvl5pPr algn="l" rtl="0" eaLnBrk="0" fontAlgn="base" hangingPunct="0">
        <a:spcBef>
          <a:spcPct val="0"/>
        </a:spcBef>
        <a:spcAft>
          <a:spcPct val="0"/>
        </a:spcAft>
        <a:defRPr sz="1200">
          <a:solidFill>
            <a:schemeClr val="tx2"/>
          </a:solidFill>
          <a:latin typeface="Arial" charset="0"/>
        </a:defRPr>
      </a:lvl5pPr>
      <a:lvl6pPr marL="457200" algn="l" rtl="0" fontAlgn="base">
        <a:spcBef>
          <a:spcPct val="0"/>
        </a:spcBef>
        <a:spcAft>
          <a:spcPct val="0"/>
        </a:spcAft>
        <a:defRPr sz="1200">
          <a:solidFill>
            <a:schemeClr val="tx2"/>
          </a:solidFill>
          <a:latin typeface="Arial" charset="0"/>
        </a:defRPr>
      </a:lvl6pPr>
      <a:lvl7pPr marL="914400" algn="l" rtl="0" fontAlgn="base">
        <a:spcBef>
          <a:spcPct val="0"/>
        </a:spcBef>
        <a:spcAft>
          <a:spcPct val="0"/>
        </a:spcAft>
        <a:defRPr sz="1200">
          <a:solidFill>
            <a:schemeClr val="tx2"/>
          </a:solidFill>
          <a:latin typeface="Arial" charset="0"/>
        </a:defRPr>
      </a:lvl7pPr>
      <a:lvl8pPr marL="1371600" algn="l" rtl="0" fontAlgn="base">
        <a:spcBef>
          <a:spcPct val="0"/>
        </a:spcBef>
        <a:spcAft>
          <a:spcPct val="0"/>
        </a:spcAft>
        <a:defRPr sz="1200">
          <a:solidFill>
            <a:schemeClr val="tx2"/>
          </a:solidFill>
          <a:latin typeface="Arial" charset="0"/>
        </a:defRPr>
      </a:lvl8pPr>
      <a:lvl9pPr marL="1828800" algn="l" rtl="0" fontAlgn="base">
        <a:spcBef>
          <a:spcPct val="0"/>
        </a:spcBef>
        <a:spcAft>
          <a:spcPct val="0"/>
        </a:spcAft>
        <a:defRPr sz="1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youtu.be/gcK_5x2KsL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ctrTitle"/>
          </p:nvPr>
        </p:nvSpPr>
        <p:spPr>
          <a:xfrm>
            <a:off x="457200" y="1828800"/>
            <a:ext cx="8226425" cy="2590800"/>
          </a:xfrm>
          <a:noFill/>
        </p:spPr>
        <p:txBody>
          <a:bodyPr/>
          <a:lstStyle/>
          <a:p>
            <a:pPr algn="ctr" eaLnBrk="1" hangingPunct="1"/>
            <a:r>
              <a:rPr lang="en-US" altLang="en-US" sz="4000" b="1" dirty="0" smtClean="0">
                <a:solidFill>
                  <a:srgbClr val="0096D8"/>
                </a:solidFill>
              </a:rPr>
              <a:t>Introduction</a:t>
            </a:r>
            <a:r>
              <a:rPr lang="tr-TR" altLang="en-US" sz="4000" b="1" dirty="0" smtClean="0">
                <a:solidFill>
                  <a:srgbClr val="0096D8"/>
                </a:solidFill>
              </a:rPr>
              <a:t/>
            </a:r>
            <a:br>
              <a:rPr lang="tr-TR" altLang="en-US" sz="4000" b="1" dirty="0" smtClean="0">
                <a:solidFill>
                  <a:srgbClr val="0096D8"/>
                </a:solidFill>
              </a:rPr>
            </a:br>
            <a:r>
              <a:rPr lang="tr-TR" altLang="en-US" sz="4000" b="1" dirty="0" smtClean="0">
                <a:solidFill>
                  <a:srgbClr val="0096D8"/>
                </a:solidFill>
              </a:rPr>
              <a:t>(PART 1)</a:t>
            </a:r>
            <a:endParaRPr lang="en-US" altLang="en-US"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algn="ctr" eaLnBrk="1" hangingPunct="1"/>
            <a:r>
              <a:rPr lang="en-US" altLang="en-US" sz="3600" b="1" dirty="0" smtClean="0"/>
              <a:t>Human Brain</a:t>
            </a:r>
            <a:endParaRPr lang="en-US" altLang="en-US" sz="3600" dirty="0" smtClean="0"/>
          </a:p>
        </p:txBody>
      </p:sp>
      <p:sp>
        <p:nvSpPr>
          <p:cNvPr id="2" name="Content Placeholder 1"/>
          <p:cNvSpPr>
            <a:spLocks noGrp="1"/>
          </p:cNvSpPr>
          <p:nvPr>
            <p:ph idx="1"/>
          </p:nvPr>
        </p:nvSpPr>
        <p:spPr>
          <a:xfrm>
            <a:off x="457200" y="980728"/>
            <a:ext cx="8229600" cy="4392489"/>
          </a:xfrm>
        </p:spPr>
        <p:txBody>
          <a:bodyPr>
            <a:normAutofit fontScale="62500" lnSpcReduction="20000"/>
          </a:bodyPr>
          <a:lstStyle/>
          <a:p>
            <a:r>
              <a:rPr lang="en-GB" dirty="0" smtClean="0"/>
              <a:t>May be viewed as a three-stage system as below </a:t>
            </a:r>
          </a:p>
          <a:p>
            <a:pPr lvl="1"/>
            <a:r>
              <a:rPr lang="en-GB" dirty="0" smtClean="0"/>
              <a:t>Brain (neural net); Receptors convert stimuli into electrical impulses; Effectors convert electrical impulses into responses (system outputs) </a:t>
            </a:r>
          </a:p>
          <a:p>
            <a:pPr lvl="1"/>
            <a:r>
              <a:rPr lang="en-GB" dirty="0" smtClean="0"/>
              <a:t>Left to right arrows: forward transmission: Right to left: feedback </a:t>
            </a:r>
          </a:p>
          <a:p>
            <a:r>
              <a:rPr lang="en-GB" dirty="0" smtClean="0"/>
              <a:t>Neurons are five to six orders of magnitude slower than silicon logic gates </a:t>
            </a:r>
          </a:p>
          <a:p>
            <a:pPr lvl="1"/>
            <a:r>
              <a:rPr lang="en-GB" dirty="0" smtClean="0"/>
              <a:t>Neural events happen in 10</a:t>
            </a:r>
            <a:r>
              <a:rPr lang="en-GB" baseline="30000" dirty="0" smtClean="0"/>
              <a:t>-3</a:t>
            </a:r>
            <a:r>
              <a:rPr lang="en-GB" dirty="0" smtClean="0"/>
              <a:t> s range, whereas silicon gate events happen in 10</a:t>
            </a:r>
            <a:r>
              <a:rPr lang="en-GB" baseline="30000" dirty="0" smtClean="0"/>
              <a:t>-9</a:t>
            </a:r>
            <a:r>
              <a:rPr lang="en-GB" dirty="0" smtClean="0"/>
              <a:t> s</a:t>
            </a:r>
          </a:p>
          <a:p>
            <a:r>
              <a:rPr lang="en-GB" dirty="0" smtClean="0"/>
              <a:t>Yet, brain makes up for this by having extremely many neurons and complex interconnections between them </a:t>
            </a:r>
          </a:p>
          <a:p>
            <a:pPr lvl="1"/>
            <a:r>
              <a:rPr lang="en-GB" dirty="0" smtClean="0"/>
              <a:t>There are approximately 10 billion neurons in the human cortex and 60 trillion connections (synapses) </a:t>
            </a:r>
          </a:p>
          <a:p>
            <a:r>
              <a:rPr lang="en-GB" dirty="0" smtClean="0"/>
              <a:t>Also, brain is energy efficient (10</a:t>
            </a:r>
            <a:r>
              <a:rPr lang="en-GB" baseline="30000" dirty="0" smtClean="0"/>
              <a:t>-16</a:t>
            </a:r>
            <a:r>
              <a:rPr lang="en-GB" dirty="0" smtClean="0"/>
              <a:t> joules per operation per second) </a:t>
            </a:r>
          </a:p>
          <a:p>
            <a:pPr lvl="1"/>
            <a:r>
              <a:rPr lang="en-GB" dirty="0" smtClean="0"/>
              <a:t>Computers today have about 10</a:t>
            </a:r>
            <a:r>
              <a:rPr lang="en-GB" baseline="30000" dirty="0" smtClean="0"/>
              <a:t>-6</a:t>
            </a:r>
            <a:r>
              <a:rPr lang="en-GB" dirty="0" smtClean="0"/>
              <a:t> joules per operation per second) </a:t>
            </a:r>
            <a:endParaRPr lang="en-GB" dirty="0"/>
          </a:p>
        </p:txBody>
      </p:sp>
      <p:pic>
        <p:nvPicPr>
          <p:cNvPr id="9219" name="Picture 4" descr="fg00_001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445224"/>
            <a:ext cx="7315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57200" y="304800"/>
            <a:ext cx="8226425" cy="457200"/>
          </a:xfrm>
          <a:noFill/>
        </p:spPr>
        <p:txBody>
          <a:bodyPr/>
          <a:lstStyle/>
          <a:p>
            <a:pPr algn="ctr" eaLnBrk="1" hangingPunct="1"/>
            <a:r>
              <a:rPr lang="en-US" altLang="en-US" sz="3600" dirty="0" smtClean="0"/>
              <a:t>The </a:t>
            </a:r>
            <a:r>
              <a:rPr lang="en-US" altLang="en-US" sz="3600" dirty="0"/>
              <a:t>P</a:t>
            </a:r>
            <a:r>
              <a:rPr lang="en-US" altLang="en-US" sz="3600" dirty="0" smtClean="0"/>
              <a:t>yramidal </a:t>
            </a:r>
            <a:r>
              <a:rPr lang="en-US" altLang="en-US" sz="3600" dirty="0"/>
              <a:t>C</a:t>
            </a:r>
            <a:r>
              <a:rPr lang="en-US" altLang="en-US" sz="3600" dirty="0" smtClean="0"/>
              <a:t>ell</a:t>
            </a:r>
          </a:p>
        </p:txBody>
      </p:sp>
      <p:pic>
        <p:nvPicPr>
          <p:cNvPr id="10243" name="Picture 4" descr="fg00_002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914400"/>
            <a:ext cx="391636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endParaRPr lang="en-GB" sz="3600" dirty="0"/>
          </a:p>
        </p:txBody>
      </p:sp>
      <p:sp>
        <p:nvSpPr>
          <p:cNvPr id="7" name="Content Placeholder 6"/>
          <p:cNvSpPr>
            <a:spLocks noGrp="1"/>
          </p:cNvSpPr>
          <p:nvPr>
            <p:ph idx="1"/>
          </p:nvPr>
        </p:nvSpPr>
        <p:spPr/>
        <p:txBody>
          <a:bodyPr>
            <a:normAutofit/>
          </a:bodyPr>
          <a:lstStyle/>
          <a:p>
            <a:r>
              <a:rPr lang="en-GB" dirty="0">
                <a:hlinkClick r:id="rId3"/>
              </a:rPr>
              <a:t>http://</a:t>
            </a:r>
            <a:r>
              <a:rPr lang="en-GB" dirty="0" smtClean="0">
                <a:hlinkClick r:id="rId3"/>
              </a:rPr>
              <a:t>youtu.be/gcK_5x2KsLA</a:t>
            </a:r>
            <a:r>
              <a:rPr lang="en-GB" dirty="0" smtClean="0"/>
              <a:t> </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algn="ctr" eaLnBrk="1" hangingPunct="1"/>
            <a:r>
              <a:rPr lang="en-US" altLang="en-US" sz="3600" dirty="0" smtClean="0"/>
              <a:t>Human Brain </a:t>
            </a:r>
          </a:p>
        </p:txBody>
      </p:sp>
      <p:sp>
        <p:nvSpPr>
          <p:cNvPr id="2" name="Content Placeholder 1"/>
          <p:cNvSpPr>
            <a:spLocks noGrp="1"/>
          </p:cNvSpPr>
          <p:nvPr>
            <p:ph sz="half" idx="1"/>
          </p:nvPr>
        </p:nvSpPr>
        <p:spPr/>
        <p:txBody>
          <a:bodyPr/>
          <a:lstStyle/>
          <a:p>
            <a:r>
              <a:rPr lang="en-GB" dirty="0" smtClean="0"/>
              <a:t>There are both small-scale and large-scale anatomical organizations </a:t>
            </a:r>
          </a:p>
          <a:p>
            <a:pPr lvl="1"/>
            <a:r>
              <a:rPr lang="en-GB" dirty="0" smtClean="0"/>
              <a:t>Different functions take place at lower and higher levels </a:t>
            </a:r>
            <a:endParaRPr lang="en-GB" dirty="0"/>
          </a:p>
        </p:txBody>
      </p:sp>
      <p:pic>
        <p:nvPicPr>
          <p:cNvPr id="6" name="Picture 3" descr="fg00_003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878172" y="1600200"/>
            <a:ext cx="1578656"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57200" y="304800"/>
            <a:ext cx="8226425" cy="457200"/>
          </a:xfrm>
          <a:noFill/>
        </p:spPr>
        <p:txBody>
          <a:bodyPr/>
          <a:lstStyle/>
          <a:p>
            <a:pPr eaLnBrk="1" hangingPunct="1"/>
            <a:r>
              <a:rPr lang="en-US" altLang="en-US" b="1" dirty="0" smtClean="0"/>
              <a:t>Figure 4</a:t>
            </a:r>
            <a:r>
              <a:rPr lang="en-US" altLang="en-US" dirty="0" smtClean="0"/>
              <a:t>   </a:t>
            </a:r>
            <a:r>
              <a:rPr lang="en-US" altLang="en-US" dirty="0" err="1" smtClean="0"/>
              <a:t>Cytoarchitectural</a:t>
            </a:r>
            <a:r>
              <a:rPr lang="en-US" altLang="en-US" dirty="0" smtClean="0"/>
              <a:t> map of the cerebral cortex. The different areas are identified by the thickness of their layers and types of cells within them. Some of the key sensory areas are as follows: Motor cortex: motor strip, area 4; </a:t>
            </a:r>
            <a:r>
              <a:rPr lang="en-US" altLang="en-US" dirty="0" err="1" smtClean="0"/>
              <a:t>premotor</a:t>
            </a:r>
            <a:r>
              <a:rPr lang="en-US" altLang="en-US" dirty="0" smtClean="0"/>
              <a:t> area, area 6; frontal eye fields, area 8. </a:t>
            </a:r>
            <a:r>
              <a:rPr lang="en-US" altLang="en-US" dirty="0" err="1" smtClean="0"/>
              <a:t>Somatosensory</a:t>
            </a:r>
            <a:r>
              <a:rPr lang="en-US" altLang="en-US" dirty="0" smtClean="0"/>
              <a:t> cortex: areas 3, 1, and 2. Visual cortex: areas 17, 18, and 19. Auditory cortex: areas 41 and 42. </a:t>
            </a:r>
            <a:r>
              <a:rPr lang="en-US" altLang="en-US" i="1" dirty="0" smtClean="0"/>
              <a:t>(From A. </a:t>
            </a:r>
            <a:r>
              <a:rPr lang="en-US" altLang="en-US" i="1" dirty="0" err="1" smtClean="0"/>
              <a:t>Brodal</a:t>
            </a:r>
            <a:r>
              <a:rPr lang="en-US" altLang="en-US" i="1" dirty="0" smtClean="0"/>
              <a:t>, 1981; with permission of Oxford University Press.)</a:t>
            </a:r>
          </a:p>
        </p:txBody>
      </p:sp>
      <p:pic>
        <p:nvPicPr>
          <p:cNvPr id="12291" name="Picture 3" descr="fg00_00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219200"/>
            <a:ext cx="65532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sz="3600" dirty="0" smtClean="0"/>
              <a:t>Artificial Neuron Models </a:t>
            </a:r>
            <a:endParaRPr lang="en-GB" sz="3600"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p:txBody>
              <a:bodyPr>
                <a:normAutofit fontScale="85000" lnSpcReduction="20000"/>
              </a:bodyPr>
              <a:lstStyle/>
              <a:p>
                <a:r>
                  <a:rPr lang="en-GB" dirty="0" smtClean="0"/>
                  <a:t>A </a:t>
                </a:r>
                <a:r>
                  <a:rPr lang="en-GB" i="1" dirty="0" smtClean="0"/>
                  <a:t>neuron </a:t>
                </a:r>
                <a:r>
                  <a:rPr lang="en-GB" dirty="0" smtClean="0"/>
                  <a:t>is the fundamental information processing unit of a neural network </a:t>
                </a:r>
              </a:p>
              <a:p>
                <a:r>
                  <a:rPr lang="en-GB" dirty="0" smtClean="0"/>
                  <a:t>The diagram on the right shows a neuron model including </a:t>
                </a:r>
              </a:p>
              <a:p>
                <a:pPr lvl="1"/>
                <a:r>
                  <a:rPr lang="en-GB" dirty="0" smtClean="0"/>
                  <a:t>A set of </a:t>
                </a:r>
                <a:r>
                  <a:rPr lang="en-GB" i="1" dirty="0" smtClean="0"/>
                  <a:t>synapses</a:t>
                </a:r>
                <a:r>
                  <a:rPr lang="en-GB" dirty="0" smtClean="0"/>
                  <a:t> (Each with a weight,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a:rPr>
                          <m:t>𝑤</m:t>
                        </m:r>
                      </m:e>
                      <m:sub>
                        <m:r>
                          <a:rPr lang="en-GB" b="0" i="1" smtClean="0">
                            <a:latin typeface="Cambria Math"/>
                          </a:rPr>
                          <m:t>𝑘𝑖</m:t>
                        </m:r>
                      </m:sub>
                    </m:sSub>
                  </m:oMath>
                </a14:m>
                <a:r>
                  <a:rPr lang="en-GB" dirty="0" smtClean="0"/>
                  <a:t>) </a:t>
                </a:r>
              </a:p>
              <a:p>
                <a:pPr lvl="1"/>
                <a:r>
                  <a:rPr lang="en-GB" dirty="0" smtClean="0"/>
                  <a:t>An </a:t>
                </a:r>
                <a:r>
                  <a:rPr lang="en-GB" i="1" dirty="0" smtClean="0"/>
                  <a:t>adder</a:t>
                </a:r>
                <a:r>
                  <a:rPr lang="en-GB" dirty="0" smtClean="0"/>
                  <a:t> (a linear combiner) </a:t>
                </a:r>
              </a:p>
              <a:p>
                <a:pPr lvl="1"/>
                <a:r>
                  <a:rPr lang="en-GB" dirty="0" smtClean="0"/>
                  <a:t>An </a:t>
                </a:r>
                <a:r>
                  <a:rPr lang="en-GB" i="1" dirty="0" smtClean="0"/>
                  <a:t>activationfunction </a:t>
                </a:r>
              </a:p>
              <a:p>
                <a:pPr lvl="1"/>
                <a:r>
                  <a:rPr lang="en-GB" dirty="0" smtClean="0"/>
                  <a:t>A </a:t>
                </a:r>
                <a:r>
                  <a:rPr lang="en-GB" i="1" dirty="0" smtClean="0"/>
                  <a:t>bias</a:t>
                </a:r>
                <a:r>
                  <a:rPr lang="en-GB" dirty="0" smtClean="0"/>
                  <a:t>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a:rPr>
                          <m:t>𝑏</m:t>
                        </m:r>
                      </m:e>
                      <m:sub>
                        <m:r>
                          <a:rPr lang="en-GB" b="0" i="1" smtClean="0">
                            <a:latin typeface="Cambria Math"/>
                          </a:rPr>
                          <m:t>𝑘</m:t>
                        </m:r>
                      </m:sub>
                    </m:sSub>
                  </m:oMath>
                </a14:m>
                <a:r>
                  <a:rPr lang="en-GB" dirty="0" smtClean="0"/>
                  <a:t>) to modify the net input of activation function</a:t>
                </a:r>
                <a:endParaRPr lang="en-GB"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blipFill rotWithShape="1">
                <a:blip r:embed="rId3" cstate="print"/>
                <a:stretch>
                  <a:fillRect l="-1961" t="-2561"/>
                </a:stretch>
              </a:blipFill>
            </p:spPr>
            <p:txBody>
              <a:bodyPr/>
              <a:lstStyle/>
              <a:p>
                <a:r>
                  <a:rPr lang="en-GB">
                    <a:noFill/>
                  </a:rPr>
                  <a:t> </a:t>
                </a:r>
              </a:p>
            </p:txBody>
          </p:sp>
        </mc:Fallback>
      </mc:AlternateContent>
      <p:pic>
        <p:nvPicPr>
          <p:cNvPr id="11" name="Picture 3" descr="fg00_00500"/>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2714319"/>
            <a:ext cx="4038600" cy="229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2965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sz="3600" dirty="0" smtClean="0"/>
              <a:t>Artificial Neuron Models </a:t>
            </a:r>
            <a:endParaRPr lang="en-GB" sz="3600"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p:txBody>
              <a:bodyPr>
                <a:normAutofit/>
              </a:bodyPr>
              <a:lstStyle/>
              <a:p>
                <a:r>
                  <a:rPr lang="en-GB" dirty="0" smtClean="0"/>
                  <a:t>Mathematically, the following pair of equations describe neuron </a:t>
                </a:r>
                <a14:m>
                  <m:oMath xmlns:m="http://schemas.openxmlformats.org/officeDocument/2006/math">
                    <m:r>
                      <a:rPr lang="en-GB" i="1" dirty="0" smtClean="0">
                        <a:latin typeface="Cambria Math"/>
                      </a:rPr>
                      <m:t>𝑘</m:t>
                    </m:r>
                  </m:oMath>
                </a14:m>
                <a:endParaRPr lang="en-GB"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a:rPr>
                            <m:t>𝑢</m:t>
                          </m:r>
                        </m:e>
                        <m:sub>
                          <m:r>
                            <a:rPr lang="en-GB" b="0" i="1" smtClean="0">
                              <a:latin typeface="Cambria Math"/>
                            </a:rPr>
                            <m:t>𝑘</m:t>
                          </m:r>
                        </m:sub>
                      </m:sSub>
                      <m:r>
                        <a:rPr lang="en-GB" b="0" i="1" smtClean="0">
                          <a:latin typeface="Cambria Math"/>
                        </a:rPr>
                        <m:t>=</m:t>
                      </m:r>
                      <m:nary>
                        <m:naryPr>
                          <m:chr m:val="∑"/>
                          <m:ctrlPr>
                            <a:rPr lang="en-GB" b="0" i="1" smtClean="0">
                              <a:latin typeface="Cambria Math" panose="02040503050406030204" pitchFamily="18" charset="0"/>
                            </a:rPr>
                          </m:ctrlPr>
                        </m:naryPr>
                        <m:sub>
                          <m:r>
                            <a:rPr lang="en-GB" b="0" i="1" smtClean="0">
                              <a:latin typeface="Cambria Math"/>
                            </a:rPr>
                            <m:t>𝑖</m:t>
                          </m:r>
                          <m:r>
                            <a:rPr lang="en-GB" b="0" i="1" smtClean="0">
                              <a:latin typeface="Cambria Math"/>
                            </a:rPr>
                            <m:t>=1</m:t>
                          </m:r>
                        </m:sub>
                        <m:sup>
                          <m:r>
                            <a:rPr lang="en-GB" b="0" i="1" smtClean="0">
                              <a:latin typeface="Cambria Math"/>
                            </a:rPr>
                            <m:t>𝑚</m:t>
                          </m:r>
                        </m:sup>
                        <m:e>
                          <m:sSub>
                            <m:sSubPr>
                              <m:ctrlPr>
                                <a:rPr lang="en-GB" b="0" i="1" smtClean="0">
                                  <a:latin typeface="Cambria Math" panose="02040503050406030204" pitchFamily="18" charset="0"/>
                                </a:rPr>
                              </m:ctrlPr>
                            </m:sSubPr>
                            <m:e>
                              <m:r>
                                <a:rPr lang="en-GB" b="0" i="1" smtClean="0">
                                  <a:latin typeface="Cambria Math"/>
                                </a:rPr>
                                <m:t>𝑤</m:t>
                              </m:r>
                            </m:e>
                            <m:sub>
                              <m:r>
                                <a:rPr lang="en-GB" b="0" i="1" smtClean="0">
                                  <a:latin typeface="Cambria Math"/>
                                </a:rPr>
                                <m:t>𝑘𝑖</m:t>
                              </m:r>
                            </m:sub>
                          </m:sSub>
                          <m:sSub>
                            <m:sSubPr>
                              <m:ctrlPr>
                                <a:rPr lang="en-GB" b="0" i="1" smtClean="0">
                                  <a:latin typeface="Cambria Math" panose="02040503050406030204" pitchFamily="18" charset="0"/>
                                </a:rPr>
                              </m:ctrlPr>
                            </m:sSubPr>
                            <m:e>
                              <m:r>
                                <a:rPr lang="en-GB" b="0" i="1" smtClean="0">
                                  <a:latin typeface="Cambria Math"/>
                                </a:rPr>
                                <m:t>𝑥</m:t>
                              </m:r>
                            </m:e>
                            <m:sub>
                              <m:r>
                                <a:rPr lang="en-GB" b="0" i="1" smtClean="0">
                                  <a:latin typeface="Cambria Math"/>
                                </a:rPr>
                                <m:t>𝑖</m:t>
                              </m:r>
                            </m:sub>
                          </m:sSub>
                        </m:e>
                      </m:nary>
                    </m:oMath>
                  </m:oMathPara>
                </a14:m>
                <a:endParaRPr lang="en-GB"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a:rPr>
                            <m:t>𝑦</m:t>
                          </m:r>
                        </m:e>
                        <m:sub>
                          <m:r>
                            <a:rPr lang="en-GB" b="0" i="1" smtClean="0">
                              <a:latin typeface="Cambria Math"/>
                            </a:rPr>
                            <m:t>𝑘</m:t>
                          </m:r>
                        </m:sub>
                      </m:sSub>
                      <m:r>
                        <a:rPr lang="en-GB" b="0" i="1" smtClean="0">
                          <a:latin typeface="Cambria Math"/>
                        </a:rPr>
                        <m:t>=</m:t>
                      </m:r>
                      <m:r>
                        <a:rPr lang="en-GB" b="0" i="1" smtClean="0">
                          <a:latin typeface="Cambria Math"/>
                          <a:ea typeface="Cambria Math"/>
                        </a:rPr>
                        <m:t>𝜑</m:t>
                      </m:r>
                      <m:r>
                        <a:rPr lang="en-GB" b="0" i="1" smtClean="0">
                          <a:latin typeface="Cambria Math"/>
                          <a:ea typeface="Cambria Math"/>
                        </a:rPr>
                        <m:t>(</m:t>
                      </m:r>
                      <m:sSub>
                        <m:sSubPr>
                          <m:ctrlPr>
                            <a:rPr lang="en-GB" b="0" i="1" smtClean="0">
                              <a:latin typeface="Cambria Math" panose="02040503050406030204" pitchFamily="18" charset="0"/>
                              <a:ea typeface="Cambria Math"/>
                            </a:rPr>
                          </m:ctrlPr>
                        </m:sSubPr>
                        <m:e>
                          <m:r>
                            <a:rPr lang="en-GB" b="0" i="1" smtClean="0">
                              <a:latin typeface="Cambria Math"/>
                              <a:ea typeface="Cambria Math"/>
                            </a:rPr>
                            <m:t>𝑢</m:t>
                          </m:r>
                        </m:e>
                        <m:sub>
                          <m:r>
                            <a:rPr lang="en-GB" b="0" i="1" smtClean="0">
                              <a:latin typeface="Cambria Math"/>
                              <a:ea typeface="Cambria Math"/>
                            </a:rPr>
                            <m:t>𝑘</m:t>
                          </m:r>
                        </m:sub>
                      </m:sSub>
                      <m:r>
                        <a:rPr lang="en-GB" b="0" i="1" smtClean="0">
                          <a:latin typeface="Cambria Math"/>
                          <a:ea typeface="Cambria Math"/>
                        </a:rPr>
                        <m:t>+</m:t>
                      </m:r>
                      <m:sSub>
                        <m:sSubPr>
                          <m:ctrlPr>
                            <a:rPr lang="en-GB" b="0" i="1" smtClean="0">
                              <a:latin typeface="Cambria Math" panose="02040503050406030204" pitchFamily="18" charset="0"/>
                              <a:ea typeface="Cambria Math"/>
                            </a:rPr>
                          </m:ctrlPr>
                        </m:sSubPr>
                        <m:e>
                          <m:r>
                            <a:rPr lang="en-GB" b="0" i="1" smtClean="0">
                              <a:latin typeface="Cambria Math"/>
                              <a:ea typeface="Cambria Math"/>
                            </a:rPr>
                            <m:t>𝑏</m:t>
                          </m:r>
                        </m:e>
                        <m:sub>
                          <m:r>
                            <a:rPr lang="en-GB" b="0" i="1" smtClean="0">
                              <a:latin typeface="Cambria Math"/>
                              <a:ea typeface="Cambria Math"/>
                            </a:rPr>
                            <m:t>𝑘</m:t>
                          </m:r>
                        </m:sub>
                      </m:sSub>
                      <m:r>
                        <a:rPr lang="en-GB" b="0" i="1" smtClean="0">
                          <a:latin typeface="Cambria Math"/>
                          <a:ea typeface="Cambria Math"/>
                        </a:rPr>
                        <m:t>)</m:t>
                      </m:r>
                    </m:oMath>
                  </m:oMathPara>
                </a14:m>
                <a:endParaRPr lang="en-GB" dirty="0" smtClean="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blipFill rotWithShape="1">
                <a:blip r:embed="rId3" cstate="print"/>
                <a:stretch>
                  <a:fillRect l="-2564" t="-1348"/>
                </a:stretch>
              </a:blipFill>
            </p:spPr>
            <p:txBody>
              <a:bodyPr/>
              <a:lstStyle/>
              <a:p>
                <a:r>
                  <a:rPr lang="en-GB">
                    <a:noFill/>
                  </a:rPr>
                  <a:t> </a:t>
                </a:r>
              </a:p>
            </p:txBody>
          </p:sp>
        </mc:Fallback>
      </mc:AlternateContent>
      <p:pic>
        <p:nvPicPr>
          <p:cNvPr id="8" name="Picture 3" descr="fg00_00500"/>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2714341"/>
            <a:ext cx="4038600" cy="229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052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algn="ctr" eaLnBrk="1" hangingPunct="1"/>
            <a:r>
              <a:rPr lang="en-US" altLang="en-US" sz="3600" b="1" dirty="0" smtClean="0"/>
              <a:t>Artificial Neuron Model </a:t>
            </a:r>
            <a:endParaRPr lang="en-US" altLang="en-US" sz="3600" dirty="0" smtClean="0"/>
          </a:p>
        </p:txBody>
      </p:sp>
      <mc:AlternateContent xmlns:mc="http://schemas.openxmlformats.org/markup-compatibility/2006" xmlns:a14="http://schemas.microsoft.com/office/drawing/2010/main">
        <mc:Choice Requires="a14">
          <p:sp>
            <p:nvSpPr>
              <p:cNvPr id="2" name="Content Placeholder 1"/>
              <p:cNvSpPr>
                <a:spLocks noGrp="1"/>
              </p:cNvSpPr>
              <p:nvPr>
                <p:ph sz="half" idx="1"/>
              </p:nvPr>
            </p:nvSpPr>
            <p:spPr/>
            <p:txBody>
              <a:bodyPr>
                <a:normAutofit fontScale="77500" lnSpcReduction="20000"/>
              </a:bodyPr>
              <a:lstStyle/>
              <a:p>
                <a:r>
                  <a:rPr lang="en-GB" dirty="0" smtClean="0"/>
                  <a:t>Use of bias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a:rPr>
                          <m:t>𝑏</m:t>
                        </m:r>
                      </m:e>
                      <m:sub>
                        <m:r>
                          <a:rPr lang="en-GB" b="0" i="1" smtClean="0">
                            <a:latin typeface="Cambria Math"/>
                          </a:rPr>
                          <m:t>𝑘</m:t>
                        </m:r>
                      </m:sub>
                    </m:sSub>
                  </m:oMath>
                </a14:m>
                <a:r>
                  <a:rPr lang="en-GB" dirty="0" smtClean="0"/>
                  <a:t>) applies an affine transformation to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a:rPr>
                          <m:t>𝑢</m:t>
                        </m:r>
                      </m:e>
                      <m:sub>
                        <m:r>
                          <a:rPr lang="en-GB" b="0" i="1" smtClean="0">
                            <a:latin typeface="Cambria Math"/>
                          </a:rPr>
                          <m:t>𝑘</m:t>
                        </m:r>
                      </m:sub>
                    </m:sSub>
                  </m:oMath>
                </a14:m>
                <a:endParaRPr lang="en-GB"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a:rPr>
                            <m:t>𝑣</m:t>
                          </m:r>
                        </m:e>
                        <m:sub>
                          <m:r>
                            <a:rPr lang="en-GB" b="0" i="1" smtClean="0">
                              <a:latin typeface="Cambria Math"/>
                            </a:rPr>
                            <m:t>𝑘</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𝑢</m:t>
                          </m:r>
                        </m:e>
                        <m:sub>
                          <m:r>
                            <a:rPr lang="en-GB" b="0" i="1" smtClean="0">
                              <a:latin typeface="Cambria Math"/>
                            </a:rPr>
                            <m:t>𝑘</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𝑏</m:t>
                          </m:r>
                        </m:e>
                        <m:sub>
                          <m:r>
                            <a:rPr lang="en-GB" b="0" i="1" smtClean="0">
                              <a:latin typeface="Cambria Math"/>
                            </a:rPr>
                            <m:t>𝑘</m:t>
                          </m:r>
                        </m:sub>
                      </m:sSub>
                    </m:oMath>
                  </m:oMathPara>
                </a14:m>
                <a:endParaRPr lang="en-GB" dirty="0" smtClean="0"/>
              </a:p>
              <a:p>
                <a:pPr marL="0" indent="0">
                  <a:buNone/>
                </a:pPr>
                <a14:m>
                  <m:oMath xmlns:m="http://schemas.openxmlformats.org/officeDocument/2006/math">
                    <m:sSub>
                      <m:sSubPr>
                        <m:ctrlPr>
                          <a:rPr lang="en-GB" i="1">
                            <a:latin typeface="Cambria Math" panose="02040503050406030204" pitchFamily="18" charset="0"/>
                          </a:rPr>
                        </m:ctrlPr>
                      </m:sSubPr>
                      <m:e>
                        <m:r>
                          <a:rPr lang="en-GB" i="1">
                            <a:latin typeface="Cambria Math"/>
                          </a:rPr>
                          <m:t>𝑣</m:t>
                        </m:r>
                      </m:e>
                      <m:sub>
                        <m:r>
                          <a:rPr lang="en-GB" i="1">
                            <a:latin typeface="Cambria Math"/>
                          </a:rPr>
                          <m:t>𝑘</m:t>
                        </m:r>
                      </m:sub>
                    </m:sSub>
                  </m:oMath>
                </a14:m>
                <a:r>
                  <a:rPr lang="en-GB" dirty="0" smtClean="0"/>
                  <a:t> is called activation potential (or induced local field) </a:t>
                </a:r>
              </a:p>
              <a:p>
                <a:r>
                  <a:rPr lang="en-GB" dirty="0" smtClean="0"/>
                  <a:t>Using activation potential, instead of the previous equations we can write </a:t>
                </a:r>
              </a:p>
              <a:p>
                <a:pPr marL="0" indent="0" algn="ctr">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b="0" i="1" smtClean="0">
                              <a:latin typeface="Cambria Math"/>
                            </a:rPr>
                            <m:t>𝑣</m:t>
                          </m:r>
                        </m:e>
                        <m:sub>
                          <m:r>
                            <a:rPr lang="en-GB" i="1">
                              <a:latin typeface="Cambria Math"/>
                            </a:rPr>
                            <m:t>𝑘</m:t>
                          </m:r>
                        </m:sub>
                      </m:sSub>
                      <m:r>
                        <a:rPr lang="en-GB" i="1">
                          <a:latin typeface="Cambria Math"/>
                        </a:rPr>
                        <m:t>=</m:t>
                      </m:r>
                      <m:nary>
                        <m:naryPr>
                          <m:chr m:val="∑"/>
                          <m:ctrlPr>
                            <a:rPr lang="en-GB" i="1">
                              <a:latin typeface="Cambria Math" panose="02040503050406030204" pitchFamily="18" charset="0"/>
                            </a:rPr>
                          </m:ctrlPr>
                        </m:naryPr>
                        <m:sub>
                          <m:r>
                            <a:rPr lang="en-GB" i="1">
                              <a:latin typeface="Cambria Math"/>
                            </a:rPr>
                            <m:t>𝑖</m:t>
                          </m:r>
                          <m:r>
                            <a:rPr lang="en-GB" i="1">
                              <a:latin typeface="Cambria Math"/>
                            </a:rPr>
                            <m:t>=0</m:t>
                          </m:r>
                        </m:sub>
                        <m:sup>
                          <m:r>
                            <a:rPr lang="en-GB" i="1">
                              <a:latin typeface="Cambria Math"/>
                            </a:rPr>
                            <m:t>𝑚</m:t>
                          </m:r>
                        </m:sup>
                        <m:e>
                          <m:sSub>
                            <m:sSubPr>
                              <m:ctrlPr>
                                <a:rPr lang="en-GB" i="1">
                                  <a:latin typeface="Cambria Math" panose="02040503050406030204" pitchFamily="18" charset="0"/>
                                </a:rPr>
                              </m:ctrlPr>
                            </m:sSubPr>
                            <m:e>
                              <m:r>
                                <a:rPr lang="en-GB" i="1">
                                  <a:latin typeface="Cambria Math"/>
                                </a:rPr>
                                <m:t>𝑤</m:t>
                              </m:r>
                            </m:e>
                            <m:sub>
                              <m:r>
                                <a:rPr lang="en-GB" i="1">
                                  <a:latin typeface="Cambria Math"/>
                                </a:rPr>
                                <m:t>𝑘𝑖</m:t>
                              </m:r>
                            </m:sub>
                          </m:sSub>
                          <m:sSub>
                            <m:sSubPr>
                              <m:ctrlPr>
                                <a:rPr lang="en-GB" i="1">
                                  <a:latin typeface="Cambria Math" panose="02040503050406030204" pitchFamily="18" charset="0"/>
                                </a:rPr>
                              </m:ctrlPr>
                            </m:sSubPr>
                            <m:e>
                              <m:r>
                                <a:rPr lang="en-GB" i="1">
                                  <a:latin typeface="Cambria Math"/>
                                </a:rPr>
                                <m:t>𝑥</m:t>
                              </m:r>
                            </m:e>
                            <m:sub>
                              <m:r>
                                <a:rPr lang="en-GB" i="1">
                                  <a:latin typeface="Cambria Math"/>
                                </a:rPr>
                                <m:t>𝑖</m:t>
                              </m:r>
                            </m:sub>
                          </m:sSub>
                        </m:e>
                      </m:nary>
                    </m:oMath>
                  </m:oMathPara>
                </a14:m>
                <a:endParaRPr lang="en-GB" dirty="0"/>
              </a:p>
              <a:p>
                <a:pPr marL="0" indent="0" algn="ctr">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a:rPr>
                            <m:t>𝑦</m:t>
                          </m:r>
                        </m:e>
                        <m:sub>
                          <m:r>
                            <a:rPr lang="en-GB" i="1">
                              <a:latin typeface="Cambria Math"/>
                            </a:rPr>
                            <m:t>𝑘</m:t>
                          </m:r>
                        </m:sub>
                      </m:sSub>
                      <m:r>
                        <a:rPr lang="en-GB" i="1">
                          <a:latin typeface="Cambria Math"/>
                        </a:rPr>
                        <m:t>=</m:t>
                      </m:r>
                      <m:r>
                        <a:rPr lang="en-GB" i="1">
                          <a:latin typeface="Cambria Math"/>
                          <a:ea typeface="Cambria Math"/>
                        </a:rPr>
                        <m:t>𝜑</m:t>
                      </m:r>
                      <m:r>
                        <a:rPr lang="en-GB" i="1">
                          <a:latin typeface="Cambria Math"/>
                          <a:ea typeface="Cambria Math"/>
                        </a:rPr>
                        <m:t>(</m:t>
                      </m:r>
                      <m:sSub>
                        <m:sSubPr>
                          <m:ctrlPr>
                            <a:rPr lang="en-GB" i="1">
                              <a:latin typeface="Cambria Math" panose="02040503050406030204" pitchFamily="18" charset="0"/>
                              <a:ea typeface="Cambria Math"/>
                            </a:rPr>
                          </m:ctrlPr>
                        </m:sSubPr>
                        <m:e>
                          <m:r>
                            <a:rPr lang="en-GB" b="0" i="1" smtClean="0">
                              <a:latin typeface="Cambria Math"/>
                              <a:ea typeface="Cambria Math"/>
                            </a:rPr>
                            <m:t>𝑣</m:t>
                          </m:r>
                        </m:e>
                        <m:sub>
                          <m:r>
                            <a:rPr lang="en-GB" i="1">
                              <a:latin typeface="Cambria Math"/>
                              <a:ea typeface="Cambria Math"/>
                            </a:rPr>
                            <m:t>𝑘</m:t>
                          </m:r>
                        </m:sub>
                      </m:sSub>
                      <m:r>
                        <a:rPr lang="en-GB" i="1">
                          <a:latin typeface="Cambria Math"/>
                          <a:ea typeface="Cambria Math"/>
                        </a:rPr>
                        <m:t>)</m:t>
                      </m:r>
                    </m:oMath>
                  </m:oMathPara>
                </a14:m>
                <a:endParaRPr lang="en-GB" dirty="0" smtClean="0"/>
              </a:p>
              <a:p>
                <a:pPr marL="0" indent="0">
                  <a:buNone/>
                </a:pPr>
                <a:r>
                  <a:rPr lang="en-GB" dirty="0" smtClean="0"/>
                  <a:t>where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a:rPr>
                          <m:t>𝑥</m:t>
                        </m:r>
                      </m:e>
                      <m:sub>
                        <m:r>
                          <a:rPr lang="en-GB" b="0" i="1" smtClean="0">
                            <a:latin typeface="Cambria Math"/>
                          </a:rPr>
                          <m:t>0</m:t>
                        </m:r>
                      </m:sub>
                    </m:sSub>
                    <m:r>
                      <a:rPr lang="en-GB" b="0" i="1" smtClean="0">
                        <a:latin typeface="Cambria Math"/>
                      </a:rPr>
                      <m:t>=1</m:t>
                    </m:r>
                  </m:oMath>
                </a14:m>
                <a:r>
                  <a:rPr lang="en-GB" dirty="0" smtClean="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a:rPr>
                          <m:t>𝑤</m:t>
                        </m:r>
                      </m:e>
                      <m:sub>
                        <m:r>
                          <a:rPr lang="en-GB" b="0" i="1" smtClean="0">
                            <a:latin typeface="Cambria Math"/>
                          </a:rPr>
                          <m:t>𝑘</m:t>
                        </m:r>
                        <m:r>
                          <a:rPr lang="en-GB" b="0" i="1" smtClean="0">
                            <a:latin typeface="Cambria Math"/>
                          </a:rPr>
                          <m:t>0</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𝑏</m:t>
                        </m:r>
                      </m:e>
                      <m:sub>
                        <m:r>
                          <a:rPr lang="en-GB" b="0" i="1" smtClean="0">
                            <a:latin typeface="Cambria Math"/>
                          </a:rPr>
                          <m:t>𝑘</m:t>
                        </m:r>
                      </m:sub>
                    </m:sSub>
                  </m:oMath>
                </a14:m>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blipFill rotWithShape="1">
                <a:blip r:embed="rId3" cstate="print"/>
                <a:stretch>
                  <a:fillRect l="-1810" t="-2156" r="-1810"/>
                </a:stretch>
              </a:blipFill>
            </p:spPr>
            <p:txBody>
              <a:bodyPr/>
              <a:lstStyle/>
              <a:p>
                <a:r>
                  <a:rPr lang="en-GB">
                    <a:noFill/>
                  </a:rPr>
                  <a:t> </a:t>
                </a:r>
              </a:p>
            </p:txBody>
          </p:sp>
        </mc:Fallback>
      </mc:AlternateContent>
      <p:pic>
        <p:nvPicPr>
          <p:cNvPr id="6" name="Picture 3" descr="fg00_00600"/>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1731319"/>
            <a:ext cx="4038600" cy="42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57200" y="304800"/>
            <a:ext cx="8226425" cy="457200"/>
          </a:xfrm>
          <a:noFill/>
        </p:spPr>
        <p:txBody>
          <a:bodyPr/>
          <a:lstStyle/>
          <a:p>
            <a:pPr eaLnBrk="1" hangingPunct="1"/>
            <a:r>
              <a:rPr lang="en-US" altLang="en-US" b="1" smtClean="0"/>
              <a:t>Figure 7</a:t>
            </a:r>
            <a:r>
              <a:rPr lang="en-US" altLang="en-US" smtClean="0"/>
              <a:t>   Another nonlinear model of a neuron; </a:t>
            </a:r>
            <a:r>
              <a:rPr lang="en-US" altLang="en-US" i="1" smtClean="0"/>
              <a:t>w</a:t>
            </a:r>
            <a:r>
              <a:rPr lang="en-US" altLang="en-US" i="1" baseline="-25000" smtClean="0"/>
              <a:t>k</a:t>
            </a:r>
            <a:r>
              <a:rPr lang="en-US" altLang="en-US" baseline="-25000" smtClean="0"/>
              <a:t>0</a:t>
            </a:r>
            <a:r>
              <a:rPr lang="en-US" altLang="en-US" smtClean="0"/>
              <a:t> accounts for the bias </a:t>
            </a:r>
            <a:r>
              <a:rPr lang="en-US" altLang="en-US" i="1" smtClean="0"/>
              <a:t>b</a:t>
            </a:r>
            <a:r>
              <a:rPr lang="en-US" altLang="en-US" i="1" baseline="-25000" smtClean="0"/>
              <a:t>k</a:t>
            </a:r>
            <a:r>
              <a:rPr lang="en-US" altLang="en-US" smtClean="0"/>
              <a:t>.</a:t>
            </a:r>
          </a:p>
        </p:txBody>
      </p:sp>
      <p:pic>
        <p:nvPicPr>
          <p:cNvPr id="15363" name="Picture 3" descr="fg00_007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174750"/>
            <a:ext cx="73152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p:txBody>
          <a:bodyPr/>
          <a:lstStyle/>
          <a:p>
            <a:pPr algn="ctr" eaLnBrk="1" hangingPunct="1"/>
            <a:r>
              <a:rPr lang="en-GB" altLang="en-US" sz="3600" b="1" smtClean="0"/>
              <a:t>What is a Neural Network?</a:t>
            </a:r>
          </a:p>
        </p:txBody>
      </p:sp>
      <p:sp>
        <p:nvSpPr>
          <p:cNvPr id="3075" name="Content Placeholder 4"/>
          <p:cNvSpPr>
            <a:spLocks noGrp="1"/>
          </p:cNvSpPr>
          <p:nvPr>
            <p:ph idx="1"/>
          </p:nvPr>
        </p:nvSpPr>
        <p:spPr bwMode="auto">
          <a:xfrm>
            <a:off x="457200" y="1052736"/>
            <a:ext cx="8229600" cy="50734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dirty="0" smtClean="0"/>
              <a:t>Neural network is a general name including both </a:t>
            </a:r>
          </a:p>
          <a:p>
            <a:pPr lvl="1" eaLnBrk="1" hangingPunct="1"/>
            <a:r>
              <a:rPr lang="en-GB" altLang="en-US" dirty="0" smtClean="0"/>
              <a:t>Biological neural networks (e.g. human nervous system) </a:t>
            </a:r>
          </a:p>
          <a:p>
            <a:pPr lvl="1" eaLnBrk="1" hangingPunct="1"/>
            <a:r>
              <a:rPr lang="en-GB" altLang="en-US" dirty="0" smtClean="0"/>
              <a:t>Artificial neural networks </a:t>
            </a:r>
          </a:p>
          <a:p>
            <a:pPr eaLnBrk="1" hangingPunct="1"/>
            <a:r>
              <a:rPr lang="en-GB" altLang="en-US" dirty="0" smtClean="0"/>
              <a:t>Our main topic is artificial neural networks (ANNs) </a:t>
            </a:r>
          </a:p>
          <a:p>
            <a:pPr eaLnBrk="1" hangingPunct="1"/>
            <a:r>
              <a:rPr lang="en-GB" altLang="en-US" dirty="0" smtClean="0"/>
              <a:t>We will sometimes say “neural network” to refer to an ANN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p:txBody>
          <a:bodyPr/>
          <a:lstStyle/>
          <a:p>
            <a:pPr algn="ctr" eaLnBrk="1" hangingPunct="1"/>
            <a:r>
              <a:rPr lang="en-GB" altLang="en-US" sz="3600" b="1" smtClean="0"/>
              <a:t>What is a Neural Network?</a:t>
            </a:r>
          </a:p>
        </p:txBody>
      </p:sp>
      <p:sp>
        <p:nvSpPr>
          <p:cNvPr id="4099" name="Content Placeholder 4"/>
          <p:cNvSpPr>
            <a:spLocks noGrp="1"/>
          </p:cNvSpPr>
          <p:nvPr>
            <p:ph idx="1"/>
          </p:nvPr>
        </p:nvSpPr>
        <p:spPr bwMode="auto">
          <a:xfrm>
            <a:off x="457200" y="1052736"/>
            <a:ext cx="8229600" cy="50734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dirty="0" smtClean="0"/>
              <a:t>Biological neural networks (such as human brain) compute in a different way from today’s computers </a:t>
            </a:r>
          </a:p>
          <a:p>
            <a:pPr eaLnBrk="1" hangingPunct="1"/>
            <a:r>
              <a:rPr lang="en-GB" altLang="en-US" dirty="0" smtClean="0"/>
              <a:t>The brain is a highly complex, nonlinear, and parallel computer</a:t>
            </a:r>
          </a:p>
          <a:p>
            <a:pPr eaLnBrk="1" hangingPunct="1"/>
            <a:r>
              <a:rPr lang="en-GB" altLang="en-US" dirty="0" smtClean="0"/>
              <a:t>It can organize its own structure (connected neurons) to perform certain computations much faster than current computers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pPr algn="ctr" eaLnBrk="1" hangingPunct="1"/>
            <a:r>
              <a:rPr lang="en-GB" altLang="en-US" sz="3600" b="1" smtClean="0"/>
              <a:t>What is a Neural Network?</a:t>
            </a:r>
          </a:p>
        </p:txBody>
      </p:sp>
      <p:sp>
        <p:nvSpPr>
          <p:cNvPr id="5" name="Content Placeholder 4"/>
          <p:cNvSpPr>
            <a:spLocks noGrp="1"/>
          </p:cNvSpPr>
          <p:nvPr>
            <p:ph idx="1"/>
          </p:nvPr>
        </p:nvSpPr>
        <p:spPr>
          <a:xfrm>
            <a:off x="457200" y="1124744"/>
            <a:ext cx="8229600" cy="5001419"/>
          </a:xfrm>
        </p:spPr>
        <p:txBody>
          <a:bodyPr>
            <a:normAutofit fontScale="92500" lnSpcReduction="10000"/>
          </a:bodyPr>
          <a:lstStyle/>
          <a:p>
            <a:pPr eaLnBrk="1" hangingPunct="1">
              <a:defRPr/>
            </a:pPr>
            <a:r>
              <a:rPr lang="en-GB" dirty="0" smtClean="0"/>
              <a:t>(Artificial) neural network is a machine that is designed to model the way in which the brain performs a particular task or function of interest; usually </a:t>
            </a:r>
          </a:p>
          <a:p>
            <a:pPr lvl="1" eaLnBrk="1" hangingPunct="1">
              <a:defRPr/>
            </a:pPr>
            <a:r>
              <a:rPr lang="en-GB" dirty="0" smtClean="0"/>
              <a:t>implemented by using electronic components </a:t>
            </a:r>
          </a:p>
          <a:p>
            <a:pPr lvl="1" eaLnBrk="1" hangingPunct="1">
              <a:defRPr/>
            </a:pPr>
            <a:r>
              <a:rPr lang="en-GB" dirty="0" smtClean="0"/>
              <a:t>or simulated in software on a computer </a:t>
            </a:r>
          </a:p>
          <a:p>
            <a:pPr eaLnBrk="1" hangingPunct="1">
              <a:defRPr/>
            </a:pPr>
            <a:r>
              <a:rPr lang="en-GB" dirty="0" smtClean="0"/>
              <a:t>Our interest will mostly be on a group of ANNs which do useful computations after a </a:t>
            </a:r>
            <a:r>
              <a:rPr lang="en-GB" i="1" dirty="0" smtClean="0"/>
              <a:t>learning </a:t>
            </a:r>
            <a:r>
              <a:rPr lang="en-GB" dirty="0" smtClean="0"/>
              <a:t>process</a:t>
            </a:r>
          </a:p>
          <a:p>
            <a:pPr eaLnBrk="1" hangingPunct="1">
              <a:defRPr/>
            </a:pPr>
            <a:r>
              <a:rPr lang="en-GB" dirty="0" smtClean="0"/>
              <a:t>As the name implies, it is a network of smaller computing units called </a:t>
            </a:r>
            <a:r>
              <a:rPr lang="en-GB" i="1" dirty="0" smtClean="0"/>
              <a:t>neurons</a:t>
            </a:r>
            <a:endParaRPr lang="en-GB"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pPr algn="ctr" eaLnBrk="1" hangingPunct="1"/>
            <a:r>
              <a:rPr lang="en-GB" altLang="en-US" sz="3600" b="1" smtClean="0"/>
              <a:t>What is a Neural Network?</a:t>
            </a:r>
          </a:p>
        </p:txBody>
      </p:sp>
      <p:sp>
        <p:nvSpPr>
          <p:cNvPr id="5" name="Content Placeholder 4"/>
          <p:cNvSpPr>
            <a:spLocks noGrp="1"/>
          </p:cNvSpPr>
          <p:nvPr>
            <p:ph idx="1"/>
          </p:nvPr>
        </p:nvSpPr>
        <p:spPr>
          <a:xfrm>
            <a:off x="457200" y="1124744"/>
            <a:ext cx="8229600" cy="5001419"/>
          </a:xfrm>
        </p:spPr>
        <p:txBody>
          <a:bodyPr>
            <a:normAutofit lnSpcReduction="10000"/>
          </a:bodyPr>
          <a:lstStyle/>
          <a:p>
            <a:pPr eaLnBrk="1" hangingPunct="1">
              <a:defRPr/>
            </a:pPr>
            <a:r>
              <a:rPr lang="en-GB" dirty="0" smtClean="0"/>
              <a:t>(Definition by Alexander &amp; Morton 1990) </a:t>
            </a:r>
          </a:p>
          <a:p>
            <a:pPr lvl="1" eaLnBrk="1" hangingPunct="1">
              <a:defRPr/>
            </a:pPr>
            <a:r>
              <a:rPr lang="en-GB" dirty="0" smtClean="0"/>
              <a:t>A neural network is a massively parallel distributed processor made up of simple processing units, which has a natural propensity for storing experimental knowledge and making it available for use. It resembles the brain in two respects: </a:t>
            </a:r>
          </a:p>
          <a:p>
            <a:pPr lvl="2" eaLnBrk="1" hangingPunct="1">
              <a:defRPr/>
            </a:pPr>
            <a:r>
              <a:rPr lang="en-GB" dirty="0" smtClean="0"/>
              <a:t>Knowledge is acquired by the network from its environment through a learning process </a:t>
            </a:r>
          </a:p>
          <a:p>
            <a:pPr lvl="2" eaLnBrk="1" hangingPunct="1">
              <a:defRPr/>
            </a:pPr>
            <a:r>
              <a:rPr lang="en-GB" dirty="0" smtClean="0"/>
              <a:t>Interneuron connection strengths, known as synaptic weights, are used to store the acquired knowledge.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pPr algn="ctr" eaLnBrk="1" hangingPunct="1"/>
            <a:r>
              <a:rPr lang="en-GB" altLang="en-US" sz="3600" b="1" smtClean="0"/>
              <a:t>What is a Neural Network?</a:t>
            </a:r>
          </a:p>
        </p:txBody>
      </p:sp>
      <p:sp>
        <p:nvSpPr>
          <p:cNvPr id="7171" name="Content Placeholder 4"/>
          <p:cNvSpPr>
            <a:spLocks noGrp="1"/>
          </p:cNvSpPr>
          <p:nvPr>
            <p:ph idx="1"/>
          </p:nvPr>
        </p:nvSpPr>
        <p:spPr bwMode="auto">
          <a:xfrm>
            <a:off x="457200" y="1124744"/>
            <a:ext cx="8229600" cy="500141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dirty="0" smtClean="0"/>
              <a:t>The procedure used to perform the learning process is called a </a:t>
            </a:r>
            <a:r>
              <a:rPr lang="en-GB" altLang="en-US" i="1" dirty="0" smtClean="0"/>
              <a:t>learning algorithm</a:t>
            </a:r>
            <a:r>
              <a:rPr lang="en-GB" altLang="en-US" dirty="0" smtClean="0"/>
              <a:t> </a:t>
            </a:r>
          </a:p>
          <a:p>
            <a:pPr lvl="1" eaLnBrk="1" hangingPunct="1"/>
            <a:r>
              <a:rPr lang="en-GB" altLang="en-US" dirty="0" smtClean="0"/>
              <a:t>The main idea here is to modify the synaptic weights of the network in some way so as to achieve a desired objective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pPr algn="ctr" eaLnBrk="1" hangingPunct="1"/>
            <a:r>
              <a:rPr lang="en-GB" altLang="en-US" sz="3600" b="1" smtClean="0"/>
              <a:t>Benefits of ANNs</a:t>
            </a:r>
          </a:p>
        </p:txBody>
      </p:sp>
      <p:sp>
        <p:nvSpPr>
          <p:cNvPr id="8195" name="Content Placeholder 4"/>
          <p:cNvSpPr>
            <a:spLocks noGrp="1"/>
          </p:cNvSpPr>
          <p:nvPr>
            <p:ph idx="1"/>
          </p:nvPr>
        </p:nvSpPr>
        <p:spPr bwMode="auto">
          <a:xfrm>
            <a:off x="457200" y="1052736"/>
            <a:ext cx="8229600" cy="50734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p>
            <a:pPr eaLnBrk="1" hangingPunct="1"/>
            <a:r>
              <a:rPr lang="en-GB" altLang="en-US" i="1" u="sng" dirty="0" smtClean="0"/>
              <a:t>Nonlinearity:</a:t>
            </a:r>
            <a:r>
              <a:rPr lang="en-GB" altLang="en-US" i="1" dirty="0" smtClean="0"/>
              <a:t> </a:t>
            </a:r>
            <a:r>
              <a:rPr lang="en-GB" altLang="en-US" dirty="0" smtClean="0"/>
              <a:t>Neurons can be linear or nonlinear. Nonlinearity also comes from the networking. This is an important property particularly when we are working on nonlinear problems. </a:t>
            </a:r>
          </a:p>
          <a:p>
            <a:pPr eaLnBrk="1" hangingPunct="1"/>
            <a:r>
              <a:rPr lang="en-GB" altLang="en-US" i="1" u="sng" dirty="0" smtClean="0"/>
              <a:t>Input-Output mapping</a:t>
            </a:r>
            <a:r>
              <a:rPr lang="en-GB" altLang="en-US" u="sng" dirty="0" smtClean="0"/>
              <a:t>:</a:t>
            </a:r>
            <a:r>
              <a:rPr lang="en-GB" altLang="en-US" dirty="0" smtClean="0"/>
              <a:t> An ANN learns how to map inputs to outputs from examples. This is similar to nonparametric statistical inference (a branch of statistics) and tabula rasa learning (biology) </a:t>
            </a:r>
          </a:p>
          <a:p>
            <a:pPr eaLnBrk="1" hangingPunct="1"/>
            <a:r>
              <a:rPr lang="en-GB" altLang="en-US" i="1" u="sng" dirty="0" err="1" smtClean="0"/>
              <a:t>Adaptivity</a:t>
            </a:r>
            <a:r>
              <a:rPr lang="en-GB" altLang="en-US" i="1" u="sng" dirty="0" smtClean="0"/>
              <a:t>:</a:t>
            </a:r>
            <a:r>
              <a:rPr lang="en-GB" altLang="en-US" i="1" dirty="0" smtClean="0"/>
              <a:t> </a:t>
            </a:r>
            <a:r>
              <a:rPr lang="en-GB" altLang="en-US" dirty="0" smtClean="0"/>
              <a:t>An ANN trained to work for a specific case can easily be retrained to deal with minor changes in conditions. In fact, it can be designed to do this in a changing environment. But, there is often a critical line between an adaptive system and a robust one.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pPr algn="ctr" eaLnBrk="1" hangingPunct="1"/>
            <a:r>
              <a:rPr lang="en-GB" altLang="en-US" sz="3600" b="1" smtClean="0"/>
              <a:t>Benefits of ANNs</a:t>
            </a:r>
          </a:p>
        </p:txBody>
      </p:sp>
      <p:sp>
        <p:nvSpPr>
          <p:cNvPr id="8195" name="Content Placeholder 4"/>
          <p:cNvSpPr>
            <a:spLocks noGrp="1"/>
          </p:cNvSpPr>
          <p:nvPr>
            <p:ph idx="1"/>
          </p:nvPr>
        </p:nvSpPr>
        <p:spPr bwMode="auto">
          <a:xfrm>
            <a:off x="457200" y="1052736"/>
            <a:ext cx="8229600" cy="50734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eaLnBrk="1" hangingPunct="1"/>
            <a:r>
              <a:rPr lang="en-GB" altLang="en-US" i="1" u="sng" dirty="0" smtClean="0"/>
              <a:t>Evidential Response:</a:t>
            </a:r>
            <a:r>
              <a:rPr lang="en-GB" altLang="en-US" i="1" dirty="0" smtClean="0"/>
              <a:t> </a:t>
            </a:r>
            <a:r>
              <a:rPr lang="en-GB" altLang="en-US" dirty="0" smtClean="0"/>
              <a:t>An ANN can be designed not only to give us a decision but also to give us how confident it is in that decision. </a:t>
            </a:r>
          </a:p>
          <a:p>
            <a:pPr eaLnBrk="1" hangingPunct="1"/>
            <a:r>
              <a:rPr lang="en-GB" altLang="en-US" i="1" u="sng" dirty="0" smtClean="0"/>
              <a:t>Contextual Information:</a:t>
            </a:r>
            <a:r>
              <a:rPr lang="en-GB" altLang="en-US" i="1" dirty="0" smtClean="0"/>
              <a:t> </a:t>
            </a:r>
            <a:r>
              <a:rPr lang="en-GB" altLang="en-US" dirty="0" smtClean="0"/>
              <a:t>Knowledge is represented by the structure. Every neuron is potentially affected by all others in the network. Therefore, contextual information is dealt with naturally. </a:t>
            </a:r>
          </a:p>
          <a:p>
            <a:pPr eaLnBrk="1" hangingPunct="1"/>
            <a:r>
              <a:rPr lang="en-GB" altLang="en-US" i="1" u="sng" dirty="0" smtClean="0"/>
              <a:t>Fault Tolerance:</a:t>
            </a:r>
            <a:r>
              <a:rPr lang="en-GB" altLang="en-US" i="1" dirty="0" smtClean="0"/>
              <a:t> </a:t>
            </a:r>
            <a:r>
              <a:rPr lang="en-GB" altLang="en-US" dirty="0" smtClean="0"/>
              <a:t>In hardware form, ANNs are fault tolerant in the sense that, if a neuron fails the general performance is only slightly degraded. </a:t>
            </a:r>
          </a:p>
        </p:txBody>
      </p:sp>
    </p:spTree>
    <p:extLst>
      <p:ext uri="{BB962C8B-B14F-4D97-AF65-F5344CB8AC3E}">
        <p14:creationId xmlns:p14="http://schemas.microsoft.com/office/powerpoint/2010/main" val="350098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pPr algn="ctr" eaLnBrk="1" hangingPunct="1"/>
            <a:r>
              <a:rPr lang="en-GB" altLang="en-US" sz="3600" b="1" dirty="0" smtClean="0"/>
              <a:t>Benefits of ANNs</a:t>
            </a:r>
          </a:p>
        </p:txBody>
      </p:sp>
      <p:sp>
        <p:nvSpPr>
          <p:cNvPr id="8195" name="Content Placeholder 4"/>
          <p:cNvSpPr>
            <a:spLocks noGrp="1"/>
          </p:cNvSpPr>
          <p:nvPr>
            <p:ph idx="1"/>
          </p:nvPr>
        </p:nvSpPr>
        <p:spPr bwMode="auto">
          <a:xfrm>
            <a:off x="457200" y="1052736"/>
            <a:ext cx="8229600" cy="50734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eaLnBrk="1" hangingPunct="1"/>
            <a:r>
              <a:rPr lang="en-GB" altLang="en-US" i="1" u="sng" dirty="0" smtClean="0"/>
              <a:t>VLSI </a:t>
            </a:r>
            <a:r>
              <a:rPr lang="en-GB" altLang="en-US" i="1" u="sng" dirty="0" err="1" smtClean="0"/>
              <a:t>Implementability</a:t>
            </a:r>
            <a:r>
              <a:rPr lang="en-GB" altLang="en-US" i="1" u="sng" dirty="0" smtClean="0"/>
              <a:t>:</a:t>
            </a:r>
            <a:r>
              <a:rPr lang="en-GB" altLang="en-US" i="1" dirty="0" smtClean="0"/>
              <a:t> </a:t>
            </a:r>
            <a:r>
              <a:rPr lang="en-GB" altLang="en-US" dirty="0" smtClean="0"/>
              <a:t>An ANN is well suited to be implemented using very-large-scale-integrated (VLSI) technology. </a:t>
            </a:r>
          </a:p>
          <a:p>
            <a:pPr eaLnBrk="1" hangingPunct="1"/>
            <a:r>
              <a:rPr lang="en-GB" altLang="en-US" i="1" u="sng" dirty="0" smtClean="0"/>
              <a:t>Uniformity of Analysis and Design:</a:t>
            </a:r>
            <a:r>
              <a:rPr lang="en-GB" altLang="en-US" i="1" dirty="0" smtClean="0"/>
              <a:t> </a:t>
            </a:r>
            <a:r>
              <a:rPr lang="en-GB" altLang="en-US" dirty="0" smtClean="0"/>
              <a:t>Same notation (neurons being the main unit, etc.) is used in all domains involving the application of neural networks. </a:t>
            </a:r>
          </a:p>
          <a:p>
            <a:pPr eaLnBrk="1" hangingPunct="1"/>
            <a:r>
              <a:rPr lang="en-GB" altLang="en-US" i="1" u="sng" dirty="0" smtClean="0"/>
              <a:t>Neurobiological Analogy:</a:t>
            </a:r>
            <a:r>
              <a:rPr lang="en-GB" altLang="en-US" i="1" dirty="0" smtClean="0"/>
              <a:t> </a:t>
            </a:r>
            <a:r>
              <a:rPr lang="en-GB" altLang="en-US" dirty="0" smtClean="0"/>
              <a:t>ANNs are motivated by analogy with the brain, which is a living proof that fault tolerant parallel processing is not only physically possible but also fast and powerful. </a:t>
            </a:r>
            <a:endParaRPr lang="en-GB" altLang="en-US" i="1" dirty="0" smtClean="0"/>
          </a:p>
        </p:txBody>
      </p:sp>
    </p:spTree>
    <p:extLst>
      <p:ext uri="{BB962C8B-B14F-4D97-AF65-F5344CB8AC3E}">
        <p14:creationId xmlns:p14="http://schemas.microsoft.com/office/powerpoint/2010/main" val="2648912935"/>
      </p:ext>
    </p:extLst>
  </p:cSld>
  <p:clrMapOvr>
    <a:masterClrMapping/>
  </p:clrMapOvr>
</p:sld>
</file>

<file path=ppt/theme/theme1.xml><?xml version="1.0" encoding="utf-8"?>
<a:theme xmlns:a="http://schemas.openxmlformats.org/drawingml/2006/main" name="haykin">
  <a:themeElements>
    <a:clrScheme name="hayk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ayk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ayk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ayki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ayki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ayki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ayki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ayki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ayki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ayki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ayki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ayki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ayki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ayki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haykin</Template>
  <TotalTime>491</TotalTime>
  <Words>953</Words>
  <Application>Microsoft Office PowerPoint</Application>
  <PresentationFormat>On-screen Show (4:3)</PresentationFormat>
  <Paragraphs>83</Paragraphs>
  <Slides>18</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Cambria Math</vt:lpstr>
      <vt:lpstr>haykin</vt:lpstr>
      <vt:lpstr>Introduction (PART 1)</vt:lpstr>
      <vt:lpstr>What is a Neural Network?</vt:lpstr>
      <vt:lpstr>What is a Neural Network?</vt:lpstr>
      <vt:lpstr>What is a Neural Network?</vt:lpstr>
      <vt:lpstr>What is a Neural Network?</vt:lpstr>
      <vt:lpstr>What is a Neural Network?</vt:lpstr>
      <vt:lpstr>Benefits of ANNs</vt:lpstr>
      <vt:lpstr>Benefits of ANNs</vt:lpstr>
      <vt:lpstr>Benefits of ANNs</vt:lpstr>
      <vt:lpstr>Human Brain</vt:lpstr>
      <vt:lpstr>The Pyramidal Cell</vt:lpstr>
      <vt:lpstr>PowerPoint Presentation</vt:lpstr>
      <vt:lpstr>Human Brain </vt:lpstr>
      <vt:lpstr>Figure 4   Cytoarchitectural map of the cerebral cortex. The different areas are identified by the thickness of their layers and types of cells within them. Some of the key sensory areas are as follows: Motor cortex: motor strip, area 4; premotor area, area 6; frontal eye fields, area 8. Somatosensory cortex: areas 3, 1, and 2. Visual cortex: areas 17, 18, and 19. Auditory cortex: areas 41 and 42. (From A. Brodal, 1981; with permission of Oxford University Press.)</vt:lpstr>
      <vt:lpstr>Artificial Neuron Models </vt:lpstr>
      <vt:lpstr>Artificial Neuron Models </vt:lpstr>
      <vt:lpstr>Artificial Neuron Model </vt:lpstr>
      <vt:lpstr>Figure 7   Another nonlinear model of a neuron; wk0 accounts for the bias bk.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1.1   Caption</dc:title>
  <dc:creator>Bill Montgomery</dc:creator>
  <cp:lastModifiedBy>Furkan Ar</cp:lastModifiedBy>
  <cp:revision>57</cp:revision>
  <dcterms:created xsi:type="dcterms:W3CDTF">2008-11-18T16:01:22Z</dcterms:created>
  <dcterms:modified xsi:type="dcterms:W3CDTF">2019-12-04T08:27:47Z</dcterms:modified>
</cp:coreProperties>
</file>