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412" r:id="rId3"/>
    <p:sldId id="343" r:id="rId4"/>
    <p:sldId id="413" r:id="rId5"/>
    <p:sldId id="344" r:id="rId6"/>
    <p:sldId id="414" r:id="rId7"/>
    <p:sldId id="345" r:id="rId8"/>
    <p:sldId id="415" r:id="rId9"/>
    <p:sldId id="346" r:id="rId10"/>
    <p:sldId id="416" r:id="rId11"/>
    <p:sldId id="347" r:id="rId12"/>
    <p:sldId id="419" r:id="rId13"/>
    <p:sldId id="348" r:id="rId14"/>
    <p:sldId id="417" r:id="rId15"/>
    <p:sldId id="418" r:id="rId16"/>
    <p:sldId id="420" r:id="rId17"/>
    <p:sldId id="349" r:id="rId18"/>
    <p:sldId id="350" r:id="rId19"/>
    <p:sldId id="421" r:id="rId20"/>
    <p:sldId id="422" r:id="rId21"/>
    <p:sldId id="423" r:id="rId2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p:cViewPr varScale="1">
        <p:scale>
          <a:sx n="70" d="100"/>
          <a:sy n="70" d="100"/>
        </p:scale>
        <p:origin x="11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en-US"/>
          </a:p>
        </p:txBody>
      </p:sp>
      <p:sp>
        <p:nvSpPr>
          <p:cNvPr id="14950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en-US"/>
          </a:p>
        </p:txBody>
      </p:sp>
      <p:sp>
        <p:nvSpPr>
          <p:cNvPr id="337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951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14951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09CDB7B-3D66-43C9-9229-60068C9EB2B7}" type="slidenum">
              <a:rPr lang="en-US" altLang="en-US"/>
              <a:pPr/>
              <a:t>‹#›</a:t>
            </a:fld>
            <a:endParaRPr lang="en-US" altLang="en-US"/>
          </a:p>
        </p:txBody>
      </p:sp>
    </p:spTree>
    <p:extLst>
      <p:ext uri="{BB962C8B-B14F-4D97-AF65-F5344CB8AC3E}">
        <p14:creationId xmlns:p14="http://schemas.microsoft.com/office/powerpoint/2010/main" val="93283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6A40C04D-DA1B-4929-A3CD-682518D7C4A6}" type="slidenum">
              <a:rPr lang="en-US" altLang="en-US"/>
              <a:pPr eaLnBrk="1" hangingPunct="1">
                <a:spcBef>
                  <a:spcPct val="0"/>
                </a:spcBef>
              </a:pPr>
              <a:t>1</a:t>
            </a:fld>
            <a:endParaRPr lang="en-US" alt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6519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90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82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6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89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2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81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1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2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73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092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77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8"/>
          <p:cNvSpPr>
            <a:spLocks noChangeArrowheads="1"/>
          </p:cNvSpPr>
          <p:nvPr/>
        </p:nvSpPr>
        <p:spPr bwMode="auto">
          <a:xfrm>
            <a:off x="6019800" y="631983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r>
              <a:rPr lang="en-US" altLang="en-US" sz="1000" smtClean="0">
                <a:solidFill>
                  <a:srgbClr val="000000"/>
                </a:solidFill>
                <a:cs typeface="Arial" pitchFamily="34" charset="0"/>
              </a:rPr>
              <a:t> Copyright ©2009 by Pearson Education, Inc.</a:t>
            </a:r>
          </a:p>
          <a:p>
            <a:pPr algn="r">
              <a:defRPr/>
            </a:pPr>
            <a:r>
              <a:rPr lang="en-US" altLang="en-US" sz="1000" smtClean="0">
                <a:solidFill>
                  <a:srgbClr val="000000"/>
                </a:solidFill>
                <a:cs typeface="Arial" pitchFamily="34" charset="0"/>
              </a:rPr>
              <a:t>Upper Saddle River, New Jersey 07458</a:t>
            </a:r>
          </a:p>
          <a:p>
            <a:pPr algn="r">
              <a:defRPr/>
            </a:pPr>
            <a:r>
              <a:rPr lang="en-US" altLang="en-US" sz="1000" smtClean="0">
                <a:solidFill>
                  <a:srgbClr val="000000"/>
                </a:solidFill>
                <a:cs typeface="Arial" pitchFamily="34" charset="0"/>
              </a:rPr>
              <a:t>All rights reserved.</a:t>
            </a:r>
          </a:p>
        </p:txBody>
      </p:sp>
      <p:sp>
        <p:nvSpPr>
          <p:cNvPr id="1028" name="Text Box 47"/>
          <p:cNvSpPr txBox="1">
            <a:spLocks noChangeArrowheads="1"/>
          </p:cNvSpPr>
          <p:nvPr/>
        </p:nvSpPr>
        <p:spPr bwMode="auto">
          <a:xfrm>
            <a:off x="847725" y="6353175"/>
            <a:ext cx="5629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altLang="en-US" sz="1100" i="1" smtClean="0">
                <a:solidFill>
                  <a:srgbClr val="000000"/>
                </a:solidFill>
                <a:cs typeface="Arial" pitchFamily="34" charset="0"/>
              </a:rPr>
              <a:t>Neural Networks and Learning Machines</a:t>
            </a:r>
            <a:r>
              <a:rPr lang="en-US" altLang="en-US" sz="1100" smtClean="0">
                <a:solidFill>
                  <a:srgbClr val="000000"/>
                </a:solidFill>
                <a:cs typeface="Arial" pitchFamily="34" charset="0"/>
              </a:rPr>
              <a:t>, Third Edition</a:t>
            </a:r>
          </a:p>
          <a:p>
            <a:pPr>
              <a:defRPr/>
            </a:pPr>
            <a:r>
              <a:rPr lang="en-US" altLang="en-US" sz="1100" smtClean="0">
                <a:solidFill>
                  <a:srgbClr val="000000"/>
                </a:solidFill>
                <a:cs typeface="Arial" pitchFamily="34" charset="0"/>
              </a:rPr>
              <a:t>Simon Haykin</a:t>
            </a:r>
          </a:p>
        </p:txBody>
      </p:sp>
      <p:pic>
        <p:nvPicPr>
          <p:cNvPr id="1029" name="Picture 48" descr="pearson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6400800"/>
            <a:ext cx="80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53"/>
          <p:cNvSpPr>
            <a:spLocks noChangeShapeType="1"/>
          </p:cNvSpPr>
          <p:nvPr/>
        </p:nvSpPr>
        <p:spPr bwMode="auto">
          <a:xfrm>
            <a:off x="3175" y="6248400"/>
            <a:ext cx="91408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457200" y="1828800"/>
            <a:ext cx="8226425" cy="2590800"/>
          </a:xfrm>
          <a:noFill/>
        </p:spPr>
        <p:txBody>
          <a:bodyPr/>
          <a:lstStyle/>
          <a:p>
            <a:pPr algn="ctr" eaLnBrk="1" hangingPunct="1"/>
            <a:r>
              <a:rPr lang="en-US" altLang="en-US" sz="4000" b="1" dirty="0" smtClean="0">
                <a:solidFill>
                  <a:srgbClr val="0096D8"/>
                </a:solidFill>
              </a:rPr>
              <a:t>Radial Basis Function </a:t>
            </a:r>
            <a:r>
              <a:rPr lang="en-US" altLang="en-US" sz="4000" b="1" dirty="0" smtClean="0">
                <a:solidFill>
                  <a:srgbClr val="0096D8"/>
                </a:solidFill>
              </a:rPr>
              <a:t>Networks</a:t>
            </a:r>
            <a:r>
              <a:rPr lang="tr-TR" altLang="en-US" sz="4000" b="1" dirty="0" smtClean="0">
                <a:solidFill>
                  <a:srgbClr val="0096D8"/>
                </a:solidFill>
              </a:rPr>
              <a:t/>
            </a:r>
            <a:br>
              <a:rPr lang="tr-TR" altLang="en-US" sz="4000" b="1" dirty="0" smtClean="0">
                <a:solidFill>
                  <a:srgbClr val="0096D8"/>
                </a:solidFill>
              </a:rPr>
            </a:br>
            <a:r>
              <a:rPr lang="tr-TR" altLang="en-US" sz="4000" b="1" dirty="0" smtClean="0">
                <a:solidFill>
                  <a:srgbClr val="0096D8"/>
                </a:solidFill>
              </a:rPr>
              <a:t>(PART 2)</a:t>
            </a:r>
            <a:endParaRPr lang="en-US"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smtClean="0"/>
              <a:t>Regularization parameter</a:t>
            </a:r>
          </a:p>
          <a:p>
            <a:pPr>
              <a:defRPr/>
            </a:pPr>
            <a:r>
              <a:rPr lang="en-US" b="1" dirty="0" smtClean="0"/>
              <a:t>Part 3</a:t>
            </a:r>
          </a:p>
          <a:p>
            <a:pPr lvl="1">
              <a:defRPr/>
            </a:pPr>
            <a:r>
              <a:rPr lang="en-US" dirty="0" smtClean="0"/>
              <a:t>Approximation properties of RBF networks </a:t>
            </a:r>
          </a:p>
          <a:p>
            <a:pPr lvl="1">
              <a:defRPr/>
            </a:pPr>
            <a:r>
              <a:rPr lang="en-US" b="1" dirty="0" smtClean="0"/>
              <a:t>Comparison of RBF networks and multilayer </a:t>
            </a:r>
            <a:r>
              <a:rPr lang="en-US" b="1" dirty="0" err="1" smtClean="0"/>
              <a:t>perceptrons</a:t>
            </a:r>
            <a:r>
              <a:rPr lang="en-US" b="1" dirty="0" smtClean="0"/>
              <a:t> </a:t>
            </a:r>
          </a:p>
          <a:p>
            <a:pPr>
              <a:defRPr/>
            </a:pPr>
            <a:r>
              <a:rPr lang="en-US" dirty="0" smtClean="0"/>
              <a:t>Part 4 (omitted)</a:t>
            </a:r>
          </a:p>
          <a:p>
            <a:pPr lvl="1">
              <a:defRPr/>
            </a:pPr>
            <a:r>
              <a:rPr lang="en-US" dirty="0" smtClean="0"/>
              <a:t>Kernel regression estimation </a:t>
            </a:r>
            <a:r>
              <a:rPr lang="en-US" dirty="0"/>
              <a:t>(omitted</a:t>
            </a:r>
            <a:r>
              <a:rPr lang="en-US" dirty="0" smtClean="0"/>
              <a:t>)</a:t>
            </a:r>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234227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8229600" cy="838200"/>
          </a:xfrm>
        </p:spPr>
        <p:txBody>
          <a:bodyPr/>
          <a:lstStyle/>
          <a:p>
            <a:pPr algn="ctr"/>
            <a:r>
              <a:rPr lang="en-US" altLang="en-US" sz="3600" b="1" dirty="0" smtClean="0"/>
              <a:t>Comparison of RBF Networks and MLPs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pPr>
              <a:lnSpc>
                <a:spcPct val="120000"/>
              </a:lnSpc>
              <a:spcBef>
                <a:spcPts val="0"/>
              </a:spcBef>
            </a:pPr>
            <a:r>
              <a:rPr lang="en-US" sz="2100" dirty="0" smtClean="0">
                <a:ea typeface="Cambria Math"/>
              </a:rPr>
              <a:t>Both are examples of nonlinear layered </a:t>
            </a:r>
            <a:r>
              <a:rPr lang="en-US" sz="2100" dirty="0" err="1" smtClean="0">
                <a:ea typeface="Cambria Math"/>
              </a:rPr>
              <a:t>feedforward</a:t>
            </a:r>
            <a:r>
              <a:rPr lang="en-US" sz="2100" dirty="0" smtClean="0">
                <a:ea typeface="Cambria Math"/>
              </a:rPr>
              <a:t> networks </a:t>
            </a:r>
          </a:p>
          <a:p>
            <a:pPr>
              <a:lnSpc>
                <a:spcPct val="120000"/>
              </a:lnSpc>
              <a:spcBef>
                <a:spcPts val="0"/>
              </a:spcBef>
            </a:pPr>
            <a:r>
              <a:rPr lang="en-US" sz="2100" dirty="0" smtClean="0">
                <a:ea typeface="Cambria Math"/>
              </a:rPr>
              <a:t>Both are universal </a:t>
            </a:r>
            <a:r>
              <a:rPr lang="en-US" sz="2100" dirty="0" err="1" smtClean="0">
                <a:ea typeface="Cambria Math"/>
              </a:rPr>
              <a:t>approximators</a:t>
            </a:r>
            <a:r>
              <a:rPr lang="en-US" sz="2100" dirty="0" smtClean="0">
                <a:ea typeface="Cambria Math"/>
              </a:rPr>
              <a:t> </a:t>
            </a:r>
          </a:p>
          <a:p>
            <a:pPr>
              <a:lnSpc>
                <a:spcPct val="120000"/>
              </a:lnSpc>
              <a:spcBef>
                <a:spcPts val="0"/>
              </a:spcBef>
            </a:pPr>
            <a:r>
              <a:rPr lang="en-US" sz="2100" dirty="0" smtClean="0">
                <a:ea typeface="Cambria Math"/>
              </a:rPr>
              <a:t>There always exists an RBF network that can mimic a given MLP, or vice versa. But, these networks are different in several important respects: </a:t>
            </a:r>
          </a:p>
          <a:p>
            <a:pPr marL="914400" lvl="1" indent="-457200">
              <a:lnSpc>
                <a:spcPct val="120000"/>
              </a:lnSpc>
              <a:spcBef>
                <a:spcPts val="0"/>
              </a:spcBef>
              <a:buFont typeface="+mj-lt"/>
              <a:buAutoNum type="arabicPeriod"/>
            </a:pPr>
            <a:r>
              <a:rPr lang="en-US" sz="1900" dirty="0" smtClean="0">
                <a:ea typeface="Cambria Math"/>
              </a:rPr>
              <a:t>An RBF network has a single hidden layer, whereas an MLP may have one or more </a:t>
            </a:r>
          </a:p>
          <a:p>
            <a:pPr marL="914400" lvl="1" indent="-457200">
              <a:lnSpc>
                <a:spcPct val="120000"/>
              </a:lnSpc>
              <a:spcBef>
                <a:spcPts val="0"/>
              </a:spcBef>
              <a:buFont typeface="+mj-lt"/>
              <a:buAutoNum type="arabicPeriod"/>
            </a:pPr>
            <a:r>
              <a:rPr lang="en-US" sz="1900" dirty="0" smtClean="0">
                <a:ea typeface="Cambria Math"/>
              </a:rPr>
              <a:t>Typically, computation nodes of an MLP share a common neural model. But in an RBF network they are different and serve different purposes </a:t>
            </a:r>
          </a:p>
          <a:p>
            <a:pPr marL="914400" lvl="1" indent="-457200">
              <a:lnSpc>
                <a:spcPct val="120000"/>
              </a:lnSpc>
              <a:spcBef>
                <a:spcPts val="0"/>
              </a:spcBef>
              <a:buFont typeface="+mj-lt"/>
              <a:buAutoNum type="arabicPeriod"/>
            </a:pPr>
            <a:r>
              <a:rPr lang="en-US" sz="1900" dirty="0" smtClean="0">
                <a:ea typeface="Cambria Math"/>
              </a:rPr>
              <a:t>In an RBF network, hidden layer is nonlinear and output layer is linear. But in an MLP used for classification, usually all units are nonlinear. When the MLP is used for solving nonlinear regression problems, a linear output layer is preferred. </a:t>
            </a:r>
          </a:p>
          <a:p>
            <a:pPr marL="914400" lvl="1" indent="-457200">
              <a:lnSpc>
                <a:spcPct val="120000"/>
              </a:lnSpc>
              <a:spcBef>
                <a:spcPts val="0"/>
              </a:spcBef>
              <a:buFont typeface="+mj-lt"/>
              <a:buAutoNum type="arabicPeriod"/>
            </a:pPr>
            <a:r>
              <a:rPr lang="en-US" sz="1900" dirty="0" smtClean="0">
                <a:ea typeface="Cambria Math"/>
              </a:rPr>
              <a:t>Argument of the activation functions in an RBF network computes distance between input and a center. But activation functions in an MLP compute an inner product </a:t>
            </a:r>
          </a:p>
          <a:p>
            <a:pPr marL="914400" lvl="1" indent="-457200">
              <a:lnSpc>
                <a:spcPct val="120000"/>
              </a:lnSpc>
              <a:spcBef>
                <a:spcPts val="0"/>
              </a:spcBef>
              <a:buFont typeface="+mj-lt"/>
              <a:buAutoNum type="arabicPeriod"/>
            </a:pPr>
            <a:r>
              <a:rPr lang="en-US" sz="1900" dirty="0" smtClean="0">
                <a:ea typeface="Cambria Math"/>
              </a:rPr>
              <a:t>MLPs construct global approximations but RBF networks (with certain specific choices) construct local approximations </a:t>
            </a:r>
            <a:endParaRPr lang="en-US" sz="1900" dirty="0">
              <a:ea typeface="Cambria Math"/>
            </a:endParaRPr>
          </a:p>
        </p:txBody>
      </p:sp>
    </p:spTree>
    <p:extLst>
      <p:ext uri="{BB962C8B-B14F-4D97-AF65-F5344CB8AC3E}">
        <p14:creationId xmlns:p14="http://schemas.microsoft.com/office/powerpoint/2010/main" val="3748115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smtClean="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4 (omitted)</a:t>
            </a:r>
          </a:p>
          <a:p>
            <a:pPr lvl="1">
              <a:defRPr/>
            </a:pPr>
            <a:r>
              <a:rPr lang="en-US" dirty="0" smtClean="0"/>
              <a:t>Kernel regression estimation </a:t>
            </a:r>
            <a:r>
              <a:rPr lang="en-US" dirty="0"/>
              <a:t>(omitted</a:t>
            </a:r>
            <a:r>
              <a:rPr lang="en-US" dirty="0" smtClean="0"/>
              <a:t>)</a:t>
            </a:r>
          </a:p>
          <a:p>
            <a:pPr>
              <a:defRPr/>
            </a:pPr>
            <a:r>
              <a:rPr lang="en-US" b="1" dirty="0" smtClean="0"/>
              <a:t>Part 5</a:t>
            </a:r>
          </a:p>
          <a:p>
            <a:pPr lvl="1">
              <a:defRPr/>
            </a:pPr>
            <a:r>
              <a:rPr lang="en-US" b="1"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11423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Learning Strategies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120000"/>
              </a:lnSpc>
              <a:spcBef>
                <a:spcPts val="0"/>
              </a:spcBef>
            </a:pPr>
            <a:r>
              <a:rPr lang="en-US" sz="2000" dirty="0" smtClean="0">
                <a:ea typeface="Cambria Math"/>
              </a:rPr>
              <a:t>The linear weights of the output unit tend to evolve on a different “time-scale” compared to nonlinear activation functions of the hidden units </a:t>
            </a:r>
          </a:p>
          <a:p>
            <a:pPr>
              <a:lnSpc>
                <a:spcPct val="120000"/>
              </a:lnSpc>
              <a:spcBef>
                <a:spcPts val="0"/>
              </a:spcBef>
            </a:pPr>
            <a:r>
              <a:rPr lang="en-US" sz="2000" dirty="0" smtClean="0">
                <a:ea typeface="Cambria Math"/>
              </a:rPr>
              <a:t>It is reasonable to separate the optimization of hidden and output layers </a:t>
            </a:r>
          </a:p>
          <a:p>
            <a:pPr>
              <a:lnSpc>
                <a:spcPct val="120000"/>
              </a:lnSpc>
              <a:spcBef>
                <a:spcPts val="0"/>
              </a:spcBef>
            </a:pPr>
            <a:r>
              <a:rPr lang="en-US" sz="2000" dirty="0" smtClean="0">
                <a:ea typeface="Cambria Math"/>
              </a:rPr>
              <a:t>There are different learning strategies that can be used in designing an RBF network depending on how the centers of the RBFs are specified </a:t>
            </a:r>
          </a:p>
          <a:p>
            <a:pPr marL="800100" lvl="1" indent="-342900">
              <a:lnSpc>
                <a:spcPct val="120000"/>
              </a:lnSpc>
              <a:spcBef>
                <a:spcPts val="0"/>
              </a:spcBef>
              <a:buFont typeface="+mj-lt"/>
              <a:buAutoNum type="arabicPeriod"/>
            </a:pPr>
            <a:r>
              <a:rPr lang="en-US" sz="1600" dirty="0" smtClean="0">
                <a:ea typeface="Cambria Math"/>
              </a:rPr>
              <a:t>Fixed centers selected at random</a:t>
            </a:r>
          </a:p>
          <a:p>
            <a:pPr marL="800100" lvl="1" indent="-342900">
              <a:lnSpc>
                <a:spcPct val="120000"/>
              </a:lnSpc>
              <a:spcBef>
                <a:spcPts val="0"/>
              </a:spcBef>
              <a:buFont typeface="+mj-lt"/>
              <a:buAutoNum type="arabicPeriod"/>
            </a:pPr>
            <a:r>
              <a:rPr lang="en-US" sz="1600" dirty="0" smtClean="0">
                <a:ea typeface="Cambria Math"/>
              </a:rPr>
              <a:t>Self-organized selection of centers </a:t>
            </a:r>
          </a:p>
          <a:p>
            <a:pPr marL="800100" lvl="1" indent="-342900">
              <a:lnSpc>
                <a:spcPct val="120000"/>
              </a:lnSpc>
              <a:spcBef>
                <a:spcPts val="0"/>
              </a:spcBef>
              <a:buFont typeface="+mj-lt"/>
              <a:buAutoNum type="arabicPeriod"/>
            </a:pPr>
            <a:r>
              <a:rPr lang="en-US" sz="1600" dirty="0" smtClean="0">
                <a:ea typeface="Cambria Math"/>
              </a:rPr>
              <a:t>Supervised selection of centers </a:t>
            </a:r>
          </a:p>
          <a:p>
            <a:pPr marL="800100" lvl="1" indent="-342900">
              <a:lnSpc>
                <a:spcPct val="120000"/>
              </a:lnSpc>
              <a:spcBef>
                <a:spcPts val="0"/>
              </a:spcBef>
              <a:buFont typeface="+mj-lt"/>
              <a:buAutoNum type="arabicPeriod"/>
            </a:pPr>
            <a:r>
              <a:rPr lang="en-US" sz="1600" dirty="0" smtClean="0">
                <a:ea typeface="Cambria Math"/>
              </a:rPr>
              <a:t>Strict interpolation with regularization </a:t>
            </a:r>
          </a:p>
        </p:txBody>
      </p:sp>
    </p:spTree>
    <p:extLst>
      <p:ext uri="{BB962C8B-B14F-4D97-AF65-F5344CB8AC3E}">
        <p14:creationId xmlns:p14="http://schemas.microsoft.com/office/powerpoint/2010/main" val="295846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Learning Strategies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120000"/>
              </a:lnSpc>
              <a:spcBef>
                <a:spcPts val="0"/>
              </a:spcBef>
            </a:pPr>
            <a:r>
              <a:rPr lang="en-US" sz="2000" dirty="0" smtClean="0">
                <a:ea typeface="Cambria Math"/>
              </a:rPr>
              <a:t>Fixed centers selected at random</a:t>
            </a:r>
          </a:p>
          <a:p>
            <a:pPr lvl="1">
              <a:lnSpc>
                <a:spcPct val="120000"/>
              </a:lnSpc>
              <a:spcBef>
                <a:spcPts val="0"/>
              </a:spcBef>
            </a:pPr>
            <a:r>
              <a:rPr lang="en-US" sz="1600" dirty="0" smtClean="0">
                <a:ea typeface="Cambria Math"/>
              </a:rPr>
              <a:t>simplest</a:t>
            </a:r>
            <a:r>
              <a:rPr lang="en-US" sz="1600" dirty="0">
                <a:ea typeface="Cambria Math"/>
              </a:rPr>
              <a:t>. </a:t>
            </a:r>
            <a:endParaRPr lang="en-US" sz="1600" dirty="0" smtClean="0">
              <a:ea typeface="Cambria Math"/>
            </a:endParaRPr>
          </a:p>
          <a:p>
            <a:pPr lvl="1">
              <a:lnSpc>
                <a:spcPct val="120000"/>
              </a:lnSpc>
              <a:spcBef>
                <a:spcPts val="0"/>
              </a:spcBef>
            </a:pPr>
            <a:r>
              <a:rPr lang="en-US" sz="1600" dirty="0" smtClean="0">
                <a:ea typeface="Cambria Math"/>
              </a:rPr>
              <a:t>Assume </a:t>
            </a:r>
            <a:r>
              <a:rPr lang="en-US" sz="1600" dirty="0">
                <a:ea typeface="Cambria Math"/>
              </a:rPr>
              <a:t>fixed RBFs defining the activation functions of the hidden units. </a:t>
            </a:r>
            <a:endParaRPr lang="en-US" sz="1600" dirty="0" smtClean="0">
              <a:ea typeface="Cambria Math"/>
            </a:endParaRPr>
          </a:p>
          <a:p>
            <a:pPr lvl="1">
              <a:lnSpc>
                <a:spcPct val="120000"/>
              </a:lnSpc>
              <a:spcBef>
                <a:spcPts val="0"/>
              </a:spcBef>
            </a:pPr>
            <a:r>
              <a:rPr lang="en-US" sz="1600" dirty="0" smtClean="0">
                <a:ea typeface="Cambria Math"/>
              </a:rPr>
              <a:t>Locations </a:t>
            </a:r>
            <a:r>
              <a:rPr lang="en-US" sz="1600" dirty="0">
                <a:ea typeface="Cambria Math"/>
              </a:rPr>
              <a:t>of centers can be chosen randomly from the training dataset. </a:t>
            </a:r>
            <a:endParaRPr lang="en-US" sz="1600" dirty="0" smtClean="0">
              <a:ea typeface="Cambria Math"/>
            </a:endParaRPr>
          </a:p>
          <a:p>
            <a:pPr lvl="1">
              <a:lnSpc>
                <a:spcPct val="120000"/>
              </a:lnSpc>
              <a:spcBef>
                <a:spcPts val="0"/>
              </a:spcBef>
            </a:pPr>
            <a:r>
              <a:rPr lang="en-US" sz="1600" dirty="0" smtClean="0">
                <a:ea typeface="Cambria Math"/>
              </a:rPr>
              <a:t>For </a:t>
            </a:r>
            <a:r>
              <a:rPr lang="en-US" sz="1600" dirty="0">
                <a:ea typeface="Cambria Math"/>
              </a:rPr>
              <a:t>RBFs, we may employ an </a:t>
            </a:r>
            <a:r>
              <a:rPr lang="en-US" sz="1600" dirty="0" err="1">
                <a:ea typeface="Cambria Math"/>
              </a:rPr>
              <a:t>isotrophic</a:t>
            </a:r>
            <a:r>
              <a:rPr lang="en-US" sz="1600" dirty="0">
                <a:ea typeface="Cambria Math"/>
              </a:rPr>
              <a:t> Gaussian function whose standard deviation is fixed w.r.t. spread of centers</a:t>
            </a:r>
          </a:p>
          <a:p>
            <a:pPr>
              <a:lnSpc>
                <a:spcPct val="120000"/>
              </a:lnSpc>
              <a:spcBef>
                <a:spcPts val="0"/>
              </a:spcBef>
            </a:pPr>
            <a:r>
              <a:rPr lang="en-US" sz="2000" dirty="0">
                <a:ea typeface="Cambria Math"/>
              </a:rPr>
              <a:t>Self-Organized selection of </a:t>
            </a:r>
            <a:r>
              <a:rPr lang="en-US" sz="2000" dirty="0" smtClean="0">
                <a:ea typeface="Cambria Math"/>
              </a:rPr>
              <a:t>centers</a:t>
            </a:r>
            <a:endParaRPr lang="en-US" sz="2000" dirty="0">
              <a:ea typeface="Cambria Math"/>
            </a:endParaRPr>
          </a:p>
          <a:p>
            <a:pPr lvl="1">
              <a:lnSpc>
                <a:spcPct val="120000"/>
              </a:lnSpc>
              <a:spcBef>
                <a:spcPts val="0"/>
              </a:spcBef>
            </a:pPr>
            <a:r>
              <a:rPr lang="en-US" sz="1600" dirty="0" smtClean="0">
                <a:ea typeface="Cambria Math"/>
              </a:rPr>
              <a:t>Problem with the previous one is that it may require a large training set for satisfactory performance </a:t>
            </a:r>
          </a:p>
          <a:p>
            <a:pPr lvl="1">
              <a:lnSpc>
                <a:spcPct val="120000"/>
              </a:lnSpc>
              <a:spcBef>
                <a:spcPts val="0"/>
              </a:spcBef>
            </a:pPr>
            <a:r>
              <a:rPr lang="en-US" sz="1600" dirty="0" smtClean="0">
                <a:ea typeface="Cambria Math"/>
              </a:rPr>
              <a:t>A hybrid learning process with 2 stages may be used to overcome this </a:t>
            </a:r>
          </a:p>
          <a:p>
            <a:pPr lvl="2">
              <a:lnSpc>
                <a:spcPct val="120000"/>
              </a:lnSpc>
              <a:spcBef>
                <a:spcPts val="0"/>
              </a:spcBef>
            </a:pPr>
            <a:r>
              <a:rPr lang="en-US" sz="1200" dirty="0" smtClean="0">
                <a:ea typeface="Cambria Math"/>
              </a:rPr>
              <a:t>Self-organized learning stage in which the purpose is to estimate appropriate center locations for RBFs in the hidden layer </a:t>
            </a:r>
          </a:p>
          <a:p>
            <a:pPr lvl="2">
              <a:lnSpc>
                <a:spcPct val="120000"/>
              </a:lnSpc>
              <a:spcBef>
                <a:spcPts val="0"/>
              </a:spcBef>
            </a:pPr>
            <a:r>
              <a:rPr lang="en-US" sz="1200" dirty="0" smtClean="0">
                <a:ea typeface="Cambria Math"/>
              </a:rPr>
              <a:t>Supervised learning stage which completes the design by estimating the linear weights of the output layer </a:t>
            </a:r>
          </a:p>
          <a:p>
            <a:pPr lvl="1">
              <a:lnSpc>
                <a:spcPct val="120000"/>
              </a:lnSpc>
              <a:spcBef>
                <a:spcPts val="0"/>
              </a:spcBef>
            </a:pPr>
            <a:r>
              <a:rPr lang="en-US" sz="1600" dirty="0" smtClean="0">
                <a:ea typeface="Cambria Math"/>
              </a:rPr>
              <a:t>Batch processing can be used but an adaptive (iterative) approach is preferred </a:t>
            </a:r>
          </a:p>
          <a:p>
            <a:pPr lvl="1">
              <a:lnSpc>
                <a:spcPct val="120000"/>
              </a:lnSpc>
              <a:spcBef>
                <a:spcPts val="0"/>
              </a:spcBef>
            </a:pPr>
            <a:r>
              <a:rPr lang="en-US" sz="1600" dirty="0" smtClean="0">
                <a:ea typeface="Cambria Math"/>
              </a:rPr>
              <a:t>A clustering algorithm such as k-means clustering is used for the self-organized learning process </a:t>
            </a:r>
          </a:p>
        </p:txBody>
      </p:sp>
    </p:spTree>
    <p:extLst>
      <p:ext uri="{BB962C8B-B14F-4D97-AF65-F5344CB8AC3E}">
        <p14:creationId xmlns:p14="http://schemas.microsoft.com/office/powerpoint/2010/main" val="2585947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Learning Strategies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sz="2400" dirty="0" smtClean="0">
                <a:ea typeface="Cambria Math"/>
              </a:rPr>
              <a:t>Supervised selection of centers </a:t>
            </a:r>
          </a:p>
          <a:p>
            <a:pPr lvl="1">
              <a:lnSpc>
                <a:spcPct val="120000"/>
              </a:lnSpc>
              <a:spcBef>
                <a:spcPts val="0"/>
              </a:spcBef>
            </a:pPr>
            <a:r>
              <a:rPr lang="en-US" sz="2000" dirty="0" smtClean="0">
                <a:ea typeface="Cambria Math"/>
              </a:rPr>
              <a:t>Centers and all other free parameters undergo a supervised learning process</a:t>
            </a:r>
          </a:p>
          <a:p>
            <a:pPr lvl="1">
              <a:lnSpc>
                <a:spcPct val="120000"/>
              </a:lnSpc>
              <a:spcBef>
                <a:spcPts val="0"/>
              </a:spcBef>
            </a:pPr>
            <a:r>
              <a:rPr lang="en-US" sz="2000" dirty="0" smtClean="0">
                <a:ea typeface="Cambria Math"/>
              </a:rPr>
              <a:t>A natural choice is to use error-correction learning which uses a gradient descent procedure </a:t>
            </a:r>
          </a:p>
          <a:p>
            <a:pPr>
              <a:lnSpc>
                <a:spcPct val="120000"/>
              </a:lnSpc>
              <a:spcBef>
                <a:spcPts val="0"/>
              </a:spcBef>
            </a:pPr>
            <a:endParaRPr lang="en-US" sz="2400" dirty="0" smtClean="0">
              <a:ea typeface="Cambria Math"/>
            </a:endParaRPr>
          </a:p>
          <a:p>
            <a:pPr>
              <a:lnSpc>
                <a:spcPct val="120000"/>
              </a:lnSpc>
              <a:spcBef>
                <a:spcPts val="0"/>
              </a:spcBef>
            </a:pPr>
            <a:r>
              <a:rPr lang="en-US" sz="2400" dirty="0" smtClean="0">
                <a:ea typeface="Cambria Math"/>
              </a:rPr>
              <a:t>Strict interpolation with regularization </a:t>
            </a:r>
          </a:p>
          <a:p>
            <a:pPr lvl="1">
              <a:lnSpc>
                <a:spcPct val="120000"/>
              </a:lnSpc>
              <a:spcBef>
                <a:spcPts val="0"/>
              </a:spcBef>
            </a:pPr>
            <a:r>
              <a:rPr lang="en-US" sz="2000" dirty="0" smtClean="0">
                <a:ea typeface="Cambria Math"/>
              </a:rPr>
              <a:t>Combines elements of regularization theory and kernel regression estimation theory in a principled way </a:t>
            </a:r>
          </a:p>
        </p:txBody>
      </p:sp>
    </p:spTree>
    <p:extLst>
      <p:ext uri="{BB962C8B-B14F-4D97-AF65-F5344CB8AC3E}">
        <p14:creationId xmlns:p14="http://schemas.microsoft.com/office/powerpoint/2010/main" val="454172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smtClean="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4 (omitted)</a:t>
            </a:r>
          </a:p>
          <a:p>
            <a:pPr lvl="1">
              <a:defRPr/>
            </a:pPr>
            <a:r>
              <a:rPr lang="en-US" dirty="0" smtClean="0"/>
              <a:t>Kernel regression estimation </a:t>
            </a:r>
            <a:r>
              <a:rPr lang="en-US" dirty="0"/>
              <a:t>(omitted</a:t>
            </a:r>
            <a:r>
              <a:rPr lang="en-US" dirty="0" smtClean="0"/>
              <a:t>)</a:t>
            </a:r>
          </a:p>
          <a:p>
            <a:pPr>
              <a:defRPr/>
            </a:pPr>
            <a:r>
              <a:rPr lang="en-US" b="1" dirty="0" smtClean="0"/>
              <a:t>Part 5</a:t>
            </a:r>
          </a:p>
          <a:p>
            <a:pPr lvl="1">
              <a:defRPr/>
            </a:pPr>
            <a:r>
              <a:rPr lang="en-US" dirty="0" smtClean="0"/>
              <a:t>Learning strategies for RBF networks </a:t>
            </a:r>
          </a:p>
          <a:p>
            <a:pPr lvl="1">
              <a:defRPr/>
            </a:pPr>
            <a:r>
              <a:rPr lang="en-US" b="1" dirty="0" smtClean="0"/>
              <a:t>Example computer experiment </a:t>
            </a:r>
            <a:endParaRPr lang="en-US" b="1" dirty="0"/>
          </a:p>
        </p:txBody>
      </p:sp>
    </p:spTree>
    <p:extLst>
      <p:ext uri="{BB962C8B-B14F-4D97-AF65-F5344CB8AC3E}">
        <p14:creationId xmlns:p14="http://schemas.microsoft.com/office/powerpoint/2010/main" val="11423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Computer Experiment: Pattern Classification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sz="2000" dirty="0" smtClean="0">
                    <a:ea typeface="Cambria Math"/>
                  </a:rPr>
                  <a:t>A binary classification problem (examples drawn from 2 overlapping Gaussian distributions as before) </a:t>
                </a:r>
              </a:p>
              <a:p>
                <a:pPr>
                  <a:lnSpc>
                    <a:spcPct val="120000"/>
                  </a:lnSpc>
                  <a:spcBef>
                    <a:spcPts val="0"/>
                  </a:spcBef>
                </a:pPr>
                <a:r>
                  <a:rPr lang="en-US" sz="2000" dirty="0" smtClean="0">
                    <a:ea typeface="Cambria Math"/>
                  </a:rPr>
                  <a:t>Class </a:t>
                </a:r>
                <a14:m>
                  <m:oMath xmlns:m="http://schemas.openxmlformats.org/officeDocument/2006/math">
                    <m:sSub>
                      <m:sSubPr>
                        <m:ctrlPr>
                          <a:rPr lang="en-US" sz="2000" b="0" i="1" dirty="0" smtClean="0">
                            <a:latin typeface="Cambria Math" panose="02040503050406030204" pitchFamily="18" charset="0"/>
                            <a:ea typeface="Cambria Math"/>
                          </a:rPr>
                        </m:ctrlPr>
                      </m:sSubPr>
                      <m:e>
                        <m:r>
                          <a:rPr lang="en-US" sz="2000" i="1" dirty="0" smtClean="0">
                            <a:latin typeface="Cambria Math"/>
                            <a:ea typeface="Cambria Math"/>
                          </a:rPr>
                          <m:t>𝐶</m:t>
                        </m:r>
                      </m:e>
                      <m:sub>
                        <m:r>
                          <a:rPr lang="en-US" sz="2000" i="1" dirty="0" smtClean="0">
                            <a:latin typeface="Cambria Math"/>
                            <a:ea typeface="Cambria Math"/>
                          </a:rPr>
                          <m:t>1</m:t>
                        </m:r>
                      </m:sub>
                    </m:sSub>
                  </m:oMath>
                </a14:m>
                <a:r>
                  <a:rPr lang="en-US" sz="2000" dirty="0" smtClean="0">
                    <a:ea typeface="Cambria Math"/>
                  </a:rPr>
                  <a:t> is characterized by mean </a:t>
                </a:r>
                <a14:m>
                  <m:oMath xmlns:m="http://schemas.openxmlformats.org/officeDocument/2006/math">
                    <m:sSup>
                      <m:sSupPr>
                        <m:ctrlPr>
                          <a:rPr lang="en-US" sz="2000" b="0" i="1" dirty="0" smtClean="0">
                            <a:latin typeface="Cambria Math" panose="02040503050406030204" pitchFamily="18" charset="0"/>
                            <a:ea typeface="Cambria Math"/>
                          </a:rPr>
                        </m:ctrlPr>
                      </m:sSupPr>
                      <m:e>
                        <m:d>
                          <m:dPr>
                            <m:begChr m:val="["/>
                            <m:endChr m:val="]"/>
                            <m:ctrlPr>
                              <a:rPr lang="en-US" sz="2000" i="1" dirty="0" smtClean="0">
                                <a:latin typeface="Cambria Math" panose="02040503050406030204" pitchFamily="18" charset="0"/>
                                <a:ea typeface="Cambria Math"/>
                              </a:rPr>
                            </m:ctrlPr>
                          </m:dPr>
                          <m:e>
                            <m:r>
                              <a:rPr lang="en-US" sz="2000" i="1" dirty="0" smtClean="0">
                                <a:latin typeface="Cambria Math"/>
                                <a:ea typeface="Cambria Math"/>
                              </a:rPr>
                              <m:t>0,0</m:t>
                            </m:r>
                          </m:e>
                        </m:d>
                      </m:e>
                      <m:sup>
                        <m:r>
                          <a:rPr lang="en-US" sz="2000" b="0" i="1" dirty="0" smtClean="0">
                            <a:latin typeface="Cambria Math"/>
                            <a:ea typeface="Cambria Math"/>
                          </a:rPr>
                          <m:t>𝑇</m:t>
                        </m:r>
                      </m:sup>
                    </m:sSup>
                  </m:oMath>
                </a14:m>
                <a:r>
                  <a:rPr lang="en-US" sz="2000" dirty="0" smtClean="0">
                    <a:ea typeface="Cambria Math"/>
                  </a:rPr>
                  <a:t> and variance 1, whereas class </a:t>
                </a: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𝐶</m:t>
                        </m:r>
                      </m:e>
                      <m:sub>
                        <m:r>
                          <a:rPr lang="en-US" sz="2000" b="0" i="1" smtClean="0">
                            <a:latin typeface="Cambria Math"/>
                            <a:ea typeface="Cambria Math"/>
                          </a:rPr>
                          <m:t>2</m:t>
                        </m:r>
                      </m:sub>
                    </m:sSub>
                  </m:oMath>
                </a14:m>
                <a:r>
                  <a:rPr lang="en-US" sz="2000" dirty="0" smtClean="0">
                    <a:ea typeface="Cambria Math"/>
                  </a:rPr>
                  <a:t> is characterized by mean </a:t>
                </a:r>
                <a14:m>
                  <m:oMath xmlns:m="http://schemas.openxmlformats.org/officeDocument/2006/math">
                    <m:sSup>
                      <m:sSupPr>
                        <m:ctrlPr>
                          <a:rPr lang="en-US" sz="2000" b="0" i="1" smtClean="0">
                            <a:latin typeface="Cambria Math" panose="02040503050406030204" pitchFamily="18" charset="0"/>
                            <a:ea typeface="Cambria Math"/>
                          </a:rPr>
                        </m:ctrlPr>
                      </m:sSupPr>
                      <m:e>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0,2</m:t>
                            </m:r>
                          </m:e>
                        </m:d>
                      </m:e>
                      <m:sup>
                        <m:r>
                          <a:rPr lang="en-US" sz="2000" b="0" i="1" smtClean="0">
                            <a:latin typeface="Cambria Math"/>
                            <a:ea typeface="Cambria Math"/>
                          </a:rPr>
                          <m:t>𝑇</m:t>
                        </m:r>
                      </m:sup>
                    </m:sSup>
                  </m:oMath>
                </a14:m>
                <a:r>
                  <a:rPr lang="en-US" sz="2000" dirty="0" smtClean="0">
                    <a:ea typeface="Cambria Math"/>
                  </a:rPr>
                  <a:t> and variance 4 </a:t>
                </a:r>
                <a:endParaRPr lang="en-US" sz="2000" dirty="0">
                  <a:ea typeface="Cambria Math"/>
                </a:endParaRPr>
              </a:p>
              <a:p>
                <a:pPr>
                  <a:lnSpc>
                    <a:spcPct val="120000"/>
                  </a:lnSpc>
                  <a:spcBef>
                    <a:spcPts val="0"/>
                  </a:spcBef>
                </a:pPr>
                <a:r>
                  <a:rPr lang="en-US" sz="2000" dirty="0" smtClean="0">
                    <a:ea typeface="Cambria Math"/>
                  </a:rPr>
                  <a:t>2 outputs (one for each class); select the class corresponding to the maximum output function </a:t>
                </a:r>
                <a:endParaRPr lang="en-US" sz="2000" dirty="0">
                  <a:ea typeface="Cambria Math"/>
                </a:endParaRPr>
              </a:p>
              <a:p>
                <a:pPr>
                  <a:lnSpc>
                    <a:spcPct val="120000"/>
                  </a:lnSpc>
                  <a:spcBef>
                    <a:spcPts val="0"/>
                  </a:spcBef>
                </a:pPr>
                <a:r>
                  <a:rPr lang="en-US" sz="2000" dirty="0" smtClean="0">
                    <a:ea typeface="Cambria Math"/>
                  </a:rPr>
                  <a:t>Strict interpolation is used to select centers and we test for different </a:t>
                </a:r>
                <a14:m>
                  <m:oMath xmlns:m="http://schemas.openxmlformats.org/officeDocument/2006/math">
                    <m:r>
                      <a:rPr lang="en-US" sz="2000" b="0" i="1" smtClean="0">
                        <a:latin typeface="Cambria Math"/>
                        <a:ea typeface="Cambria Math"/>
                      </a:rPr>
                      <m:t>𝜆</m:t>
                    </m:r>
                  </m:oMath>
                </a14:m>
                <a:r>
                  <a:rPr lang="en-US" sz="2000" dirty="0" smtClean="0">
                    <a:ea typeface="Cambria Math"/>
                  </a:rPr>
                  <a:t> values </a:t>
                </a:r>
              </a:p>
              <a:p>
                <a:pPr>
                  <a:lnSpc>
                    <a:spcPct val="120000"/>
                  </a:lnSpc>
                  <a:spcBef>
                    <a:spcPts val="0"/>
                  </a:spcBef>
                </a:pPr>
                <a:r>
                  <a:rPr lang="en-US" sz="2000" dirty="0" smtClean="0">
                    <a:ea typeface="Cambria Math"/>
                  </a:rPr>
                  <a:t>For each </a:t>
                </a:r>
                <a14:m>
                  <m:oMath xmlns:m="http://schemas.openxmlformats.org/officeDocument/2006/math">
                    <m:r>
                      <a:rPr lang="en-US" sz="2000" b="0" i="1" smtClean="0">
                        <a:latin typeface="Cambria Math"/>
                        <a:ea typeface="Cambria Math"/>
                      </a:rPr>
                      <m:t>𝜆</m:t>
                    </m:r>
                  </m:oMath>
                </a14:m>
                <a:r>
                  <a:rPr lang="en-US" sz="2000" dirty="0" smtClean="0">
                    <a:ea typeface="Cambria Math"/>
                  </a:rPr>
                  <a:t>, 50 independent networks form an ensemble </a:t>
                </a:r>
              </a:p>
              <a:p>
                <a:pPr>
                  <a:lnSpc>
                    <a:spcPct val="120000"/>
                  </a:lnSpc>
                  <a:spcBef>
                    <a:spcPts val="0"/>
                  </a:spcBef>
                </a:pPr>
                <a:r>
                  <a:rPr lang="en-US" sz="2000" dirty="0" smtClean="0">
                    <a:ea typeface="Cambria Math"/>
                  </a:rPr>
                  <a:t>Each network is tested against the same reference set of 1000 patterns </a:t>
                </a:r>
                <a:endParaRPr lang="en-US" sz="2000" dirty="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93" r="-37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2573946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Computer Experiment: Pattern Classification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3041" y="1600200"/>
            <a:ext cx="757791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026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Computer Experiment: Pattern Classification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506" y="1600200"/>
            <a:ext cx="767898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077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b="1"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b="1" dirty="0" smtClean="0"/>
              <a:t>Generalized RBF networks </a:t>
            </a:r>
          </a:p>
          <a:p>
            <a:pPr lvl="1">
              <a:defRPr/>
            </a:pPr>
            <a:r>
              <a:rPr lang="en-US" dirty="0" smtClean="0"/>
              <a:t>Solving XOP problem with an RBF network </a:t>
            </a:r>
          </a:p>
          <a:p>
            <a:pPr lvl="1">
              <a:defRPr/>
            </a:pPr>
            <a:r>
              <a:rPr lang="en-US" dirty="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r>
              <a:rPr lang="en-US" dirty="0" smtClean="0"/>
              <a:t>)</a:t>
            </a:r>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2032488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Computer Experiment: Pattern Classification </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3240000"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657600" y="1828800"/>
            <a:ext cx="5151475"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8213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Computer Experiment: Pattern Classification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Comparing Tables 5.5 and 5.6 </a:t>
                </a:r>
              </a:p>
              <a:p>
                <a:pPr lvl="1"/>
                <a:r>
                  <a:rPr lang="en-US" dirty="0" smtClean="0"/>
                  <a:t>In both cases, performance when </a:t>
                </a:r>
                <a14:m>
                  <m:oMath xmlns:m="http://schemas.openxmlformats.org/officeDocument/2006/math">
                    <m:r>
                      <a:rPr lang="en-US" b="0" i="1" smtClean="0">
                        <a:latin typeface="Cambria Math"/>
                      </a:rPr>
                      <m:t>𝜆</m:t>
                    </m:r>
                    <m:r>
                      <a:rPr lang="en-US" b="0" i="1" smtClean="0">
                        <a:latin typeface="Cambria Math"/>
                      </a:rPr>
                      <m:t>=0</m:t>
                    </m:r>
                  </m:oMath>
                </a14:m>
                <a:r>
                  <a:rPr lang="en-US" dirty="0" smtClean="0"/>
                  <a:t> is poor </a:t>
                </a:r>
              </a:p>
              <a:p>
                <a:pPr lvl="1"/>
                <a:r>
                  <a:rPr lang="en-US" dirty="0" smtClean="0"/>
                  <a:t>Regularization has a dramatic influence on the performance </a:t>
                </a:r>
              </a:p>
              <a:p>
                <a:pPr lvl="1"/>
                <a:r>
                  <a:rPr lang="en-US" dirty="0" smtClean="0"/>
                  <a:t>For </a:t>
                </a:r>
                <a14:m>
                  <m:oMath xmlns:m="http://schemas.openxmlformats.org/officeDocument/2006/math">
                    <m:r>
                      <a:rPr lang="en-US" b="0" i="1" smtClean="0">
                        <a:latin typeface="Cambria Math"/>
                      </a:rPr>
                      <m:t>𝜆</m:t>
                    </m:r>
                    <m:r>
                      <a:rPr lang="en-US" b="0" i="1" smtClean="0">
                        <a:latin typeface="Cambria Math"/>
                      </a:rPr>
                      <m:t>≥0.1</m:t>
                    </m:r>
                  </m:oMath>
                </a14:m>
                <a:r>
                  <a:rPr lang="en-US" dirty="0" smtClean="0"/>
                  <a:t>, no large differences in performance </a:t>
                </a:r>
              </a:p>
              <a:p>
                <a:pPr lvl="1"/>
                <a:r>
                  <a:rPr lang="en-US" dirty="0" smtClean="0"/>
                  <a:t>Increasing number of centers from 20 to 100 improves performance by about </a:t>
                </a:r>
                <a:r>
                  <a:rPr lang="en-US" smtClean="0"/>
                  <a:t>4.5 percent </a:t>
                </a:r>
                <a:endParaRPr lang="tr-TR"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tr-TR">
                    <a:noFill/>
                  </a:rPr>
                  <a:t> </a:t>
                </a:r>
              </a:p>
            </p:txBody>
          </p:sp>
        </mc:Fallback>
      </mc:AlternateContent>
    </p:spTree>
    <p:extLst>
      <p:ext uri="{BB962C8B-B14F-4D97-AF65-F5344CB8AC3E}">
        <p14:creationId xmlns:p14="http://schemas.microsoft.com/office/powerpoint/2010/main" val="342764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Generalized RBF Networks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r>
                  <a:rPr lang="en-GB" dirty="0" smtClean="0"/>
                  <a:t>Implementing a regularization network can considered to be prohibitively expensive for large </a:t>
                </a:r>
                <a14:m>
                  <m:oMath xmlns:m="http://schemas.openxmlformats.org/officeDocument/2006/math">
                    <m:r>
                      <a:rPr lang="en-GB" i="1" dirty="0" smtClean="0">
                        <a:latin typeface="Cambria Math"/>
                      </a:rPr>
                      <m:t>𝑁</m:t>
                    </m:r>
                  </m:oMath>
                </a14:m>
                <a:endParaRPr lang="en-GB" dirty="0" smtClean="0"/>
              </a:p>
              <a:p>
                <a:r>
                  <a:rPr lang="en-GB" dirty="0" smtClean="0"/>
                  <a:t>Complexity have to be reduced which requires an approximation to the regularized solution </a:t>
                </a:r>
              </a:p>
              <a:p>
                <a:r>
                  <a:rPr lang="en-GB" dirty="0" smtClean="0"/>
                  <a:t>2 major differences: </a:t>
                </a:r>
              </a:p>
              <a:p>
                <a:pPr lvl="1"/>
                <a:r>
                  <a:rPr lang="en-GB" dirty="0" smtClean="0"/>
                  <a:t>There are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𝑚</m:t>
                        </m:r>
                      </m:e>
                      <m:sub>
                        <m:r>
                          <a:rPr lang="en-GB" b="0" i="1" smtClean="0">
                            <a:latin typeface="Cambria Math"/>
                          </a:rPr>
                          <m:t>𝑙</m:t>
                        </m:r>
                      </m:sub>
                    </m:sSub>
                  </m:oMath>
                </a14:m>
                <a:r>
                  <a:rPr lang="en-GB" dirty="0" smtClean="0"/>
                  <a:t> nodes in the hidden layer which is ordinarily smaller than </a:t>
                </a:r>
                <a14:m>
                  <m:oMath xmlns:m="http://schemas.openxmlformats.org/officeDocument/2006/math">
                    <m:r>
                      <a:rPr lang="en-GB" i="1" dirty="0" smtClean="0">
                        <a:latin typeface="Cambria Math"/>
                      </a:rPr>
                      <m:t>𝑁</m:t>
                    </m:r>
                  </m:oMath>
                </a14:m>
                <a:endParaRPr lang="en-GB" dirty="0" smtClean="0"/>
              </a:p>
              <a:p>
                <a:pPr lvl="1"/>
                <a:r>
                  <a:rPr lang="en-GB" dirty="0" smtClean="0"/>
                  <a:t>Linear weights of the output layer as well as some details of RBFs are unknowns to be learned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1207" t="-1887" r="-2715"/>
                </a:stretch>
              </a:blipFill>
            </p:spPr>
            <p:txBody>
              <a:bodyPr/>
              <a:lstStyle/>
              <a:p>
                <a:r>
                  <a:rPr lang="en-GB">
                    <a:noFill/>
                  </a:rPr>
                  <a:t> </a:t>
                </a:r>
              </a:p>
            </p:txBody>
          </p:sp>
        </mc:Fallback>
      </mc:AlternateContent>
      <p:pic>
        <p:nvPicPr>
          <p:cNvPr id="8" name="Content Placeholder 7" descr="fg07_003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630699"/>
            <a:ext cx="4038600" cy="246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4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b="1"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b="1" dirty="0" smtClean="0"/>
              <a:t>Solving XOP problem with an RBF network </a:t>
            </a:r>
          </a:p>
          <a:p>
            <a:pPr lvl="1">
              <a:defRPr/>
            </a:pPr>
            <a:r>
              <a:rPr lang="en-US" dirty="0" smtClean="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3822089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XOR Problem (Revisited)  </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normAutofit fontScale="77500" lnSpcReduction="20000"/>
              </a:bodyPr>
              <a:lstStyle/>
              <a:p>
                <a:r>
                  <a:rPr lang="en-GB" dirty="0" smtClean="0"/>
                  <a:t>Now, we show a solution to XOR problem using an RBF network </a:t>
                </a:r>
              </a:p>
              <a:p>
                <a:r>
                  <a:rPr lang="en-GB" dirty="0" smtClean="0"/>
                  <a:t>The RBF network we use consists of a pair of Gaussian functions: </a:t>
                </a:r>
              </a:p>
              <a:p>
                <a:pPr marL="457200" lvl="1" indent="0">
                  <a:buNone/>
                </a:pPr>
                <a14:m>
                  <m:oMathPara xmlns:m="http://schemas.openxmlformats.org/officeDocument/2006/math">
                    <m:oMathParaPr>
                      <m:jc m:val="center"/>
                    </m:oMathParaPr>
                    <m:oMath xmlns:m="http://schemas.openxmlformats.org/officeDocument/2006/math">
                      <m:r>
                        <a:rPr lang="en-US" b="0" i="1" smtClean="0">
                          <a:latin typeface="Cambria Math"/>
                        </a:rPr>
                        <m:t>𝐺</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1" i="0" smtClean="0">
                                      <a:latin typeface="Cambria Math"/>
                                    </a:rPr>
                                    <m:t>𝐱</m:t>
                                  </m:r>
                                  <m:r>
                                    <a:rPr lang="en-US" b="0" i="1" smtClean="0">
                                      <a:latin typeface="Cambria Math"/>
                                    </a:rPr>
                                    <m:t>−</m:t>
                                  </m:r>
                                  <m:sSub>
                                    <m:sSubPr>
                                      <m:ctrlPr>
                                        <a:rPr lang="en-US" b="0" i="1" smtClean="0">
                                          <a:latin typeface="Cambria Math" panose="02040503050406030204" pitchFamily="18" charset="0"/>
                                        </a:rPr>
                                      </m:ctrlPr>
                                    </m:sSubPr>
                                    <m:e>
                                      <m:r>
                                        <a:rPr lang="en-US" b="1" i="0" smtClean="0">
                                          <a:latin typeface="Cambria Math"/>
                                        </a:rPr>
                                        <m:t>𝐭</m:t>
                                      </m:r>
                                    </m:e>
                                    <m:sub>
                                      <m:r>
                                        <a:rPr lang="en-US" b="0" i="1" smtClean="0">
                                          <a:latin typeface="Cambria Math"/>
                                        </a:rPr>
                                        <m:t>𝑖</m:t>
                                      </m:r>
                                    </m:sub>
                                  </m:sSub>
                                </m:e>
                              </m:d>
                            </m:e>
                          </m:d>
                        </m:e>
                      </m:d>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exp</m:t>
                          </m:r>
                        </m:fName>
                        <m:e>
                          <m:d>
                            <m:dPr>
                              <m:ctrlPr>
                                <a:rPr lang="en-US" b="0" i="1" smtClean="0">
                                  <a:latin typeface="Cambria Math" panose="02040503050406030204" pitchFamily="18" charset="0"/>
                                </a:rPr>
                              </m:ctrlPr>
                            </m:dPr>
                            <m:e>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1" i="0" smtClean="0">
                                              <a:latin typeface="Cambria Math"/>
                                            </a:rPr>
                                            <m:t>𝐱</m:t>
                                          </m:r>
                                          <m:r>
                                            <a:rPr lang="en-US" b="0" i="1" smtClean="0">
                                              <a:latin typeface="Cambria Math"/>
                                            </a:rPr>
                                            <m:t>−</m:t>
                                          </m:r>
                                          <m:sSub>
                                            <m:sSubPr>
                                              <m:ctrlPr>
                                                <a:rPr lang="en-US" b="0" i="1" smtClean="0">
                                                  <a:latin typeface="Cambria Math" panose="02040503050406030204" pitchFamily="18" charset="0"/>
                                                </a:rPr>
                                              </m:ctrlPr>
                                            </m:sSubPr>
                                            <m:e>
                                              <m:r>
                                                <a:rPr lang="en-US" b="1" i="0" smtClean="0">
                                                  <a:latin typeface="Cambria Math"/>
                                                </a:rPr>
                                                <m:t>𝐭</m:t>
                                              </m:r>
                                            </m:e>
                                            <m:sub>
                                              <m:r>
                                                <a:rPr lang="en-US" b="0" i="1" smtClean="0">
                                                  <a:latin typeface="Cambria Math"/>
                                                </a:rPr>
                                                <m:t>𝑖</m:t>
                                              </m:r>
                                            </m:sub>
                                          </m:sSub>
                                        </m:e>
                                      </m:d>
                                    </m:e>
                                  </m:d>
                                </m:e>
                                <m:sup>
                                  <m:r>
                                    <a:rPr lang="en-US" b="0" i="1" smtClean="0">
                                      <a:latin typeface="Cambria Math"/>
                                    </a:rPr>
                                    <m:t>2</m:t>
                                  </m:r>
                                </m:sup>
                              </m:sSup>
                            </m:e>
                          </m:d>
                        </m:e>
                      </m:func>
                      <m:r>
                        <a:rPr lang="en-US" b="0" i="1" smtClean="0">
                          <a:latin typeface="Cambria Math"/>
                        </a:rPr>
                        <m:t>,  </m:t>
                      </m:r>
                      <m:r>
                        <a:rPr lang="en-US" b="0" i="1" smtClean="0">
                          <a:latin typeface="Cambria Math"/>
                        </a:rPr>
                        <m:t>𝑖</m:t>
                      </m:r>
                      <m:r>
                        <a:rPr lang="en-US" b="0" i="1" smtClean="0">
                          <a:latin typeface="Cambria Math"/>
                        </a:rPr>
                        <m:t>=1,2</m:t>
                      </m:r>
                    </m:oMath>
                  </m:oMathPara>
                </a14:m>
                <a:endParaRPr lang="en-GB" dirty="0" smtClean="0"/>
              </a:p>
              <a:p>
                <a:pPr marL="457200" lvl="1" indent="0">
                  <a:buNone/>
                </a:pPr>
                <a:r>
                  <a:rPr lang="en-GB" dirty="0" smtClean="0"/>
                  <a:t>where the </a:t>
                </a:r>
                <a:r>
                  <a:rPr lang="en-GB" dirty="0" err="1" smtClean="0"/>
                  <a:t>centers</a:t>
                </a:r>
                <a:r>
                  <a:rPr lang="en-GB" dirty="0" smtClean="0"/>
                  <a:t> are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a:rPr>
                          <m:t>𝐭</m:t>
                        </m:r>
                      </m:e>
                      <m:sub>
                        <m:r>
                          <a:rPr lang="en-US" b="0" i="1" smtClean="0">
                            <a:latin typeface="Cambria Math"/>
                          </a:rPr>
                          <m:t>1</m:t>
                        </m:r>
                      </m:sub>
                    </m:sSub>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1,1</m:t>
                            </m:r>
                          </m:e>
                        </m:d>
                      </m:e>
                      <m:sup>
                        <m:r>
                          <a:rPr lang="en-US" b="0" i="1" smtClean="0">
                            <a:latin typeface="Cambria Math"/>
                          </a:rPr>
                          <m:t>𝑇</m:t>
                        </m:r>
                      </m:sup>
                    </m:sSup>
                  </m:oMath>
                </a14:m>
                <a:r>
                  <a:rPr lang="en-GB" dirty="0" smtClean="0"/>
                  <a:t> and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a:rPr>
                          <m:t>𝐭</m:t>
                        </m:r>
                      </m:e>
                      <m:sub>
                        <m:r>
                          <a:rPr lang="en-US" b="0" i="1" smtClean="0">
                            <a:latin typeface="Cambria Math"/>
                          </a:rPr>
                          <m:t>2</m:t>
                        </m:r>
                      </m:sub>
                    </m:sSub>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0,0</m:t>
                            </m:r>
                          </m:e>
                        </m:d>
                      </m:e>
                      <m:sup>
                        <m:r>
                          <a:rPr lang="en-US" b="0" i="1" smtClean="0">
                            <a:latin typeface="Cambria Math"/>
                          </a:rPr>
                          <m:t>𝑇</m:t>
                        </m:r>
                      </m:sup>
                    </m:sSup>
                  </m:oMath>
                </a14:m>
                <a:endParaRPr lang="en-GB" dirty="0" smtClean="0"/>
              </a:p>
              <a:p>
                <a:r>
                  <a:rPr lang="en-GB" dirty="0" smtClean="0"/>
                  <a:t>The output unit uses </a:t>
                </a:r>
                <a:r>
                  <a:rPr lang="en-GB" i="1" dirty="0" smtClean="0"/>
                  <a:t>weight-sharing</a:t>
                </a:r>
                <a:r>
                  <a:rPr lang="en-GB" dirty="0" smtClean="0"/>
                  <a:t> (justified because of the symmetry of the problem) </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rotWithShape="1">
                <a:blip r:embed="rId2"/>
                <a:stretch>
                  <a:fillRect l="-1659" t="-2156" r="-2564"/>
                </a:stretch>
              </a:blipFill>
            </p:spPr>
            <p:txBody>
              <a:bodyPr/>
              <a:lstStyle/>
              <a:p>
                <a:r>
                  <a:rPr lang="tr-TR">
                    <a:noFill/>
                  </a:rPr>
                  <a:t> </a:t>
                </a:r>
              </a:p>
            </p:txBody>
          </p:sp>
        </mc:Fallback>
      </mc:AlternateContent>
      <p:pic>
        <p:nvPicPr>
          <p:cNvPr id="1026"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676400"/>
            <a:ext cx="4038600" cy="1976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029200" y="4495800"/>
                <a:ext cx="1776255" cy="8286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𝐰</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a:rPr>
                                  <m:t>−</m:t>
                                </m:r>
                                <m:r>
                                  <a:rPr lang="en-US" b="0" i="1" smtClean="0">
                                    <a:latin typeface="Cambria Math"/>
                                  </a:rPr>
                                  <m:t>2.5018</m:t>
                                </m:r>
                              </m:e>
                            </m:mr>
                            <m:mr>
                              <m:e>
                                <m:r>
                                  <a:rPr lang="en-US" b="0" i="1" smtClean="0">
                                    <a:latin typeface="Cambria Math"/>
                                  </a:rPr>
                                  <m:t>−2.5018</m:t>
                                </m:r>
                              </m:e>
                            </m:mr>
                            <m:mr>
                              <m:e>
                                <m:r>
                                  <a:rPr lang="en-US" b="0" i="1" smtClean="0">
                                    <a:latin typeface="Cambria Math"/>
                                  </a:rPr>
                                  <m:t>2.8404</m:t>
                                </m:r>
                              </m:e>
                            </m:mr>
                          </m:m>
                        </m:e>
                      </m:d>
                    </m:oMath>
                  </m:oMathPara>
                </a14:m>
                <a:endParaRPr lang="tr-TR" i="1" dirty="0"/>
              </a:p>
            </p:txBody>
          </p:sp>
        </mc:Choice>
        <mc:Fallback xmlns="">
          <p:sp>
            <p:nvSpPr>
              <p:cNvPr id="4" name="TextBox 3"/>
              <p:cNvSpPr txBox="1">
                <a:spLocks noRot="1" noChangeAspect="1" noMove="1" noResize="1" noEditPoints="1" noAdjustHandles="1" noChangeArrowheads="1" noChangeShapeType="1" noTextEdit="1"/>
              </p:cNvSpPr>
              <p:nvPr/>
            </p:nvSpPr>
            <p:spPr>
              <a:xfrm>
                <a:off x="5029200" y="4495800"/>
                <a:ext cx="1776255" cy="828688"/>
              </a:xfrm>
              <a:prstGeom prst="rect">
                <a:avLst/>
              </a:prstGeom>
              <a:blipFill rotWithShape="1">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52654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b="1"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b="1" dirty="0" smtClean="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511369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Estimation of the Regularization Parameter</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en-US" dirty="0" smtClean="0"/>
                  <a:t>The general idea is to choose the regularization parameter </a:t>
                </a:r>
                <a14:m>
                  <m:oMath xmlns:m="http://schemas.openxmlformats.org/officeDocument/2006/math">
                    <m:r>
                      <a:rPr lang="en-US" b="0" i="1" smtClean="0">
                        <a:latin typeface="Cambria Math"/>
                      </a:rPr>
                      <m:t>𝜆</m:t>
                    </m:r>
                  </m:oMath>
                </a14:m>
                <a:r>
                  <a:rPr lang="en-US" dirty="0" smtClean="0"/>
                  <a:t> so as to minimize the average squared error over the data set (</a:t>
                </a:r>
                <a14:m>
                  <m:oMath xmlns:m="http://schemas.openxmlformats.org/officeDocument/2006/math">
                    <m:r>
                      <a:rPr lang="en-US" b="0" i="1" smtClean="0">
                        <a:latin typeface="Cambria Math"/>
                      </a:rPr>
                      <m:t>𝑅</m:t>
                    </m:r>
                    <m:d>
                      <m:dPr>
                        <m:ctrlPr>
                          <a:rPr lang="en-US" b="0" i="1" smtClean="0">
                            <a:latin typeface="Cambria Math" panose="02040503050406030204" pitchFamily="18" charset="0"/>
                          </a:rPr>
                        </m:ctrlPr>
                      </m:dPr>
                      <m:e>
                        <m:r>
                          <a:rPr lang="en-US" b="0" i="1" smtClean="0">
                            <a:latin typeface="Cambria Math"/>
                          </a:rPr>
                          <m:t>𝜆</m:t>
                        </m:r>
                      </m:e>
                    </m:d>
                  </m:oMath>
                </a14:m>
                <a:r>
                  <a:rPr lang="en-US" dirty="0" smtClean="0"/>
                  <a:t>) </a:t>
                </a:r>
              </a:p>
              <a:p>
                <a:r>
                  <a:rPr lang="en-US" dirty="0" smtClean="0"/>
                  <a:t>Unfortunately, this cannot be done directly because </a:t>
                </a:r>
                <a14:m>
                  <m:oMath xmlns:m="http://schemas.openxmlformats.org/officeDocument/2006/math">
                    <m:r>
                      <a:rPr lang="en-US" i="1">
                        <a:latin typeface="Cambria Math"/>
                      </a:rPr>
                      <m:t>𝑅</m:t>
                    </m:r>
                    <m:d>
                      <m:dPr>
                        <m:ctrlPr>
                          <a:rPr lang="en-US" i="1">
                            <a:latin typeface="Cambria Math" panose="02040503050406030204" pitchFamily="18" charset="0"/>
                          </a:rPr>
                        </m:ctrlPr>
                      </m:dPr>
                      <m:e>
                        <m:r>
                          <a:rPr lang="en-US" i="1">
                            <a:latin typeface="Cambria Math"/>
                          </a:rPr>
                          <m:t>𝜆</m:t>
                        </m:r>
                      </m:e>
                    </m:d>
                  </m:oMath>
                </a14:m>
                <a:r>
                  <a:rPr lang="en-US" dirty="0" smtClean="0"/>
                  <a:t> involves the unknown function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1" i="0" smtClean="0">
                            <a:latin typeface="Cambria Math"/>
                          </a:rPr>
                          <m:t>𝐱</m:t>
                        </m:r>
                      </m:e>
                    </m:d>
                  </m:oMath>
                </a14:m>
                <a:r>
                  <a:rPr lang="en-US" dirty="0" smtClean="0"/>
                  <a:t>. There are 2 possible solutions in practice: </a:t>
                </a:r>
              </a:p>
              <a:p>
                <a:pPr lvl="1"/>
                <a:r>
                  <a:rPr lang="en-US" dirty="0" smtClean="0"/>
                  <a:t>If the noise variance is known, the minimizer for an estimate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𝑅</m:t>
                        </m:r>
                      </m:e>
                    </m:acc>
                    <m:d>
                      <m:dPr>
                        <m:ctrlPr>
                          <a:rPr lang="en-US" i="1">
                            <a:latin typeface="Cambria Math" panose="02040503050406030204" pitchFamily="18" charset="0"/>
                          </a:rPr>
                        </m:ctrlPr>
                      </m:dPr>
                      <m:e>
                        <m:r>
                          <a:rPr lang="en-US" i="1">
                            <a:latin typeface="Cambria Math"/>
                          </a:rPr>
                          <m:t>𝜆</m:t>
                        </m:r>
                      </m:e>
                    </m:d>
                  </m:oMath>
                </a14:m>
                <a:r>
                  <a:rPr lang="en-US" dirty="0" smtClean="0"/>
                  <a:t> can be used </a:t>
                </a:r>
              </a:p>
              <a:p>
                <a:pPr lvl="1"/>
                <a:r>
                  <a:rPr lang="en-US" dirty="0" smtClean="0"/>
                  <a:t>Else, the minimizer of the general cross-validation function is a good choice </a:t>
                </a:r>
              </a:p>
              <a:p>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85" t="-2022" r="-1407"/>
                </a:stretch>
              </a:blipFill>
            </p:spPr>
            <p:txBody>
              <a:bodyPr/>
              <a:lstStyle/>
              <a:p>
                <a:r>
                  <a:rPr lang="tr-TR">
                    <a:noFill/>
                  </a:rPr>
                  <a:t> </a:t>
                </a:r>
              </a:p>
            </p:txBody>
          </p:sp>
        </mc:Fallback>
      </mc:AlternateContent>
    </p:spTree>
    <p:extLst>
      <p:ext uri="{BB962C8B-B14F-4D97-AF65-F5344CB8AC3E}">
        <p14:creationId xmlns:p14="http://schemas.microsoft.com/office/powerpoint/2010/main" val="46329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smtClean="0"/>
              <a:t>Regularization parameter</a:t>
            </a:r>
          </a:p>
          <a:p>
            <a:pPr>
              <a:defRPr/>
            </a:pPr>
            <a:r>
              <a:rPr lang="en-US" b="1" dirty="0" smtClean="0"/>
              <a:t>Part 3</a:t>
            </a:r>
          </a:p>
          <a:p>
            <a:pPr lvl="1">
              <a:defRPr/>
            </a:pPr>
            <a:r>
              <a:rPr lang="en-US" b="1"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4 (</a:t>
            </a:r>
            <a:r>
              <a:rPr lang="en-US" dirty="0"/>
              <a:t>omitted</a:t>
            </a:r>
            <a:r>
              <a:rPr lang="en-US" dirty="0" smtClean="0"/>
              <a:t>)</a:t>
            </a:r>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403311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Approximation Properties of RBF Networks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pPr>
                  <a:lnSpc>
                    <a:spcPct val="120000"/>
                  </a:lnSpc>
                  <a:spcBef>
                    <a:spcPts val="0"/>
                  </a:spcBef>
                </a:pPr>
                <a:r>
                  <a:rPr lang="en-US" sz="2800" dirty="0" smtClean="0">
                    <a:ea typeface="Cambria Math"/>
                  </a:rPr>
                  <a:t>RBF networks exhibit good approximation properties </a:t>
                </a:r>
              </a:p>
              <a:p>
                <a:pPr>
                  <a:lnSpc>
                    <a:spcPct val="120000"/>
                  </a:lnSpc>
                  <a:spcBef>
                    <a:spcPts val="0"/>
                  </a:spcBef>
                </a:pPr>
                <a:r>
                  <a:rPr lang="en-US" sz="2800" dirty="0" smtClean="0">
                    <a:ea typeface="Cambria Math"/>
                  </a:rPr>
                  <a:t>The family of RBF networks is broad enough to uniformly approximate any continuous function on a compact set </a:t>
                </a:r>
              </a:p>
              <a:p>
                <a:pPr>
                  <a:lnSpc>
                    <a:spcPct val="120000"/>
                  </a:lnSpc>
                  <a:spcBef>
                    <a:spcPts val="0"/>
                  </a:spcBef>
                </a:pPr>
                <a:r>
                  <a:rPr lang="en-US" sz="2800" dirty="0" smtClean="0">
                    <a:ea typeface="Cambria Math"/>
                  </a:rPr>
                  <a:t>Curse of dimensionality continues to be a problem for RBF networks too </a:t>
                </a:r>
              </a:p>
              <a:p>
                <a:pPr>
                  <a:lnSpc>
                    <a:spcPct val="120000"/>
                  </a:lnSpc>
                  <a:spcBef>
                    <a:spcPts val="0"/>
                  </a:spcBef>
                </a:pPr>
                <a:r>
                  <a:rPr lang="en-US" sz="2800" dirty="0" smtClean="0">
                    <a:ea typeface="Cambria Math"/>
                  </a:rPr>
                  <a:t>A bound on the generalization error produced by a Gaussian RBF network in terms of hidden layer and training dataset sizes have been derived by </a:t>
                </a:r>
                <a:r>
                  <a:rPr lang="en-US" sz="2800" dirty="0" err="1" smtClean="0">
                    <a:ea typeface="Cambria Math"/>
                  </a:rPr>
                  <a:t>Niyogi</a:t>
                </a:r>
                <a:r>
                  <a:rPr lang="en-US" sz="2800" dirty="0" smtClean="0">
                    <a:ea typeface="Cambria Math"/>
                  </a:rPr>
                  <a:t> and </a:t>
                </a:r>
                <a:r>
                  <a:rPr lang="en-US" sz="2800" dirty="0" err="1" smtClean="0">
                    <a:ea typeface="Cambria Math"/>
                  </a:rPr>
                  <a:t>Girosi</a:t>
                </a:r>
                <a:r>
                  <a:rPr lang="en-US" sz="2800" dirty="0" smtClean="0">
                    <a:ea typeface="Cambria Math"/>
                  </a:rPr>
                  <a:t> (1996). From this derivation we deduce: </a:t>
                </a:r>
              </a:p>
              <a:p>
                <a:pPr lvl="1">
                  <a:lnSpc>
                    <a:spcPct val="120000"/>
                  </a:lnSpc>
                  <a:spcBef>
                    <a:spcPts val="0"/>
                  </a:spcBef>
                </a:pPr>
                <a:r>
                  <a:rPr lang="en-US" sz="2400" dirty="0" smtClean="0">
                    <a:ea typeface="Cambria Math"/>
                  </a:rPr>
                  <a:t>Generalization error converges to zero only if the number of hidden units increases more slowly than the size of the training dataset </a:t>
                </a:r>
              </a:p>
              <a:p>
                <a:pPr lvl="1">
                  <a:lnSpc>
                    <a:spcPct val="120000"/>
                  </a:lnSpc>
                  <a:spcBef>
                    <a:spcPts val="0"/>
                  </a:spcBef>
                </a:pPr>
                <a:r>
                  <a:rPr lang="en-US" sz="2400" dirty="0" smtClean="0">
                    <a:ea typeface="Cambria Math"/>
                  </a:rPr>
                  <a:t>For a given size </a:t>
                </a:r>
                <a14:m>
                  <m:oMath xmlns:m="http://schemas.openxmlformats.org/officeDocument/2006/math">
                    <m:r>
                      <a:rPr lang="en-US" sz="2400" b="0" i="1" smtClean="0">
                        <a:latin typeface="Cambria Math"/>
                        <a:ea typeface="Cambria Math"/>
                      </a:rPr>
                      <m:t>𝑁</m:t>
                    </m:r>
                  </m:oMath>
                </a14:m>
                <a:r>
                  <a:rPr lang="en-US" sz="2400" dirty="0" smtClean="0">
                    <a:ea typeface="Cambria Math"/>
                  </a:rPr>
                  <a:t> of training dataset, the optimum number of hidden units, </a:t>
                </a:r>
                <a14:m>
                  <m:oMath xmlns:m="http://schemas.openxmlformats.org/officeDocument/2006/math">
                    <m:sSubSup>
                      <m:sSubSupPr>
                        <m:ctrlPr>
                          <a:rPr lang="en-US" sz="2400" b="0" i="1" smtClean="0">
                            <a:latin typeface="Cambria Math" panose="02040503050406030204" pitchFamily="18" charset="0"/>
                            <a:ea typeface="Cambria Math"/>
                          </a:rPr>
                        </m:ctrlPr>
                      </m:sSubSupPr>
                      <m:e>
                        <m:r>
                          <a:rPr lang="en-US" sz="2400" b="0" i="1" smtClean="0">
                            <a:latin typeface="Cambria Math"/>
                            <a:ea typeface="Cambria Math"/>
                          </a:rPr>
                          <m:t>𝑚</m:t>
                        </m:r>
                      </m:e>
                      <m:sub>
                        <m:r>
                          <a:rPr lang="en-US" sz="2400" b="0" i="1" smtClean="0">
                            <a:latin typeface="Cambria Math"/>
                            <a:ea typeface="Cambria Math"/>
                          </a:rPr>
                          <m:t>1</m:t>
                        </m:r>
                      </m:sub>
                      <m:sup>
                        <m:r>
                          <a:rPr lang="en-US" sz="2400" b="0" i="1" smtClean="0">
                            <a:latin typeface="Cambria Math"/>
                            <a:ea typeface="Cambria Math"/>
                          </a:rPr>
                          <m:t>∗</m:t>
                        </m:r>
                      </m:sup>
                    </m:sSubSup>
                  </m:oMath>
                </a14:m>
                <a:r>
                  <a:rPr lang="en-US" sz="2400" dirty="0" smtClean="0">
                    <a:ea typeface="Cambria Math"/>
                  </a:rPr>
                  <a:t>, behaves as </a:t>
                </a:r>
                <a14:m>
                  <m:oMath xmlns:m="http://schemas.openxmlformats.org/officeDocument/2006/math">
                    <m:sSubSup>
                      <m:sSubSupPr>
                        <m:ctrlPr>
                          <a:rPr lang="en-US" sz="2400" i="1">
                            <a:latin typeface="Cambria Math" panose="02040503050406030204" pitchFamily="18" charset="0"/>
                            <a:ea typeface="Cambria Math"/>
                          </a:rPr>
                        </m:ctrlPr>
                      </m:sSubSupPr>
                      <m:e>
                        <m:r>
                          <a:rPr lang="en-US" sz="2400" i="1">
                            <a:latin typeface="Cambria Math"/>
                            <a:ea typeface="Cambria Math"/>
                          </a:rPr>
                          <m:t>𝑚</m:t>
                        </m:r>
                      </m:e>
                      <m:sub>
                        <m:r>
                          <a:rPr lang="en-US" sz="2400" i="1">
                            <a:latin typeface="Cambria Math"/>
                            <a:ea typeface="Cambria Math"/>
                          </a:rPr>
                          <m:t>1</m:t>
                        </m:r>
                      </m:sub>
                      <m:sup>
                        <m:r>
                          <a:rPr lang="en-US" sz="2400" i="1">
                            <a:latin typeface="Cambria Math"/>
                            <a:ea typeface="Cambria Math"/>
                          </a:rPr>
                          <m:t>∗</m:t>
                        </m:r>
                      </m:sup>
                    </m:sSubSup>
                    <m:r>
                      <a:rPr lang="en-US" sz="240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1</m:t>
                            </m:r>
                          </m:num>
                          <m:den>
                            <m:r>
                              <a:rPr lang="en-US" sz="2400" b="0" i="1" smtClean="0">
                                <a:latin typeface="Cambria Math"/>
                                <a:ea typeface="Cambria Math"/>
                              </a:rPr>
                              <m:t>3</m:t>
                            </m:r>
                          </m:den>
                        </m:f>
                      </m:sup>
                    </m:sSup>
                  </m:oMath>
                </a14:m>
                <a:endParaRPr lang="en-US" sz="2400" dirty="0" smtClean="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815" t="-674" r="-7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342749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haykin">
  <a:themeElements>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yk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yk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yk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yk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yk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yk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yk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yk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yk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yk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yk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yk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haykin</Template>
  <TotalTime>3334</TotalTime>
  <Words>1242</Words>
  <Application>Microsoft Office PowerPoint</Application>
  <PresentationFormat>On-screen Show (4:3)</PresentationFormat>
  <Paragraphs>199</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 Math</vt:lpstr>
      <vt:lpstr>haykin</vt:lpstr>
      <vt:lpstr>Radial Basis Function Networks (PART 2)</vt:lpstr>
      <vt:lpstr>Chapter Organization</vt:lpstr>
      <vt:lpstr>Generalized RBF Networks</vt:lpstr>
      <vt:lpstr>Chapter Organization</vt:lpstr>
      <vt:lpstr>XOR Problem (Revisited)  </vt:lpstr>
      <vt:lpstr>Chapter Organization</vt:lpstr>
      <vt:lpstr>Estimation of the Regularization Parameter</vt:lpstr>
      <vt:lpstr>Chapter Organization</vt:lpstr>
      <vt:lpstr>Approximation Properties of RBF Networks </vt:lpstr>
      <vt:lpstr>Chapter Organization</vt:lpstr>
      <vt:lpstr>Comparison of RBF Networks and MLPs</vt:lpstr>
      <vt:lpstr>Chapter Organization</vt:lpstr>
      <vt:lpstr>Learning Strategies</vt:lpstr>
      <vt:lpstr>Learning Strategies</vt:lpstr>
      <vt:lpstr>Learning Strategies</vt:lpstr>
      <vt:lpstr>Chapter Organization</vt:lpstr>
      <vt:lpstr>Computer Experiment: Pattern Classification </vt:lpstr>
      <vt:lpstr>Computer Experiment: Pattern Classification </vt:lpstr>
      <vt:lpstr>Computer Experiment: Pattern Classification </vt:lpstr>
      <vt:lpstr>Computer Experiment: Pattern Classification </vt:lpstr>
      <vt:lpstr>Computer Experiment: Pattern Classification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1.1   Caption</dc:title>
  <dc:creator>Bill Montgomery</dc:creator>
  <cp:lastModifiedBy>Furkan Ar</cp:lastModifiedBy>
  <cp:revision>310</cp:revision>
  <cp:lastPrinted>2014-12-09T07:58:37Z</cp:lastPrinted>
  <dcterms:created xsi:type="dcterms:W3CDTF">2008-11-18T16:01:22Z</dcterms:created>
  <dcterms:modified xsi:type="dcterms:W3CDTF">2019-12-04T08:45:10Z</dcterms:modified>
</cp:coreProperties>
</file>