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8" r:id="rId2"/>
    <p:sldId id="263" r:id="rId3"/>
    <p:sldId id="300" r:id="rId4"/>
    <p:sldId id="264" r:id="rId5"/>
    <p:sldId id="265" r:id="rId6"/>
    <p:sldId id="301" r:id="rId7"/>
    <p:sldId id="302" r:id="rId8"/>
    <p:sldId id="266" r:id="rId9"/>
    <p:sldId id="303" r:id="rId10"/>
    <p:sldId id="305" r:id="rId11"/>
    <p:sldId id="306" r:id="rId12"/>
    <p:sldId id="270" r:id="rId13"/>
    <p:sldId id="271" r:id="rId14"/>
    <p:sldId id="272" r:id="rId15"/>
    <p:sldId id="307" r:id="rId16"/>
    <p:sldId id="308" r:id="rId17"/>
    <p:sldId id="309" r:id="rId18"/>
    <p:sldId id="27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0" autoAdjust="0"/>
    <p:restoredTop sz="94660"/>
  </p:normalViewPr>
  <p:slideViewPr>
    <p:cSldViewPr>
      <p:cViewPr varScale="1">
        <p:scale>
          <a:sx n="70" d="100"/>
          <a:sy n="70" d="100"/>
        </p:scale>
        <p:origin x="13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2EFBCB7-6B22-49C5-98FC-873E159166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596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0AA2E3-DA27-4F67-AC06-9A8665FDA33D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22564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46A64A-92C4-4116-9C14-1CE709E5C395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405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A196C9-BE86-4836-9192-7ED6001C97C0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3149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A196C9-BE86-4836-9192-7ED6001C97C0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80619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F8E471-B2AB-4028-B1C6-0DC814CA87A4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77353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8D8015-3DBF-4803-94F2-37FD404E7AF1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47205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E6270E-EAD0-4951-A1C3-9683A5BD786E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69331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C54341-2486-41F5-BDB9-DF1D05B4A708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714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6B43AD-B77E-4BDC-AA06-7D0C5A0BF6F7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7350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7226C3-98D5-4AC1-9DB1-F4D51279FAE0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4859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80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11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90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114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94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97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48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17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33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19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8"/>
          <p:cNvSpPr>
            <a:spLocks noChangeArrowheads="1"/>
          </p:cNvSpPr>
          <p:nvPr/>
        </p:nvSpPr>
        <p:spPr bwMode="auto">
          <a:xfrm>
            <a:off x="6019800" y="6319838"/>
            <a:ext cx="3048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000">
                <a:solidFill>
                  <a:srgbClr val="000000"/>
                </a:solidFill>
                <a:cs typeface="Arial" charset="0"/>
              </a:rPr>
              <a:t> Copyright ©2009 by Pearson Education, Inc.</a:t>
            </a:r>
          </a:p>
          <a:p>
            <a:pPr algn="r"/>
            <a:r>
              <a:rPr lang="en-US" altLang="en-US" sz="1000">
                <a:solidFill>
                  <a:srgbClr val="000000"/>
                </a:solidFill>
                <a:cs typeface="Arial" charset="0"/>
              </a:rPr>
              <a:t>Upper Saddle River, New Jersey 07458</a:t>
            </a:r>
          </a:p>
          <a:p>
            <a:pPr algn="r"/>
            <a:r>
              <a:rPr lang="en-US" altLang="en-US" sz="1000">
                <a:solidFill>
                  <a:srgbClr val="000000"/>
                </a:solidFill>
                <a:cs typeface="Arial" charset="0"/>
              </a:rPr>
              <a:t>All rights reserved.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847725" y="6353175"/>
            <a:ext cx="56292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defRPr/>
            </a:pPr>
            <a:r>
              <a:rPr lang="en-US" altLang="en-US" sz="1100" i="1" smtClean="0">
                <a:solidFill>
                  <a:srgbClr val="000000"/>
                </a:solidFill>
                <a:cs typeface="Arial" charset="0"/>
              </a:rPr>
              <a:t>Neural Networks and Learning Machines</a:t>
            </a:r>
            <a:r>
              <a:rPr lang="en-US" altLang="en-US" sz="1100" smtClean="0">
                <a:solidFill>
                  <a:srgbClr val="000000"/>
                </a:solidFill>
                <a:cs typeface="Arial" charset="0"/>
              </a:rPr>
              <a:t>, Third Edition</a:t>
            </a:r>
          </a:p>
          <a:p>
            <a:pPr eaLnBrk="0" hangingPunct="0">
              <a:defRPr/>
            </a:pPr>
            <a:r>
              <a:rPr lang="en-US" altLang="en-US" sz="1100" smtClean="0">
                <a:solidFill>
                  <a:srgbClr val="000000"/>
                </a:solidFill>
                <a:cs typeface="Arial" charset="0"/>
              </a:rPr>
              <a:t>Simon Haykin</a:t>
            </a:r>
          </a:p>
        </p:txBody>
      </p:sp>
      <p:pic>
        <p:nvPicPr>
          <p:cNvPr id="1029" name="Picture 48" descr="pearson_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00800"/>
            <a:ext cx="800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53"/>
          <p:cNvSpPr>
            <a:spLocks noChangeShapeType="1"/>
          </p:cNvSpPr>
          <p:nvPr/>
        </p:nvSpPr>
        <p:spPr bwMode="auto">
          <a:xfrm>
            <a:off x="3175" y="6248400"/>
            <a:ext cx="91408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6425" cy="2590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4000" b="1" dirty="0" smtClean="0">
                <a:solidFill>
                  <a:srgbClr val="0096D8"/>
                </a:solidFill>
              </a:rPr>
              <a:t>Introduction</a:t>
            </a:r>
            <a:r>
              <a:rPr lang="tr-TR" altLang="en-US" sz="4000" b="1" dirty="0" smtClean="0">
                <a:solidFill>
                  <a:srgbClr val="0096D8"/>
                </a:solidFill>
              </a:rPr>
              <a:t/>
            </a:r>
            <a:br>
              <a:rPr lang="tr-TR" altLang="en-US" sz="4000" b="1" dirty="0" smtClean="0">
                <a:solidFill>
                  <a:srgbClr val="0096D8"/>
                </a:solidFill>
              </a:rPr>
            </a:br>
            <a:r>
              <a:rPr lang="tr-TR" altLang="en-US" sz="4000" b="1" dirty="0" smtClean="0">
                <a:solidFill>
                  <a:srgbClr val="0096D8"/>
                </a:solidFill>
              </a:rPr>
              <a:t>(PART </a:t>
            </a:r>
            <a:r>
              <a:rPr lang="tr-TR" altLang="en-US" sz="4000" b="1" dirty="0" smtClean="0">
                <a:solidFill>
                  <a:srgbClr val="0096D8"/>
                </a:solidFill>
              </a:rPr>
              <a:t>2)</a:t>
            </a:r>
            <a:endParaRPr lang="en-US" alt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/>
              <a:t>Feedback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Feedback exists in a system when the output of an element influences in part the input to that element (resulting in closed paths and what we call </a:t>
            </a:r>
            <a:r>
              <a:rPr lang="en-US" i="1" dirty="0" smtClean="0"/>
              <a:t>recurrent networks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A, B can be replaced with valid operators such as a weight w or unit-delay operator z</a:t>
            </a:r>
            <a:r>
              <a:rPr lang="en-US" baseline="30000" dirty="0" smtClean="0"/>
              <a:t>-1</a:t>
            </a:r>
            <a:endParaRPr lang="en-US" baseline="30000" dirty="0"/>
          </a:p>
        </p:txBody>
      </p:sp>
      <p:pic>
        <p:nvPicPr>
          <p:cNvPr id="5" name="Content Placeholder 4" descr="fg00_012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2"/>
            <a:ext cx="4038600" cy="145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g00_0130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79300"/>
            <a:ext cx="3975368" cy="1906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43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/>
              <a:t>Network Architectures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structure of an ANN affects which learning algorithm to use (learning algorithms may be structured) </a:t>
            </a:r>
          </a:p>
          <a:p>
            <a:r>
              <a:rPr lang="en-US" dirty="0" smtClean="0"/>
              <a:t>There are 3 fundamentally different network architecture classes in general: </a:t>
            </a:r>
          </a:p>
          <a:p>
            <a:pPr lvl="1"/>
            <a:r>
              <a:rPr lang="en-US" dirty="0" smtClean="0"/>
              <a:t>Single-Layer </a:t>
            </a:r>
            <a:r>
              <a:rPr lang="en-US" dirty="0" err="1" smtClean="0"/>
              <a:t>Feedforward</a:t>
            </a:r>
            <a:r>
              <a:rPr lang="en-US" dirty="0" smtClean="0"/>
              <a:t> Networks </a:t>
            </a:r>
          </a:p>
          <a:p>
            <a:pPr lvl="1"/>
            <a:r>
              <a:rPr lang="en-US" dirty="0" smtClean="0"/>
              <a:t>Multilayer </a:t>
            </a:r>
            <a:r>
              <a:rPr lang="en-US" dirty="0" err="1" smtClean="0"/>
              <a:t>FeedForward</a:t>
            </a:r>
            <a:r>
              <a:rPr lang="en-US" dirty="0" smtClean="0"/>
              <a:t> Networks </a:t>
            </a:r>
          </a:p>
          <a:p>
            <a:pPr lvl="1"/>
            <a:r>
              <a:rPr lang="en-US" dirty="0" smtClean="0"/>
              <a:t>Recurrent Networks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7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altLang="en-US" sz="3200" b="1" dirty="0" smtClean="0"/>
              <a:t>Single-Layer </a:t>
            </a:r>
            <a:r>
              <a:rPr lang="en-US" altLang="en-US" sz="3200" b="1" dirty="0" err="1" smtClean="0"/>
              <a:t>Feedforward</a:t>
            </a:r>
            <a:r>
              <a:rPr lang="en-US" altLang="en-US" sz="3200" b="1" dirty="0" smtClean="0"/>
              <a:t> Networks </a:t>
            </a:r>
            <a:endParaRPr lang="en-US" altLang="en-US" sz="32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An input layer of source nodes projects onto an output layer of neurons</a:t>
            </a:r>
          </a:p>
          <a:p>
            <a:endParaRPr lang="en-GB" dirty="0" smtClean="0"/>
          </a:p>
          <a:p>
            <a:r>
              <a:rPr lang="en-GB" dirty="0" smtClean="0"/>
              <a:t>No feedback at any point (therefore </a:t>
            </a:r>
            <a:r>
              <a:rPr lang="en-GB" i="1" dirty="0" err="1" smtClean="0"/>
              <a:t>feedforward</a:t>
            </a:r>
            <a:r>
              <a:rPr lang="en-GB" dirty="0" smtClean="0"/>
              <a:t>)</a:t>
            </a:r>
          </a:p>
          <a:p>
            <a:endParaRPr lang="en-GB" dirty="0"/>
          </a:p>
        </p:txBody>
      </p:sp>
      <p:pic>
        <p:nvPicPr>
          <p:cNvPr id="6" name="Picture 3" descr="fg00_015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968" y="1600200"/>
            <a:ext cx="28350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altLang="en-US" sz="3200" b="1" dirty="0" smtClean="0"/>
              <a:t>Multilayer </a:t>
            </a:r>
            <a:r>
              <a:rPr lang="en-US" altLang="en-US" sz="3200" b="1" dirty="0" err="1" smtClean="0"/>
              <a:t>Feedforward</a:t>
            </a:r>
            <a:r>
              <a:rPr lang="en-US" altLang="en-US" sz="3200" b="1" dirty="0" smtClean="0"/>
              <a:t> Networks </a:t>
            </a:r>
            <a:endParaRPr lang="en-US" altLang="en-US" sz="32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One or more </a:t>
            </a:r>
            <a:r>
              <a:rPr lang="en-GB" i="1" dirty="0" smtClean="0"/>
              <a:t>hidden </a:t>
            </a:r>
            <a:r>
              <a:rPr lang="en-GB" dirty="0" smtClean="0"/>
              <a:t>layers </a:t>
            </a:r>
          </a:p>
          <a:p>
            <a:r>
              <a:rPr lang="en-GB" dirty="0" smtClean="0"/>
              <a:t>One layers output is the input to the next layer </a:t>
            </a:r>
          </a:p>
          <a:p>
            <a:r>
              <a:rPr lang="en-GB" dirty="0" smtClean="0"/>
              <a:t>Outputs of the final layer are the outputs of the system</a:t>
            </a:r>
          </a:p>
          <a:p>
            <a:r>
              <a:rPr lang="en-GB" dirty="0" smtClean="0"/>
              <a:t>The example on right is a 10-4-2 network</a:t>
            </a:r>
          </a:p>
          <a:p>
            <a:r>
              <a:rPr lang="en-GB" dirty="0" smtClean="0"/>
              <a:t>It is also </a:t>
            </a:r>
            <a:r>
              <a:rPr lang="en-GB" i="1" dirty="0" smtClean="0"/>
              <a:t>fully connected</a:t>
            </a:r>
            <a:r>
              <a:rPr lang="en-GB" dirty="0" smtClean="0"/>
              <a:t> (as opposed to being </a:t>
            </a:r>
            <a:r>
              <a:rPr lang="en-GB" i="1" dirty="0" smtClean="0"/>
              <a:t>partially connected</a:t>
            </a:r>
            <a:r>
              <a:rPr lang="en-GB" dirty="0" smtClean="0"/>
              <a:t>) </a:t>
            </a:r>
            <a:endParaRPr lang="en-GB" dirty="0"/>
          </a:p>
        </p:txBody>
      </p:sp>
      <p:pic>
        <p:nvPicPr>
          <p:cNvPr id="6" name="Picture 3" descr="fg00_016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011" y="1600200"/>
            <a:ext cx="365697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altLang="en-US" sz="3200" b="1" dirty="0" smtClean="0"/>
              <a:t>Recurrent Networks </a:t>
            </a:r>
            <a:endParaRPr lang="en-US" altLang="en-US" sz="32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400" dirty="0" smtClean="0"/>
              <a:t>A recurrent network has at least one feedback loop</a:t>
            </a:r>
            <a:endParaRPr lang="en-GB" sz="2400" dirty="0"/>
          </a:p>
        </p:txBody>
      </p:sp>
      <p:pic>
        <p:nvPicPr>
          <p:cNvPr id="6" name="Picture 3" descr="fg00_017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28800"/>
            <a:ext cx="4038600" cy="440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fg00_018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63712"/>
            <a:ext cx="4248472" cy="3255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Knowledge Representation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Knowledge of the world consists of two kinds of information </a:t>
            </a:r>
          </a:p>
          <a:p>
            <a:pPr lvl="1"/>
            <a:r>
              <a:rPr lang="en-US" dirty="0" smtClean="0"/>
              <a:t>The known world state (</a:t>
            </a:r>
            <a:r>
              <a:rPr lang="en-US" i="1" dirty="0" smtClean="0"/>
              <a:t>prior information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Observations (measurements) of the world. Examples used to train an ANN are drawn from such observations. </a:t>
            </a:r>
          </a:p>
          <a:p>
            <a:r>
              <a:rPr lang="en-US" dirty="0" smtClean="0"/>
              <a:t>Examples can be </a:t>
            </a:r>
            <a:r>
              <a:rPr lang="en-US" i="1" dirty="0" smtClean="0"/>
              <a:t>labeled</a:t>
            </a:r>
            <a:r>
              <a:rPr lang="en-US" dirty="0" smtClean="0"/>
              <a:t> (each input is paired with a desired response) or </a:t>
            </a:r>
            <a:r>
              <a:rPr lang="en-US" i="1" dirty="0" smtClean="0"/>
              <a:t>unlabeled </a:t>
            </a:r>
            <a:r>
              <a:rPr lang="en-US" dirty="0" smtClean="0"/>
              <a:t>(only input signal). </a:t>
            </a:r>
          </a:p>
          <a:p>
            <a:r>
              <a:rPr lang="en-US" dirty="0" smtClean="0"/>
              <a:t>A set of labeled examples can be our </a:t>
            </a:r>
            <a:r>
              <a:rPr lang="en-US" i="1" dirty="0" smtClean="0"/>
              <a:t>training data </a:t>
            </a:r>
            <a:r>
              <a:rPr lang="en-US" dirty="0" smtClean="0"/>
              <a:t>(or </a:t>
            </a:r>
            <a:r>
              <a:rPr lang="en-US" i="1" dirty="0" smtClean="0"/>
              <a:t>training samples</a:t>
            </a:r>
            <a:r>
              <a:rPr lang="en-US" dirty="0" smtClean="0"/>
              <a:t>)  </a:t>
            </a:r>
          </a:p>
          <a:p>
            <a:pPr lvl="1"/>
            <a:r>
              <a:rPr lang="en-US" dirty="0" smtClean="0"/>
              <a:t>E.g., A set of handwritten digit images and corresponding digit labels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Knowledge Representation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Four commonsense rules for knowledge representation </a:t>
            </a:r>
          </a:p>
          <a:p>
            <a:pPr lvl="1"/>
            <a:r>
              <a:rPr lang="en-US" dirty="0" smtClean="0"/>
              <a:t>Similar inputs from similar classes should usually produce similar representations inside the network </a:t>
            </a:r>
          </a:p>
          <a:p>
            <a:pPr lvl="1"/>
            <a:r>
              <a:rPr lang="en-US" dirty="0" smtClean="0"/>
              <a:t>Items from separate classes should be given different representations </a:t>
            </a:r>
          </a:p>
          <a:p>
            <a:pPr lvl="1"/>
            <a:r>
              <a:rPr lang="en-US" dirty="0" smtClean="0"/>
              <a:t>If a feature is important, then there should be a large number of neurons involved in its representation </a:t>
            </a:r>
          </a:p>
          <a:p>
            <a:pPr lvl="2"/>
            <a:r>
              <a:rPr lang="en-US" dirty="0" smtClean="0"/>
              <a:t>In radar, target detection in clutter example, detection performance is measured in 2 ways: Detection success and false alarm probability </a:t>
            </a:r>
          </a:p>
          <a:p>
            <a:pPr lvl="1"/>
            <a:r>
              <a:rPr lang="en-US" dirty="0" smtClean="0"/>
              <a:t>Prior information and </a:t>
            </a:r>
            <a:r>
              <a:rPr lang="en-US" dirty="0" err="1" smtClean="0"/>
              <a:t>invariances</a:t>
            </a:r>
            <a:r>
              <a:rPr lang="en-US" dirty="0" smtClean="0"/>
              <a:t> should be built into the ANN design  (specialized structure). This is good because: </a:t>
            </a:r>
          </a:p>
          <a:p>
            <a:pPr lvl="2"/>
            <a:r>
              <a:rPr lang="en-US" dirty="0" smtClean="0"/>
              <a:t>Biological networks are very specialized</a:t>
            </a:r>
          </a:p>
          <a:p>
            <a:pPr lvl="2"/>
            <a:r>
              <a:rPr lang="en-US" dirty="0" smtClean="0"/>
              <a:t>Specialized structure means less free parameters (learns faster and better)</a:t>
            </a:r>
          </a:p>
          <a:p>
            <a:pPr lvl="2"/>
            <a:r>
              <a:rPr lang="en-US" dirty="0" smtClean="0"/>
              <a:t>Better network throughput</a:t>
            </a:r>
          </a:p>
          <a:p>
            <a:pPr lvl="2"/>
            <a:r>
              <a:rPr lang="en-US" dirty="0" smtClean="0"/>
              <a:t>Building cost is reduced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Knowledge Representation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Building prior information into ANN design </a:t>
            </a:r>
          </a:p>
          <a:p>
            <a:pPr lvl="1"/>
            <a:r>
              <a:rPr lang="en-US" dirty="0" smtClean="0"/>
              <a:t>No well-defined rules to do this, but 2 techniques generally work </a:t>
            </a:r>
          </a:p>
          <a:p>
            <a:pPr lvl="2"/>
            <a:r>
              <a:rPr lang="en-US" dirty="0" smtClean="0"/>
              <a:t>Restrict the network to use local connections (receptive fields) </a:t>
            </a:r>
          </a:p>
          <a:p>
            <a:pPr lvl="2"/>
            <a:r>
              <a:rPr lang="en-US" dirty="0" smtClean="0"/>
              <a:t>Weight-sharing (again free parameters are reduced as a side effect) (the ANN on next page) </a:t>
            </a:r>
          </a:p>
          <a:p>
            <a:r>
              <a:rPr lang="en-US" dirty="0" smtClean="0"/>
              <a:t>Building </a:t>
            </a:r>
            <a:r>
              <a:rPr lang="en-US" dirty="0" err="1" smtClean="0"/>
              <a:t>invariances</a:t>
            </a:r>
            <a:r>
              <a:rPr lang="en-US" dirty="0" smtClean="0"/>
              <a:t> into ANN design </a:t>
            </a:r>
          </a:p>
          <a:p>
            <a:pPr lvl="1"/>
            <a:r>
              <a:rPr lang="en-US" dirty="0" smtClean="0"/>
              <a:t>E.g., Rotated versions of same handwritten letter or same word spoken soft/loud/slowly/quickly </a:t>
            </a:r>
          </a:p>
          <a:p>
            <a:pPr lvl="2"/>
            <a:r>
              <a:rPr lang="en-US" dirty="0" smtClean="0"/>
              <a:t>Invariance by structure </a:t>
            </a:r>
          </a:p>
          <a:p>
            <a:pPr lvl="2"/>
            <a:r>
              <a:rPr lang="en-US" dirty="0" smtClean="0"/>
              <a:t>Invariance by training </a:t>
            </a:r>
          </a:p>
          <a:p>
            <a:pPr lvl="2"/>
            <a:r>
              <a:rPr lang="en-US" dirty="0" smtClean="0"/>
              <a:t>Invariant feature space </a:t>
            </a:r>
            <a:endParaRPr lang="en-US" dirty="0"/>
          </a:p>
        </p:txBody>
      </p:sp>
      <p:pic>
        <p:nvPicPr>
          <p:cNvPr id="4" name="Picture 3" descr="fg00_021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157192"/>
            <a:ext cx="4788024" cy="1050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226425" cy="457200"/>
          </a:xfrm>
          <a:noFill/>
        </p:spPr>
        <p:txBody>
          <a:bodyPr/>
          <a:lstStyle/>
          <a:p>
            <a:pPr eaLnBrk="1" hangingPunct="1"/>
            <a:r>
              <a:rPr lang="en-US" altLang="en-US" b="1" smtClean="0"/>
              <a:t>Figure 20</a:t>
            </a:r>
            <a:r>
              <a:rPr lang="en-US" altLang="en-US" smtClean="0"/>
              <a:t>   Illustrating the combined use of a receptive field and weight sharing. All four hidden neurons share the same set of weights exactly for their six synaptic connections.</a:t>
            </a:r>
          </a:p>
        </p:txBody>
      </p:sp>
      <p:pic>
        <p:nvPicPr>
          <p:cNvPr id="28675" name="Picture 3" descr="fg00_020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57275"/>
            <a:ext cx="51816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altLang="en-US" sz="3200" b="1" dirty="0" smtClean="0"/>
              <a:t>Types of Activation Function</a:t>
            </a:r>
            <a:endParaRPr lang="en-US" altLang="en-US" sz="3200" i="1" dirty="0" smtClean="0"/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activation function (</a:t>
            </a:r>
            <a:r>
              <a:rPr lang="el-GR" dirty="0" smtClean="0">
                <a:latin typeface="Cambria Math" pitchFamily="18" charset="0"/>
                <a:ea typeface="Cambria Math" pitchFamily="18" charset="0"/>
              </a:rPr>
              <a:t>φ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(v)</a:t>
            </a:r>
            <a:r>
              <a:rPr lang="en-US" dirty="0" smtClean="0"/>
              <a:t>) defines the output of a neuron in terms of the activation potential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</a:rPr>
              <a:t>k</a:t>
            </a:r>
            <a:endParaRPr lang="en-US" i="1" baseline="-250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dirty="0" smtClean="0">
                <a:ea typeface="Cambria Math" pitchFamily="18" charset="0"/>
              </a:rPr>
              <a:t>3 basic types are </a:t>
            </a:r>
          </a:p>
          <a:p>
            <a:pPr lvl="1"/>
            <a:r>
              <a:rPr lang="en-US" dirty="0" smtClean="0">
                <a:ea typeface="Cambria Math" pitchFamily="18" charset="0"/>
              </a:rPr>
              <a:t>Threshold function (top right) </a:t>
            </a:r>
          </a:p>
          <a:p>
            <a:pPr lvl="1"/>
            <a:r>
              <a:rPr lang="en-US" dirty="0" smtClean="0">
                <a:ea typeface="Cambria Math" pitchFamily="18" charset="0"/>
              </a:rPr>
              <a:t>Piecewise linear function </a:t>
            </a:r>
          </a:p>
          <a:p>
            <a:pPr lvl="1"/>
            <a:r>
              <a:rPr lang="en-US" dirty="0" smtClean="0">
                <a:ea typeface="Cambria Math" pitchFamily="18" charset="0"/>
              </a:rPr>
              <a:t>Sigmoid function (bottom right)  - most common</a:t>
            </a:r>
            <a:endParaRPr lang="tr-TR" dirty="0">
              <a:ea typeface="Cambria Math" pitchFamily="18" charset="0"/>
            </a:endParaRPr>
          </a:p>
        </p:txBody>
      </p:sp>
      <p:pic>
        <p:nvPicPr>
          <p:cNvPr id="6" name="Picture 3" descr="fg00_008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66" y="1600200"/>
            <a:ext cx="370766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altLang="en-US" sz="3200" b="1" dirty="0" smtClean="0"/>
              <a:t>Types of Activation Function</a:t>
            </a:r>
            <a:endParaRPr lang="en-US" altLang="en-US" sz="3200" i="1" dirty="0" smtClean="0"/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Cambria Math" pitchFamily="18" charset="0"/>
              </a:rPr>
              <a:t>Sigmoid function </a:t>
            </a:r>
          </a:p>
          <a:p>
            <a:pPr algn="ctr">
              <a:buNone/>
            </a:pPr>
            <a:endParaRPr lang="en-US" dirty="0" smtClean="0">
              <a:ea typeface="Cambria Math" pitchFamily="18" charset="0"/>
            </a:endParaRPr>
          </a:p>
          <a:p>
            <a:pPr algn="ctr">
              <a:buNone/>
            </a:pPr>
            <a:endParaRPr lang="en-US" dirty="0" smtClean="0">
              <a:ea typeface="Cambria Math" pitchFamily="18" charset="0"/>
            </a:endParaRPr>
          </a:p>
          <a:p>
            <a:r>
              <a:rPr lang="en-US" dirty="0" smtClean="0">
                <a:ea typeface="Cambria Math" pitchFamily="18" charset="0"/>
              </a:rPr>
              <a:t>    is the slope parameter </a:t>
            </a:r>
          </a:p>
          <a:p>
            <a:r>
              <a:rPr lang="en-US" dirty="0" smtClean="0">
                <a:ea typeface="Cambria Math" pitchFamily="18" charset="0"/>
              </a:rPr>
              <a:t>This function is differentiable (important as we will describe in Chapter 4) </a:t>
            </a:r>
          </a:p>
          <a:p>
            <a:pPr algn="just"/>
            <a:endParaRPr lang="tr-TR" dirty="0">
              <a:ea typeface="Cambria Math" pitchFamily="18" charset="0"/>
            </a:endParaRPr>
          </a:p>
        </p:txBody>
      </p:sp>
      <p:pic>
        <p:nvPicPr>
          <p:cNvPr id="6" name="Picture 3" descr="fg00_008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66" y="1600200"/>
            <a:ext cx="370766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4 Nesne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624" y="2204864"/>
            <a:ext cx="2343030" cy="648072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28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3068960"/>
            <a:ext cx="288032" cy="6400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altLang="en-US" sz="3200" b="1" dirty="0" smtClean="0"/>
              <a:t>ANNs as Directed Graphs</a:t>
            </a:r>
            <a:endParaRPr lang="en-US" altLang="en-US" sz="3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Simpler graphs can be drawn which are similar to signal-flow graphs </a:t>
            </a:r>
          </a:p>
          <a:p>
            <a:r>
              <a:rPr lang="en-US" dirty="0" smtClean="0"/>
              <a:t>A signal-flow graph is a network of directed links that are connected at nodes</a:t>
            </a:r>
          </a:p>
          <a:p>
            <a:pPr lvl="1"/>
            <a:r>
              <a:rPr lang="en-US" dirty="0" smtClean="0"/>
              <a:t>Signal only flows in the direction of the arrows </a:t>
            </a:r>
          </a:p>
          <a:p>
            <a:pPr lvl="2"/>
            <a:r>
              <a:rPr lang="en-US" dirty="0" smtClean="0"/>
              <a:t>Synaptic links (a) and activation links (b) </a:t>
            </a:r>
          </a:p>
          <a:p>
            <a:pPr lvl="1"/>
            <a:r>
              <a:rPr lang="en-US" dirty="0" smtClean="0"/>
              <a:t>A node signal is the sum of all signals entering </a:t>
            </a:r>
          </a:p>
          <a:p>
            <a:pPr lvl="1"/>
            <a:r>
              <a:rPr lang="en-US" dirty="0" smtClean="0"/>
              <a:t>Node signal is transmitted to all outgoing links</a:t>
            </a:r>
            <a:endParaRPr lang="en-US" dirty="0"/>
          </a:p>
        </p:txBody>
      </p:sp>
      <p:pic>
        <p:nvPicPr>
          <p:cNvPr id="6" name="Picture 3" descr="fg00_009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944" y="1600200"/>
            <a:ext cx="193711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226425" cy="457200"/>
          </a:xfrm>
          <a:noFill/>
        </p:spPr>
        <p:txBody>
          <a:bodyPr/>
          <a:lstStyle/>
          <a:p>
            <a:pPr eaLnBrk="1" hangingPunct="1"/>
            <a:r>
              <a:rPr lang="en-US" altLang="en-US" b="1" smtClean="0"/>
              <a:t>Figure 10</a:t>
            </a:r>
            <a:r>
              <a:rPr lang="en-US" altLang="en-US" smtClean="0"/>
              <a:t>   Signal-flow graph of a neuron.</a:t>
            </a:r>
          </a:p>
        </p:txBody>
      </p:sp>
      <p:pic>
        <p:nvPicPr>
          <p:cNvPr id="18435" name="Picture 3" descr="fg00_010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6858000" cy="510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/>
              <a:t>ANNs as Directed Graphs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 ANN is a directed graph consisting of nodes with interconnecting synaptic and activation links, and is characterized by four properties: </a:t>
            </a:r>
          </a:p>
          <a:p>
            <a:pPr lvl="1"/>
            <a:r>
              <a:rPr lang="en-US" dirty="0" smtClean="0"/>
              <a:t>Each neuron is represented by a set of linear synaptic links, an externally applied bias, and a possibly nonlinear activation link. The bias is represented by a synaptic link connected to an input fixed at +1. </a:t>
            </a:r>
          </a:p>
          <a:p>
            <a:pPr lvl="1"/>
            <a:r>
              <a:rPr lang="en-US" dirty="0" smtClean="0"/>
              <a:t>The synaptic links of a neuron weight their respective input signals .</a:t>
            </a:r>
          </a:p>
          <a:p>
            <a:pPr lvl="1"/>
            <a:r>
              <a:rPr lang="en-US" dirty="0" smtClean="0"/>
              <a:t>The weighted sum of the input signals defines the activation potential of the neuron in question. </a:t>
            </a:r>
          </a:p>
          <a:p>
            <a:pPr lvl="1"/>
            <a:r>
              <a:rPr lang="en-US" dirty="0" smtClean="0"/>
              <a:t>The activation link squashes the activation potential of the neuron to produce an output.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/>
              <a:t>ANNs as Directed Graphs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we are interested in signal flow from neuron to neuron and not the details of individual neurons, we can use a partially complete graph as follows: </a:t>
            </a:r>
          </a:p>
          <a:p>
            <a:pPr lvl="1"/>
            <a:r>
              <a:rPr lang="en-US" dirty="0" smtClean="0"/>
              <a:t>Source nodes supply input signals to the graph. </a:t>
            </a:r>
          </a:p>
          <a:p>
            <a:pPr lvl="1"/>
            <a:r>
              <a:rPr lang="en-US" dirty="0" smtClean="0"/>
              <a:t>Each neuron is represented by a single computation node. </a:t>
            </a:r>
          </a:p>
          <a:p>
            <a:pPr lvl="1"/>
            <a:r>
              <a:rPr lang="en-US" dirty="0" smtClean="0"/>
              <a:t>Links connecting source and computation nodes carry no weight; they only show flow direction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226425" cy="457200"/>
          </a:xfrm>
          <a:noFill/>
        </p:spPr>
        <p:txBody>
          <a:bodyPr/>
          <a:lstStyle/>
          <a:p>
            <a:pPr eaLnBrk="1" hangingPunct="1"/>
            <a:r>
              <a:rPr lang="en-US" altLang="en-US" b="1" smtClean="0"/>
              <a:t>Figure 11</a:t>
            </a:r>
            <a:r>
              <a:rPr lang="en-US" altLang="en-US" smtClean="0"/>
              <a:t>   Architectural graph of a neuron.</a:t>
            </a:r>
          </a:p>
        </p:txBody>
      </p:sp>
      <p:pic>
        <p:nvPicPr>
          <p:cNvPr id="19459" name="Picture 3" descr="fg00_011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3152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/>
              <a:t>ANNs as Directed Graphs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summary, there are 3 graphical representations that we use </a:t>
            </a:r>
          </a:p>
          <a:p>
            <a:pPr lvl="1"/>
            <a:r>
              <a:rPr lang="en-US" dirty="0" smtClean="0"/>
              <a:t>Block diagram </a:t>
            </a:r>
          </a:p>
          <a:p>
            <a:pPr lvl="1"/>
            <a:r>
              <a:rPr lang="en-US" dirty="0" smtClean="0"/>
              <a:t>Signal-flow graph </a:t>
            </a:r>
          </a:p>
          <a:p>
            <a:pPr lvl="1"/>
            <a:r>
              <a:rPr lang="en-US" dirty="0" smtClean="0"/>
              <a:t>Architectural graph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ykin">
  <a:themeElements>
    <a:clrScheme name="hayki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ayk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ayki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ki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ki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ki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ki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ki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yki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yki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yki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yki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yki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yki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haykin</Template>
  <TotalTime>491</TotalTime>
  <Words>852</Words>
  <Application>Microsoft Office PowerPoint</Application>
  <PresentationFormat>On-screen Show (4:3)</PresentationFormat>
  <Paragraphs>98</Paragraphs>
  <Slides>18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haykin</vt:lpstr>
      <vt:lpstr>Equation</vt:lpstr>
      <vt:lpstr>Introduction (PART 2)</vt:lpstr>
      <vt:lpstr>Types of Activation Function</vt:lpstr>
      <vt:lpstr>Types of Activation Function</vt:lpstr>
      <vt:lpstr>ANNs as Directed Graphs</vt:lpstr>
      <vt:lpstr>Figure 10   Signal-flow graph of a neuron.</vt:lpstr>
      <vt:lpstr>ANNs as Directed Graphs</vt:lpstr>
      <vt:lpstr>ANNs as Directed Graphs</vt:lpstr>
      <vt:lpstr>Figure 11   Architectural graph of a neuron.</vt:lpstr>
      <vt:lpstr>ANNs as Directed Graphs</vt:lpstr>
      <vt:lpstr>Feedback</vt:lpstr>
      <vt:lpstr>Network Architectures</vt:lpstr>
      <vt:lpstr>Single-Layer Feedforward Networks </vt:lpstr>
      <vt:lpstr>Multilayer Feedforward Networks </vt:lpstr>
      <vt:lpstr>Recurrent Networks </vt:lpstr>
      <vt:lpstr>Knowledge Representation</vt:lpstr>
      <vt:lpstr>Knowledge Representation</vt:lpstr>
      <vt:lpstr>Knowledge Representation</vt:lpstr>
      <vt:lpstr>Figure 20   Illustrating the combined use of a receptive field and weight sharing. All four hidden neurons share the same set of weights exactly for their six synaptic connections.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1.1   Caption</dc:title>
  <dc:creator>Bill Montgomery</dc:creator>
  <cp:lastModifiedBy>Furkan Ar</cp:lastModifiedBy>
  <cp:revision>57</cp:revision>
  <dcterms:created xsi:type="dcterms:W3CDTF">2008-11-18T16:01:22Z</dcterms:created>
  <dcterms:modified xsi:type="dcterms:W3CDTF">2019-12-04T08:28:21Z</dcterms:modified>
</cp:coreProperties>
</file>