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>
      <p:cViewPr varScale="1">
        <p:scale>
          <a:sx n="70" d="100"/>
          <a:sy n="70" d="100"/>
        </p:scale>
        <p:origin x="11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822AE5-0B11-4136-9469-2C62EB4B2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95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097014-8264-4F91-9C5E-3C04358FED74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1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EB2429-546F-42DA-8647-C017B0DD15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57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1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0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8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2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6019800" y="63198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 Copyright ©2009 by Pearson Education, Inc.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Upper Saddle River, New Jersey 07458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All rights reserved.</a:t>
            </a:r>
          </a:p>
        </p:txBody>
      </p:sp>
      <p:sp>
        <p:nvSpPr>
          <p:cNvPr id="1028" name="Text Box 47"/>
          <p:cNvSpPr txBox="1">
            <a:spLocks noChangeArrowheads="1"/>
          </p:cNvSpPr>
          <p:nvPr/>
        </p:nvSpPr>
        <p:spPr bwMode="auto">
          <a:xfrm>
            <a:off x="847725" y="6353175"/>
            <a:ext cx="5629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1100" i="1" smtClean="0">
                <a:solidFill>
                  <a:srgbClr val="000000"/>
                </a:solidFill>
                <a:cs typeface="Arial" pitchFamily="34" charset="0"/>
              </a:rPr>
              <a:t>Neural Networks and Learning Machines</a:t>
            </a: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, Third Edition</a:t>
            </a:r>
          </a:p>
          <a:p>
            <a:pPr>
              <a:defRPr/>
            </a:pP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Simon Haykin</a:t>
            </a:r>
          </a:p>
        </p:txBody>
      </p:sp>
      <p:pic>
        <p:nvPicPr>
          <p:cNvPr id="1029" name="Picture 48" descr="pearson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8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6425" cy="2590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rgbClr val="0096D8"/>
                </a:solidFill>
              </a:rPr>
              <a:t>Learning </a:t>
            </a:r>
            <a:r>
              <a:rPr lang="en-US" altLang="en-US" sz="4000" b="1" dirty="0" smtClean="0">
                <a:solidFill>
                  <a:srgbClr val="0096D8"/>
                </a:solidFill>
              </a:rPr>
              <a:t>Processes</a:t>
            </a:r>
            <a:r>
              <a:rPr lang="tr-TR" altLang="en-US" sz="4000" b="1" dirty="0" smtClean="0">
                <a:solidFill>
                  <a:srgbClr val="0096D8"/>
                </a:solidFill>
              </a:rPr>
              <a:t/>
            </a:r>
            <a:br>
              <a:rPr lang="tr-TR" altLang="en-US" sz="4000" b="1" dirty="0" smtClean="0">
                <a:solidFill>
                  <a:srgbClr val="0096D8"/>
                </a:solidFill>
              </a:rPr>
            </a:br>
            <a:r>
              <a:rPr lang="tr-TR" altLang="en-US" sz="4000" b="1" dirty="0" smtClean="0">
                <a:solidFill>
                  <a:srgbClr val="0096D8"/>
                </a:solidFill>
              </a:rPr>
              <a:t>(PART 1)</a:t>
            </a:r>
            <a:endParaRPr lang="en-US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Hebbian Learning </a:t>
            </a:r>
          </a:p>
        </p:txBody>
      </p:sp>
      <p:pic>
        <p:nvPicPr>
          <p:cNvPr id="12291" name="Picture 10" descr="f2_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359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altLang="en-US" sz="3600" b="1" smtClean="0"/>
              <a:t>Competitive Learning</a:t>
            </a:r>
            <a:endParaRPr lang="en-GB" altLang="en-US" sz="3600" b="1" smtClean="0"/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fi-FI" altLang="en-US" sz="2400" smtClean="0"/>
              <a:t>The output neurons of a neural network compete among themselves to become active.</a:t>
            </a:r>
          </a:p>
          <a:p>
            <a:pPr lvl="1">
              <a:lnSpc>
                <a:spcPct val="90000"/>
              </a:lnSpc>
            </a:pPr>
            <a:r>
              <a:rPr lang="fi-FI" altLang="en-US" sz="2000" smtClean="0"/>
              <a:t>a set of neurons that are all the same (except for synaptic weights)</a:t>
            </a:r>
          </a:p>
          <a:p>
            <a:pPr lvl="1">
              <a:lnSpc>
                <a:spcPct val="90000"/>
              </a:lnSpc>
            </a:pPr>
            <a:r>
              <a:rPr lang="fi-FI" altLang="en-US" sz="2000" smtClean="0"/>
              <a:t>a limit imposed on the strength of each neuron</a:t>
            </a:r>
          </a:p>
          <a:p>
            <a:pPr lvl="1">
              <a:lnSpc>
                <a:spcPct val="90000"/>
              </a:lnSpc>
            </a:pPr>
            <a:r>
              <a:rPr lang="fi-FI" altLang="en-US" sz="2000" smtClean="0"/>
              <a:t>a mechanism that permits the neurons to compete -&gt; a winner-takes-all</a:t>
            </a:r>
          </a:p>
          <a:p>
            <a:pPr>
              <a:lnSpc>
                <a:spcPct val="90000"/>
              </a:lnSpc>
            </a:pPr>
            <a:endParaRPr lang="en-GB" altLang="en-US" sz="2400" smtClean="0"/>
          </a:p>
        </p:txBody>
      </p:sp>
      <p:pic>
        <p:nvPicPr>
          <p:cNvPr id="13316" name="Picture 9" descr="f2_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4114800" cy="301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Competitive Learning</a:t>
            </a:r>
            <a:endParaRPr lang="en-GB" altLang="en-US" sz="36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mtClean="0"/>
              <a:t>The standard competitive learning rule</a:t>
            </a:r>
          </a:p>
          <a:p>
            <a:pPr lvl="1">
              <a:buFontTx/>
              <a:buNone/>
            </a:pPr>
            <a:r>
              <a:rPr lang="fi-FI" altLang="en-US" smtClean="0">
                <a:sym typeface="Symbol" panose="05050102010706020507" pitchFamily="18" charset="2"/>
              </a:rPr>
              <a:t>w</a:t>
            </a:r>
            <a:r>
              <a:rPr lang="fi-FI" altLang="en-US" baseline="-25000" smtClean="0">
                <a:sym typeface="Symbol" panose="05050102010706020507" pitchFamily="18" charset="2"/>
              </a:rPr>
              <a:t>kj</a:t>
            </a:r>
            <a:r>
              <a:rPr lang="fi-FI" altLang="en-US" smtClean="0">
                <a:sym typeface="Symbol" panose="05050102010706020507" pitchFamily="18" charset="2"/>
              </a:rPr>
              <a:t> 	= </a:t>
            </a:r>
            <a:r>
              <a:rPr lang="fi-FI" altLang="en-US" smtClean="0"/>
              <a:t>(x</a:t>
            </a:r>
            <a:r>
              <a:rPr lang="fi-FI" altLang="en-US" baseline="-25000" smtClean="0"/>
              <a:t>j</a:t>
            </a:r>
            <a:r>
              <a:rPr lang="fi-FI" altLang="en-US" smtClean="0"/>
              <a:t>-</a:t>
            </a:r>
            <a:r>
              <a:rPr lang="fi-FI" altLang="en-US" smtClean="0">
                <a:sym typeface="Symbol" panose="05050102010706020507" pitchFamily="18" charset="2"/>
              </a:rPr>
              <a:t>w</a:t>
            </a:r>
            <a:r>
              <a:rPr lang="fi-FI" altLang="en-US" baseline="-25000" smtClean="0">
                <a:sym typeface="Symbol" panose="05050102010706020507" pitchFamily="18" charset="2"/>
              </a:rPr>
              <a:t>kj</a:t>
            </a:r>
            <a:r>
              <a:rPr lang="fi-FI" altLang="en-US" smtClean="0">
                <a:sym typeface="Symbol" panose="05050102010706020507" pitchFamily="18" charset="2"/>
              </a:rPr>
              <a:t>) 	</a:t>
            </a:r>
            <a:r>
              <a:rPr lang="fi-FI" altLang="en-US" sz="2400" smtClean="0">
                <a:sym typeface="Symbol" panose="05050102010706020507" pitchFamily="18" charset="2"/>
              </a:rPr>
              <a:t>if neuron k wins the competition 	</a:t>
            </a:r>
            <a:r>
              <a:rPr lang="fi-FI" altLang="en-US" smtClean="0">
                <a:sym typeface="Symbol" panose="05050102010706020507" pitchFamily="18" charset="2"/>
              </a:rPr>
              <a:t>	</a:t>
            </a:r>
            <a:r>
              <a:rPr lang="fi-FI" altLang="en-US" smtClean="0"/>
              <a:t>= 0 		</a:t>
            </a:r>
            <a:r>
              <a:rPr lang="fi-FI" altLang="en-US" sz="2400" smtClean="0">
                <a:sym typeface="Symbol" panose="05050102010706020507" pitchFamily="18" charset="2"/>
              </a:rPr>
              <a:t>if neuron k loses the competition</a:t>
            </a:r>
          </a:p>
          <a:p>
            <a:pPr>
              <a:buFontTx/>
              <a:buNone/>
            </a:pPr>
            <a:r>
              <a:rPr lang="fi-FI" altLang="en-US" smtClean="0">
                <a:sym typeface="Symbol" panose="05050102010706020507" pitchFamily="18" charset="2"/>
              </a:rPr>
              <a:t>Note: all the neurons in the network are constrained to have the same length.</a:t>
            </a:r>
          </a:p>
          <a:p>
            <a:pPr lvl="2"/>
            <a:endParaRPr lang="fi-FI" altLang="en-US" sz="3200" smtClean="0"/>
          </a:p>
          <a:p>
            <a:endParaRPr lang="fi-FI" altLang="en-US" smtClean="0"/>
          </a:p>
          <a:p>
            <a:endParaRPr lang="en-GB" altLang="en-US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Boltzmann Learning</a:t>
            </a:r>
            <a:endParaRPr lang="en-GB" altLang="en-US" sz="3600" b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fi-FI" altLang="en-US" sz="2800" dirty="0" smtClean="0"/>
              <a:t>The neurons constitute a recurrent structure and they operate in a binary manner. The machine is characterized by an energy function E where x</a:t>
            </a:r>
            <a:r>
              <a:rPr lang="fi-FI" altLang="en-US" sz="2800" baseline="-25000" dirty="0" smtClean="0"/>
              <a:t>k</a:t>
            </a:r>
            <a:r>
              <a:rPr lang="fi-FI" altLang="en-US" sz="2800" dirty="0" smtClean="0"/>
              <a:t>and</a:t>
            </a:r>
            <a:r>
              <a:rPr lang="fi-FI" altLang="en-US" sz="2800" baseline="-25000" dirty="0" smtClean="0"/>
              <a:t> </a:t>
            </a:r>
            <a:r>
              <a:rPr lang="fi-FI" altLang="en-US" sz="2800" dirty="0" smtClean="0"/>
              <a:t>x</a:t>
            </a:r>
            <a:r>
              <a:rPr lang="fi-FI" altLang="en-US" sz="2800" baseline="-25000" dirty="0" smtClean="0"/>
              <a:t>j</a:t>
            </a:r>
            <a:r>
              <a:rPr lang="fi-FI" altLang="en-US" sz="2800" dirty="0" smtClean="0"/>
              <a:t> are neuron states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fi-FI" altLang="en-US" sz="2800" dirty="0" smtClean="0"/>
              <a:t>E = -</a:t>
            </a:r>
            <a:r>
              <a:rPr lang="fi-FI" altLang="en-US" sz="2800" dirty="0" smtClean="0">
                <a:cs typeface="Times New Roman" pitchFamily="18" charset="0"/>
              </a:rPr>
              <a:t>½</a:t>
            </a:r>
            <a:r>
              <a:rPr lang="fi-FI" altLang="en-US" sz="2800" dirty="0" smtClean="0">
                <a:cs typeface="Times New Roman" pitchFamily="18" charset="0"/>
                <a:sym typeface="Symbol" pitchFamily="18" charset="2"/>
              </a:rPr>
              <a:t></a:t>
            </a:r>
            <a:r>
              <a:rPr lang="fi-FI" altLang="en-US" sz="2800" baseline="-25000" dirty="0" smtClean="0">
                <a:cs typeface="Times New Roman" pitchFamily="18" charset="0"/>
                <a:sym typeface="Symbol" pitchFamily="18" charset="2"/>
              </a:rPr>
              <a:t>j</a:t>
            </a:r>
            <a:r>
              <a:rPr lang="fi-FI" altLang="en-US" sz="2800" dirty="0" smtClean="0">
                <a:cs typeface="Times New Roman" pitchFamily="18" charset="0"/>
                <a:sym typeface="Symbol" pitchFamily="18" charset="2"/>
              </a:rPr>
              <a:t></a:t>
            </a:r>
            <a:r>
              <a:rPr lang="fi-FI" altLang="en-US" sz="2800" baseline="-25000" dirty="0" smtClean="0">
                <a:cs typeface="Times New Roman" pitchFamily="18" charset="0"/>
                <a:sym typeface="Symbol" pitchFamily="18" charset="2"/>
              </a:rPr>
              <a:t>k</a:t>
            </a:r>
            <a:r>
              <a:rPr lang="fi-FI" alt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fi-FI" altLang="en-US" sz="2800" dirty="0" smtClean="0">
                <a:sym typeface="Symbol" pitchFamily="18" charset="2"/>
              </a:rPr>
              <a:t>w</a:t>
            </a:r>
            <a:r>
              <a:rPr lang="fi-FI" altLang="en-US" sz="2800" baseline="-25000" dirty="0" smtClean="0">
                <a:sym typeface="Symbol" pitchFamily="18" charset="2"/>
              </a:rPr>
              <a:t>kj</a:t>
            </a:r>
            <a:r>
              <a:rPr lang="fi-FI" altLang="en-US" sz="2800" dirty="0" smtClean="0"/>
              <a:t>x</a:t>
            </a:r>
            <a:r>
              <a:rPr lang="fi-FI" altLang="en-US" sz="2800" baseline="-25000" dirty="0" smtClean="0"/>
              <a:t>k</a:t>
            </a:r>
            <a:r>
              <a:rPr lang="fi-FI" altLang="en-US" sz="2800" dirty="0" smtClean="0"/>
              <a:t>x</a:t>
            </a:r>
            <a:r>
              <a:rPr lang="fi-FI" altLang="en-US" sz="2800" baseline="-25000" dirty="0" smtClean="0"/>
              <a:t>j  </a:t>
            </a:r>
            <a:r>
              <a:rPr lang="fi-FI" altLang="en-US" sz="2800" dirty="0" smtClean="0"/>
              <a:t>, j</a:t>
            </a:r>
            <a:r>
              <a:rPr lang="fi-FI" altLang="en-US" sz="2800" dirty="0" smtClean="0">
                <a:sym typeface="Symbol" pitchFamily="18" charset="2"/>
              </a:rPr>
              <a:t>k</a:t>
            </a:r>
            <a:endParaRPr lang="fi-FI" alt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fi-FI" altLang="en-US" sz="2800" dirty="0" smtClean="0"/>
              <a:t>Machine operates by choosing a neuron at random then flipping the state of neuron k from state x</a:t>
            </a:r>
            <a:r>
              <a:rPr lang="fi-FI" altLang="en-US" sz="2800" baseline="-25000" dirty="0" smtClean="0"/>
              <a:t>k</a:t>
            </a:r>
            <a:r>
              <a:rPr lang="fi-FI" altLang="en-US" sz="2800" dirty="0" smtClean="0"/>
              <a:t> to state –x</a:t>
            </a:r>
            <a:r>
              <a:rPr lang="fi-FI" altLang="en-US" sz="2800" baseline="-25000" dirty="0" smtClean="0"/>
              <a:t>k</a:t>
            </a:r>
            <a:r>
              <a:rPr lang="fi-FI" altLang="en-US" sz="2800" dirty="0" smtClean="0"/>
              <a:t> at some temperature T with probability</a:t>
            </a:r>
          </a:p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fi-FI" altLang="en-US" sz="2800" dirty="0" smtClean="0"/>
              <a:t>P(x</a:t>
            </a:r>
            <a:r>
              <a:rPr lang="fi-FI" altLang="en-US" sz="2800" baseline="-25000" dirty="0" smtClean="0"/>
              <a:t>k</a:t>
            </a:r>
            <a:r>
              <a:rPr lang="fi-FI" altLang="en-US" sz="2800" dirty="0" smtClean="0">
                <a:sym typeface="Symbol" pitchFamily="18" charset="2"/>
              </a:rPr>
              <a:t> - </a:t>
            </a:r>
            <a:r>
              <a:rPr lang="fi-FI" altLang="en-US" sz="2800" dirty="0" smtClean="0"/>
              <a:t>x</a:t>
            </a:r>
            <a:r>
              <a:rPr lang="fi-FI" altLang="en-US" sz="2800" baseline="-25000" dirty="0" smtClean="0"/>
              <a:t>k</a:t>
            </a:r>
            <a:r>
              <a:rPr lang="fi-FI" altLang="en-US" sz="2800" dirty="0" smtClean="0"/>
              <a:t>) = </a:t>
            </a:r>
            <a:r>
              <a:rPr lang="en-GB" altLang="en-US" sz="2800" dirty="0" smtClean="0"/>
              <a:t>1/(1+exp(- </a:t>
            </a:r>
            <a:r>
              <a:rPr lang="fi-FI" altLang="en-US" sz="2800" dirty="0" smtClean="0">
                <a:sym typeface="Symbol" pitchFamily="18" charset="2"/>
              </a:rPr>
              <a:t>E</a:t>
            </a:r>
            <a:r>
              <a:rPr lang="fi-FI" altLang="en-US" sz="2800" baseline="-25000" dirty="0" smtClean="0">
                <a:sym typeface="Symbol" pitchFamily="18" charset="2"/>
              </a:rPr>
              <a:t>k</a:t>
            </a:r>
            <a:r>
              <a:rPr lang="en-GB" altLang="en-US" sz="2800" dirty="0" smtClean="0"/>
              <a:t>/T))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GB" altLang="en-US" sz="2800" dirty="0" smtClean="0"/>
              <a:t>where </a:t>
            </a:r>
            <a:r>
              <a:rPr lang="fi-FI" altLang="en-US" sz="2800" dirty="0" smtClean="0">
                <a:sym typeface="Symbol" pitchFamily="18" charset="2"/>
              </a:rPr>
              <a:t>E</a:t>
            </a:r>
            <a:r>
              <a:rPr lang="fi-FI" altLang="en-US" sz="2800" baseline="-25000" dirty="0" smtClean="0">
                <a:sym typeface="Symbol" pitchFamily="18" charset="2"/>
              </a:rPr>
              <a:t>k </a:t>
            </a:r>
            <a:r>
              <a:rPr lang="fi-FI" altLang="en-US" sz="2800" dirty="0" smtClean="0">
                <a:sym typeface="Symbol" pitchFamily="18" charset="2"/>
              </a:rPr>
              <a:t>is the energy change and T is a pseudotemperature</a:t>
            </a:r>
            <a:endParaRPr lang="en-GB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fi-FI" altLang="en-US" sz="3600" b="1" smtClean="0"/>
              <a:t>Boltzmann Learning</a:t>
            </a:r>
            <a:endParaRPr lang="en-GB" altLang="en-US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fi-FI" altLang="en-US" smtClean="0"/>
              <a:t>Clamped condition: the visible neurons are all clamped onto specific states determined by the environment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fi-FI" altLang="en-US" smtClean="0"/>
              <a:t>Free-running condition: all the neurons (=visible and hidden) are allowed to operate freely </a:t>
            </a:r>
            <a:endParaRPr lang="en-GB" alt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GB" altLang="en-US" smtClean="0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i-FI" altLang="en-US" smtClean="0"/>
              <a:t>The Boltzmann learning rule:</a:t>
            </a:r>
          </a:p>
          <a:p>
            <a:pPr lvl="1" algn="ctr">
              <a:buFontTx/>
              <a:buNone/>
            </a:pPr>
            <a:r>
              <a:rPr lang="fi-FI" altLang="en-US" smtClean="0">
                <a:sym typeface="Symbol" panose="05050102010706020507" pitchFamily="18" charset="2"/>
              </a:rPr>
              <a:t>w</a:t>
            </a:r>
            <a:r>
              <a:rPr lang="fi-FI" altLang="en-US" baseline="-25000" smtClean="0">
                <a:sym typeface="Symbol" panose="05050102010706020507" pitchFamily="18" charset="2"/>
              </a:rPr>
              <a:t>kj</a:t>
            </a:r>
            <a:r>
              <a:rPr lang="fi-FI" altLang="en-US" smtClean="0">
                <a:sym typeface="Symbol" panose="05050102010706020507" pitchFamily="18" charset="2"/>
              </a:rPr>
              <a:t> = </a:t>
            </a:r>
            <a:r>
              <a:rPr lang="fi-FI" altLang="en-US" smtClean="0"/>
              <a:t>(</a:t>
            </a:r>
            <a:r>
              <a:rPr lang="fi-FI" altLang="en-US" smtClean="0">
                <a:sym typeface="Symbol" panose="05050102010706020507" pitchFamily="18" charset="2"/>
              </a:rPr>
              <a:t></a:t>
            </a:r>
            <a:r>
              <a:rPr lang="fi-FI" altLang="en-US" baseline="30000" smtClean="0">
                <a:sym typeface="Symbol" panose="05050102010706020507" pitchFamily="18" charset="2"/>
              </a:rPr>
              <a:t>+</a:t>
            </a:r>
            <a:r>
              <a:rPr lang="fi-FI" altLang="en-US" baseline="-25000" smtClean="0"/>
              <a:t>kj</a:t>
            </a:r>
            <a:r>
              <a:rPr lang="fi-FI" altLang="en-US" smtClean="0"/>
              <a:t>-</a:t>
            </a:r>
            <a:r>
              <a:rPr lang="fi-FI" altLang="en-US" smtClean="0">
                <a:sym typeface="Symbol" panose="05050102010706020507" pitchFamily="18" charset="2"/>
              </a:rPr>
              <a:t></a:t>
            </a:r>
            <a:r>
              <a:rPr lang="fi-FI" altLang="en-US" baseline="30000" smtClean="0">
                <a:sym typeface="Symbol" panose="05050102010706020507" pitchFamily="18" charset="2"/>
              </a:rPr>
              <a:t>-</a:t>
            </a:r>
            <a:r>
              <a:rPr lang="fi-FI" altLang="en-US" baseline="-25000" smtClean="0">
                <a:sym typeface="Symbol" panose="05050102010706020507" pitchFamily="18" charset="2"/>
              </a:rPr>
              <a:t>kj</a:t>
            </a:r>
            <a:r>
              <a:rPr lang="fi-FI" altLang="en-US" smtClean="0">
                <a:sym typeface="Symbol" panose="05050102010706020507" pitchFamily="18" charset="2"/>
              </a:rPr>
              <a:t>), jk,</a:t>
            </a:r>
          </a:p>
          <a:p>
            <a:pPr>
              <a:buFontTx/>
              <a:buNone/>
            </a:pPr>
            <a:r>
              <a:rPr lang="fi-FI" altLang="en-US" smtClean="0">
                <a:sym typeface="Symbol" panose="05050102010706020507" pitchFamily="18" charset="2"/>
              </a:rPr>
              <a:t>note that both </a:t>
            </a:r>
            <a:r>
              <a:rPr lang="fi-FI" altLang="en-US" baseline="30000" smtClean="0">
                <a:sym typeface="Symbol" panose="05050102010706020507" pitchFamily="18" charset="2"/>
              </a:rPr>
              <a:t>+</a:t>
            </a:r>
            <a:r>
              <a:rPr lang="fi-FI" altLang="en-US" baseline="-25000" smtClean="0"/>
              <a:t>kj </a:t>
            </a:r>
            <a:r>
              <a:rPr lang="fi-FI" altLang="en-US" smtClean="0"/>
              <a:t>and </a:t>
            </a:r>
          </a:p>
          <a:p>
            <a:pPr>
              <a:buFontTx/>
              <a:buNone/>
            </a:pPr>
            <a:r>
              <a:rPr lang="fi-FI" altLang="en-US" smtClean="0">
                <a:sym typeface="Symbol" panose="05050102010706020507" pitchFamily="18" charset="2"/>
              </a:rPr>
              <a:t></a:t>
            </a:r>
            <a:r>
              <a:rPr lang="fi-FI" altLang="en-US" baseline="30000" smtClean="0">
                <a:sym typeface="Symbol" panose="05050102010706020507" pitchFamily="18" charset="2"/>
              </a:rPr>
              <a:t>-</a:t>
            </a:r>
            <a:r>
              <a:rPr lang="fi-FI" altLang="en-US" baseline="-25000" smtClean="0"/>
              <a:t>kj</a:t>
            </a:r>
            <a:r>
              <a:rPr lang="fi-FI" altLang="en-US" smtClean="0"/>
              <a:t> range in value from –1 to +1.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An ANN learns through an interactive process of adjustments to its synaptic weights and bias levels </a:t>
            </a:r>
          </a:p>
          <a:p>
            <a:pPr>
              <a:defRPr/>
            </a:pPr>
            <a:r>
              <a:rPr lang="en-US" dirty="0" smtClean="0"/>
              <a:t>A set of well-defined rules for solving the learning problem is called a </a:t>
            </a:r>
            <a:r>
              <a:rPr lang="en-US" i="1" dirty="0" smtClean="0"/>
              <a:t>learning algorithm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There is no single learning algorithm for all ANNs. We rather have a variety of learning algorithms, each with its own advantages</a:t>
            </a:r>
          </a:p>
          <a:p>
            <a:pPr>
              <a:defRPr/>
            </a:pPr>
            <a:r>
              <a:rPr lang="en-US" dirty="0" smtClean="0"/>
              <a:t>Also, different ways for an ANN to relate to its environment (and hence, learn) lead us to different </a:t>
            </a:r>
            <a:r>
              <a:rPr lang="en-US" i="1" dirty="0" smtClean="0"/>
              <a:t>learning paradigms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Learning rules </a:t>
            </a:r>
          </a:p>
          <a:p>
            <a:pPr lvl="1">
              <a:defRPr/>
            </a:pPr>
            <a:r>
              <a:rPr lang="en-US" dirty="0" smtClean="0"/>
              <a:t>Error-correction learning </a:t>
            </a:r>
          </a:p>
          <a:p>
            <a:pPr lvl="1">
              <a:defRPr/>
            </a:pPr>
            <a:r>
              <a:rPr lang="en-US" dirty="0" smtClean="0"/>
              <a:t>Memory-based learning </a:t>
            </a:r>
          </a:p>
          <a:p>
            <a:pPr lvl="1">
              <a:defRPr/>
            </a:pPr>
            <a:r>
              <a:rPr lang="en-US" dirty="0" err="1" smtClean="0"/>
              <a:t>Hebbian</a:t>
            </a:r>
            <a:r>
              <a:rPr lang="en-US" dirty="0" smtClean="0"/>
              <a:t> learning </a:t>
            </a:r>
          </a:p>
          <a:p>
            <a:pPr lvl="1">
              <a:defRPr/>
            </a:pPr>
            <a:r>
              <a:rPr lang="en-US" dirty="0" err="1" smtClean="0"/>
              <a:t>Competetive</a:t>
            </a:r>
            <a:r>
              <a:rPr lang="en-US" dirty="0" smtClean="0"/>
              <a:t> learning </a:t>
            </a:r>
          </a:p>
          <a:p>
            <a:pPr lvl="1">
              <a:defRPr/>
            </a:pPr>
            <a:r>
              <a:rPr lang="en-US" dirty="0" err="1" smtClean="0"/>
              <a:t>Boltzman</a:t>
            </a:r>
            <a:r>
              <a:rPr lang="en-US" dirty="0" smtClean="0"/>
              <a:t> learning </a:t>
            </a:r>
          </a:p>
          <a:p>
            <a:pPr>
              <a:defRPr/>
            </a:pPr>
            <a:r>
              <a:rPr lang="en-US" dirty="0" smtClean="0"/>
              <a:t>Learning paradigms </a:t>
            </a:r>
          </a:p>
          <a:p>
            <a:pPr lvl="1">
              <a:defRPr/>
            </a:pPr>
            <a:r>
              <a:rPr lang="en-US" dirty="0" smtClean="0"/>
              <a:t>Credit-assignment problem </a:t>
            </a:r>
          </a:p>
          <a:p>
            <a:pPr lvl="1">
              <a:defRPr/>
            </a:pPr>
            <a:r>
              <a:rPr lang="en-US" dirty="0" smtClean="0"/>
              <a:t>Learning with a teacher </a:t>
            </a:r>
          </a:p>
          <a:p>
            <a:pPr lvl="1">
              <a:defRPr/>
            </a:pPr>
            <a:r>
              <a:rPr lang="en-US" dirty="0" smtClean="0"/>
              <a:t>Learning without a teacher </a:t>
            </a:r>
          </a:p>
          <a:p>
            <a:pPr>
              <a:defRPr/>
            </a:pPr>
            <a:r>
              <a:rPr lang="en-US" dirty="0" smtClean="0"/>
              <a:t>Learning tasks, memory, and adaptation </a:t>
            </a:r>
          </a:p>
          <a:p>
            <a:pPr>
              <a:defRPr/>
            </a:pPr>
            <a:r>
              <a:rPr lang="en-US" dirty="0" smtClean="0"/>
              <a:t>Probabilistic and statistical aspects of learning (omitted)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Error-Correction Learning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Neuron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is driven by signal vector </a:t>
            </a:r>
            <a:r>
              <a:rPr lang="en-US" altLang="en-US" sz="2400" b="1" i="1" smtClean="0"/>
              <a:t>x</a:t>
            </a:r>
            <a:r>
              <a:rPr lang="en-US" altLang="en-US" sz="2400" i="1" smtClean="0"/>
              <a:t>(n)</a:t>
            </a:r>
            <a:r>
              <a:rPr lang="en-US" altLang="en-US" sz="2400" smtClean="0"/>
              <a:t> produced by hidden layers </a:t>
            </a:r>
          </a:p>
          <a:p>
            <a:pPr>
              <a:lnSpc>
                <a:spcPct val="80000"/>
              </a:lnSpc>
            </a:pPr>
            <a:r>
              <a:rPr lang="en-US" altLang="en-US" sz="2400" i="1" smtClean="0"/>
              <a:t>n</a:t>
            </a:r>
            <a:r>
              <a:rPr lang="en-US" altLang="en-US" sz="2400" smtClean="0"/>
              <a:t> denotes discrete time step </a:t>
            </a:r>
          </a:p>
          <a:p>
            <a:pPr>
              <a:lnSpc>
                <a:spcPct val="80000"/>
              </a:lnSpc>
            </a:pPr>
            <a:r>
              <a:rPr lang="en-US" altLang="en-US" sz="2400" i="1" smtClean="0"/>
              <a:t>y</a:t>
            </a:r>
            <a:r>
              <a:rPr lang="en-US" altLang="en-US" sz="2400" i="1" baseline="-25000" smtClean="0"/>
              <a:t>k</a:t>
            </a:r>
            <a:r>
              <a:rPr lang="en-US" altLang="en-US" sz="2400" i="1" smtClean="0"/>
              <a:t>(n)</a:t>
            </a:r>
            <a:r>
              <a:rPr lang="en-US" altLang="en-US" sz="2400" smtClean="0"/>
              <a:t> is the output of neuron </a:t>
            </a:r>
            <a:r>
              <a:rPr lang="en-US" altLang="en-US" sz="2400" i="1" smtClean="0"/>
              <a:t>k </a:t>
            </a:r>
            <a:r>
              <a:rPr lang="en-US" altLang="en-US" sz="2400" smtClean="0"/>
              <a:t>at time </a:t>
            </a:r>
            <a:r>
              <a:rPr lang="en-US" altLang="en-US" sz="2400" i="1" smtClean="0"/>
              <a:t>n</a:t>
            </a:r>
          </a:p>
          <a:p>
            <a:pPr>
              <a:lnSpc>
                <a:spcPct val="80000"/>
              </a:lnSpc>
            </a:pPr>
            <a:r>
              <a:rPr lang="en-US" altLang="en-US" sz="2400" i="1" smtClean="0"/>
              <a:t>d</a:t>
            </a:r>
            <a:r>
              <a:rPr lang="en-US" altLang="en-US" sz="2400" i="1" baseline="-25000" smtClean="0"/>
              <a:t>k</a:t>
            </a:r>
            <a:r>
              <a:rPr lang="en-US" altLang="en-US" sz="2400" i="1" smtClean="0"/>
              <a:t>(n)</a:t>
            </a:r>
            <a:r>
              <a:rPr lang="en-US" altLang="en-US" sz="2400" smtClean="0"/>
              <a:t> denotes desired output at time </a:t>
            </a:r>
            <a:r>
              <a:rPr lang="en-US" altLang="en-US" sz="2400" i="1" smtClean="0"/>
              <a:t>n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After comparing actual and desired outputs, we obtain an error signal, </a:t>
            </a:r>
            <a:r>
              <a:rPr lang="en-US" altLang="en-US" sz="2400" i="1" smtClean="0"/>
              <a:t>e</a:t>
            </a:r>
            <a:r>
              <a:rPr lang="en-US" altLang="en-US" sz="2400" i="1" baseline="-25000" smtClean="0"/>
              <a:t>k</a:t>
            </a:r>
            <a:r>
              <a:rPr lang="en-US" altLang="en-US" sz="2400" i="1" smtClean="0"/>
              <a:t>(n)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smtClean="0"/>
          </a:p>
        </p:txBody>
      </p:sp>
      <p:pic>
        <p:nvPicPr>
          <p:cNvPr id="6148" name="Picture 6" descr="f2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76438"/>
            <a:ext cx="4038600" cy="3773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9" name="Object 2"/>
          <p:cNvGraphicFramePr>
            <a:graphicFrameLocks noChangeAspect="1"/>
          </p:cNvGraphicFramePr>
          <p:nvPr/>
        </p:nvGraphicFramePr>
        <p:xfrm>
          <a:off x="1752600" y="5791200"/>
          <a:ext cx="2201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320800" imgH="228600" progId="Equation.3">
                  <p:embed/>
                </p:oleObj>
              </mc:Choice>
              <mc:Fallback>
                <p:oleObj name="Equation" r:id="rId4" imgW="132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91200"/>
                        <a:ext cx="22018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Error-Correction Learning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200" i="1" smtClean="0"/>
              <a:t>e</a:t>
            </a:r>
            <a:r>
              <a:rPr lang="en-US" altLang="en-US" sz="2200" i="1" baseline="-25000" smtClean="0"/>
              <a:t>k</a:t>
            </a:r>
            <a:r>
              <a:rPr lang="en-US" altLang="en-US" sz="2200" i="1" smtClean="0"/>
              <a:t>(n) </a:t>
            </a:r>
            <a:r>
              <a:rPr lang="en-US" altLang="en-US" sz="2200" smtClean="0"/>
              <a:t>actuates a control mechanism (a sequence of corrective adjustments to synaptic weights of neuron </a:t>
            </a:r>
            <a:r>
              <a:rPr lang="en-US" altLang="en-US" sz="2200" i="1" smtClean="0"/>
              <a:t>k</a:t>
            </a:r>
            <a:r>
              <a:rPr lang="en-US" altLang="en-US" sz="2200" smtClean="0"/>
              <a:t>) 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The aim of these adjustments is to make </a:t>
            </a:r>
            <a:r>
              <a:rPr lang="en-US" altLang="en-US" sz="2200" i="1" smtClean="0"/>
              <a:t>y</a:t>
            </a:r>
            <a:r>
              <a:rPr lang="en-US" altLang="en-US" sz="2200" i="1" baseline="-25000" smtClean="0"/>
              <a:t>k</a:t>
            </a:r>
            <a:r>
              <a:rPr lang="en-US" altLang="en-US" sz="2200" i="1" smtClean="0"/>
              <a:t>(n)</a:t>
            </a:r>
            <a:r>
              <a:rPr lang="en-US" altLang="en-US" sz="2200" smtClean="0"/>
              <a:t> come closer to </a:t>
            </a:r>
            <a:r>
              <a:rPr lang="en-US" altLang="en-US" sz="2200" i="1" smtClean="0"/>
              <a:t>d</a:t>
            </a:r>
            <a:r>
              <a:rPr lang="en-US" altLang="en-US" sz="2200" i="1" baseline="-25000" smtClean="0"/>
              <a:t>k</a:t>
            </a:r>
            <a:r>
              <a:rPr lang="en-US" altLang="en-US" sz="2200" i="1" smtClean="0"/>
              <a:t>(n)</a:t>
            </a:r>
            <a:r>
              <a:rPr lang="en-US" altLang="en-US" sz="2200" smtClean="0"/>
              <a:t> step-by-step. 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To do this, we need to minimize a </a:t>
            </a:r>
            <a:r>
              <a:rPr lang="en-US" altLang="en-US" sz="2200" i="1" smtClean="0"/>
              <a:t>cost function</a:t>
            </a:r>
            <a:r>
              <a:rPr lang="en-US" altLang="en-US" sz="2200" smtClean="0"/>
              <a:t> </a:t>
            </a:r>
          </a:p>
          <a:p>
            <a:pPr>
              <a:lnSpc>
                <a:spcPct val="80000"/>
              </a:lnSpc>
            </a:pP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smtClean="0"/>
              <a:t>(instant value of error energy)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smtClean="0"/>
          </a:p>
        </p:txBody>
      </p:sp>
      <p:pic>
        <p:nvPicPr>
          <p:cNvPr id="7172" name="Picture 6" descr="f2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76438"/>
            <a:ext cx="4038600" cy="3773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1524000" y="4724400"/>
          <a:ext cx="1592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914400" imgH="393700" progId="Equation.3">
                  <p:embed/>
                </p:oleObj>
              </mc:Choice>
              <mc:Fallback>
                <p:oleObj name="Equation" r:id="rId4" imgW="914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1592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Error-Correction Learning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The adjustments to the weights are continued until system reaches a steady state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Delta rule: the adjustment </a:t>
            </a:r>
            <a:r>
              <a:rPr lang="el-GR" altLang="en-US" sz="2400" i="1" smtClean="0"/>
              <a:t>Δ</a:t>
            </a:r>
            <a:r>
              <a:rPr lang="en-US" altLang="en-US" sz="2400" i="1" smtClean="0"/>
              <a:t>w</a:t>
            </a:r>
            <a:r>
              <a:rPr lang="en-US" altLang="en-US" sz="2400" i="1" baseline="-25000" smtClean="0"/>
              <a:t>kj</a:t>
            </a:r>
            <a:r>
              <a:rPr lang="en-US" altLang="en-US" sz="2400" i="1" smtClean="0"/>
              <a:t>(n)</a:t>
            </a:r>
            <a:r>
              <a:rPr lang="en-US" altLang="en-US" sz="2400" smtClean="0"/>
              <a:t> for the weight </a:t>
            </a:r>
            <a:r>
              <a:rPr lang="en-US" altLang="en-US" sz="2400" i="1" smtClean="0"/>
              <a:t>w</a:t>
            </a:r>
            <a:r>
              <a:rPr lang="en-US" altLang="en-US" sz="2400" i="1" baseline="-25000" smtClean="0"/>
              <a:t>kj</a:t>
            </a:r>
            <a:r>
              <a:rPr lang="en-US" altLang="en-US" sz="2400" smtClean="0"/>
              <a:t> at time step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is 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smtClean="0"/>
              <a:t>where </a:t>
            </a:r>
            <a:r>
              <a:rPr lang="el-GR" altLang="en-US" sz="2400" i="1" smtClean="0"/>
              <a:t>η</a:t>
            </a:r>
            <a:r>
              <a:rPr lang="en-US" altLang="en-US" sz="2400" smtClean="0"/>
              <a:t> is the learning rate parameter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When this is calculated, synaptic weight is updated with </a:t>
            </a:r>
          </a:p>
        </p:txBody>
      </p:sp>
      <p:pic>
        <p:nvPicPr>
          <p:cNvPr id="8196" name="Picture 6" descr="f2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76438"/>
            <a:ext cx="4038600" cy="3773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1066800" y="3733800"/>
          <a:ext cx="2598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1371600" imgH="241300" progId="Equation.3">
                  <p:embed/>
                </p:oleObj>
              </mc:Choice>
              <mc:Fallback>
                <p:oleObj name="Equation" r:id="rId4" imgW="1371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2598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1066800" y="5715000"/>
          <a:ext cx="3271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6" imgW="1727200" imgH="241300" progId="Equation.3">
                  <p:embed/>
                </p:oleObj>
              </mc:Choice>
              <mc:Fallback>
                <p:oleObj name="Equation" r:id="rId6" imgW="1727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3271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Memory-Based Learning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All (or most) past experiences are stored as correctly classified input-output examples </a:t>
            </a:r>
            <a:r>
              <a:rPr lang="en-US" altLang="en-US" i="1" smtClean="0"/>
              <a:t>{(</a:t>
            </a:r>
            <a:r>
              <a:rPr lang="en-US" altLang="en-US" b="1" i="1" smtClean="0"/>
              <a:t>x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,d</a:t>
            </a:r>
            <a:r>
              <a:rPr lang="en-US" altLang="en-US" i="1" baseline="-25000" smtClean="0"/>
              <a:t>i</a:t>
            </a:r>
            <a:r>
              <a:rPr lang="en-US" altLang="en-US" i="1" smtClean="0"/>
              <a:t>)}</a:t>
            </a:r>
            <a:r>
              <a:rPr lang="en-US" altLang="en-US" i="1" baseline="30000" smtClean="0"/>
              <a:t>N</a:t>
            </a:r>
            <a:r>
              <a:rPr lang="en-US" altLang="en-US" i="1" baseline="-25000" smtClean="0"/>
              <a:t>i=1</a:t>
            </a:r>
            <a:r>
              <a:rPr lang="en-US" altLang="en-US" smtClean="0"/>
              <a:t> </a:t>
            </a:r>
          </a:p>
          <a:p>
            <a:r>
              <a:rPr lang="en-US" altLang="en-US" smtClean="0"/>
              <a:t>When a new input signal, </a:t>
            </a:r>
            <a:r>
              <a:rPr lang="en-US" altLang="en-US" b="1" smtClean="0"/>
              <a:t>x</a:t>
            </a:r>
            <a:r>
              <a:rPr lang="en-US" altLang="en-US" baseline="-25000" smtClean="0"/>
              <a:t>test</a:t>
            </a:r>
            <a:r>
              <a:rPr lang="en-US" altLang="en-US" smtClean="0"/>
              <a:t> is given, system responds by </a:t>
            </a:r>
            <a:r>
              <a:rPr lang="en-US" altLang="en-US" u="sng" smtClean="0"/>
              <a:t>looking at</a:t>
            </a:r>
            <a:r>
              <a:rPr lang="en-US" altLang="en-US" smtClean="0"/>
              <a:t> </a:t>
            </a:r>
            <a:r>
              <a:rPr lang="en-US" altLang="en-US" u="sng" smtClean="0"/>
              <a:t>nearby</a:t>
            </a:r>
            <a:r>
              <a:rPr lang="en-US" altLang="en-US" smtClean="0"/>
              <a:t> known data</a:t>
            </a:r>
          </a:p>
          <a:p>
            <a:pPr lvl="1"/>
            <a:r>
              <a:rPr lang="en-US" altLang="en-US" smtClean="0"/>
              <a:t>E.g., nearest neighbor, k-nearest neighbors, radial-basis function network,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Hebbian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Neuropsychologist </a:t>
            </a:r>
            <a:r>
              <a:rPr lang="en-US" dirty="0" err="1" smtClean="0"/>
              <a:t>Hebb’s</a:t>
            </a:r>
            <a:r>
              <a:rPr lang="en-US" dirty="0" smtClean="0"/>
              <a:t> postulate of learning (1949) says (in short) that, when cell A repeatedly and persistently takes part in firing cell B, changes take place so that A fires B better. </a:t>
            </a:r>
          </a:p>
          <a:p>
            <a:pPr>
              <a:defRPr/>
            </a:pPr>
            <a:r>
              <a:rPr lang="en-US" dirty="0" smtClean="0"/>
              <a:t>In ANN context, this is expressed as a two-part rule </a:t>
            </a:r>
          </a:p>
          <a:p>
            <a:pPr lvl="1">
              <a:defRPr/>
            </a:pPr>
            <a:r>
              <a:rPr lang="en-US" dirty="0" smtClean="0"/>
              <a:t>If neurons on either side of a synapse are activated simultaneously, then synapse strength is increased </a:t>
            </a:r>
          </a:p>
          <a:p>
            <a:pPr lvl="1">
              <a:defRPr/>
            </a:pPr>
            <a:r>
              <a:rPr lang="en-US" dirty="0" smtClean="0"/>
              <a:t>If neurons on either side of a synapse are activated asynchronously, then synapse strength is decreased. </a:t>
            </a:r>
          </a:p>
          <a:p>
            <a:pPr>
              <a:defRPr/>
            </a:pPr>
            <a:r>
              <a:rPr lang="en-US" dirty="0" smtClean="0"/>
              <a:t>Such a synapse is called a </a:t>
            </a:r>
            <a:r>
              <a:rPr lang="en-US" dirty="0" err="1" smtClean="0"/>
              <a:t>Hebbian</a:t>
            </a:r>
            <a:r>
              <a:rPr lang="en-US" dirty="0" smtClean="0"/>
              <a:t> synapse.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 err="1" smtClean="0"/>
              <a:t>Hebbian</a:t>
            </a:r>
            <a:r>
              <a:rPr lang="en-US" dirty="0" smtClean="0"/>
              <a:t> synapse uses a </a:t>
            </a:r>
            <a:r>
              <a:rPr lang="en-US" i="1" dirty="0" smtClean="0"/>
              <a:t>time-dependent</a:t>
            </a:r>
            <a:r>
              <a:rPr lang="en-US" dirty="0" smtClean="0"/>
              <a:t>, </a:t>
            </a:r>
            <a:r>
              <a:rPr lang="en-US" i="1" dirty="0" smtClean="0"/>
              <a:t>highly local</a:t>
            </a:r>
            <a:r>
              <a:rPr lang="en-US" dirty="0" smtClean="0"/>
              <a:t>, and strongly interactive mechanism to increase synaptic efficiency as a function of correlation between </a:t>
            </a:r>
            <a:r>
              <a:rPr lang="en-US" dirty="0" err="1" smtClean="0"/>
              <a:t>presynaptic</a:t>
            </a:r>
            <a:r>
              <a:rPr lang="en-US" dirty="0" smtClean="0"/>
              <a:t> and postsynaptic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Hebbian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Synaptic weight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kj</a:t>
            </a:r>
            <a:r>
              <a:rPr lang="en-US" dirty="0" smtClean="0"/>
              <a:t> for neuron </a:t>
            </a:r>
            <a:r>
              <a:rPr lang="en-US" i="1" dirty="0" smtClean="0"/>
              <a:t>k</a:t>
            </a:r>
            <a:r>
              <a:rPr lang="en-US" dirty="0" smtClean="0"/>
              <a:t> with </a:t>
            </a:r>
            <a:r>
              <a:rPr lang="en-US" dirty="0" err="1" smtClean="0"/>
              <a:t>presynaptic</a:t>
            </a:r>
            <a:r>
              <a:rPr lang="en-US" dirty="0" smtClean="0"/>
              <a:t> signal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 and postsynaptic signal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dirty="0" smtClean="0"/>
              <a:t>. The adjustment to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kj</a:t>
            </a:r>
            <a:r>
              <a:rPr lang="en-US" dirty="0" smtClean="0"/>
              <a:t> at time </a:t>
            </a:r>
            <a:r>
              <a:rPr lang="en-US" i="1" dirty="0" smtClean="0"/>
              <a:t>n</a:t>
            </a:r>
            <a:r>
              <a:rPr lang="en-US" dirty="0" smtClean="0"/>
              <a:t> (in general form) is </a:t>
            </a:r>
          </a:p>
          <a:p>
            <a:pPr>
              <a:buFontTx/>
              <a:buNone/>
              <a:defRPr/>
            </a:pPr>
            <a:r>
              <a:rPr lang="en-US" dirty="0" smtClean="0"/>
              <a:t>where </a:t>
            </a:r>
            <a:r>
              <a:rPr lang="en-US" i="1" dirty="0" smtClean="0"/>
              <a:t>F(.,.)</a:t>
            </a:r>
            <a:r>
              <a:rPr lang="en-US" dirty="0" smtClean="0"/>
              <a:t> is a function of both pre and post synaptic signals. </a:t>
            </a:r>
          </a:p>
          <a:p>
            <a:pPr lvl="1">
              <a:defRPr/>
            </a:pPr>
            <a:r>
              <a:rPr lang="en-US" dirty="0" err="1" smtClean="0"/>
              <a:t>Hebb’s</a:t>
            </a:r>
            <a:r>
              <a:rPr lang="en-US" dirty="0" smtClean="0"/>
              <a:t> hypothesis </a:t>
            </a:r>
          </a:p>
          <a:p>
            <a:pPr lvl="1">
              <a:defRPr/>
            </a:pPr>
            <a:r>
              <a:rPr lang="en-US" dirty="0" smtClean="0"/>
              <a:t>Covariance hypothesis </a:t>
            </a:r>
          </a:p>
          <a:p>
            <a:pPr lvl="2">
              <a:defRPr/>
            </a:pPr>
            <a:r>
              <a:rPr lang="en-US" dirty="0" smtClean="0"/>
              <a:t>   and   are time averaged values 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4343400" y="2971800"/>
          <a:ext cx="3536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1600200" imgH="241300" progId="Equation.3">
                  <p:embed/>
                </p:oleObj>
              </mc:Choice>
              <mc:Fallback>
                <p:oleObj name="Equation" r:id="rId3" imgW="16002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3536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4495800" y="4419600"/>
          <a:ext cx="262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1384300" imgH="241300" progId="Equation.3">
                  <p:embed/>
                </p:oleObj>
              </mc:Choice>
              <mc:Fallback>
                <p:oleObj name="Equation" r:id="rId5" imgW="1384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2622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5105400" y="4876800"/>
          <a:ext cx="2840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7" imgW="1497950" imgH="241195" progId="Equation.3">
                  <p:embed/>
                </p:oleObj>
              </mc:Choice>
              <mc:Fallback>
                <p:oleObj name="Equation" r:id="rId7" imgW="149795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2840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1600200" y="5334000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0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2438400" y="5334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1" imgW="139639" imgH="190417" progId="Equation.3">
                  <p:embed/>
                </p:oleObj>
              </mc:Choice>
              <mc:Fallback>
                <p:oleObj name="Equation" r:id="rId11" imgW="139639" imgH="19041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ykin">
  <a:themeElements>
    <a:clrScheme name="hayk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yk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yk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haykin</Template>
  <TotalTime>492</TotalTime>
  <Words>749</Words>
  <Application>Microsoft Office PowerPoint</Application>
  <PresentationFormat>On-screen Show (4:3)</PresentationFormat>
  <Paragraphs>80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haykin</vt:lpstr>
      <vt:lpstr>Equation</vt:lpstr>
      <vt:lpstr>Learning Processes (PART 1)</vt:lpstr>
      <vt:lpstr>Introduction</vt:lpstr>
      <vt:lpstr>Chapter Organization</vt:lpstr>
      <vt:lpstr>Error-Correction Learning </vt:lpstr>
      <vt:lpstr>Error-Correction Learning </vt:lpstr>
      <vt:lpstr>Error-Correction Learning </vt:lpstr>
      <vt:lpstr>Memory-Based Learning </vt:lpstr>
      <vt:lpstr>Hebbian Learning </vt:lpstr>
      <vt:lpstr>Hebbian Learning </vt:lpstr>
      <vt:lpstr>Hebbian Learning </vt:lpstr>
      <vt:lpstr>Competitive Learning</vt:lpstr>
      <vt:lpstr>Competitive Learning</vt:lpstr>
      <vt:lpstr>Boltzmann Learning</vt:lpstr>
      <vt:lpstr>Boltzmann Learning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Caption</dc:title>
  <dc:creator>Bill Montgomery</dc:creator>
  <cp:lastModifiedBy>Furkan Ar</cp:lastModifiedBy>
  <cp:revision>76</cp:revision>
  <dcterms:created xsi:type="dcterms:W3CDTF">2008-11-18T16:01:22Z</dcterms:created>
  <dcterms:modified xsi:type="dcterms:W3CDTF">2019-12-04T08:29:24Z</dcterms:modified>
</cp:coreProperties>
</file>